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96" r:id="rId4"/>
    <p:sldMasterId id="2147483708" r:id="rId5"/>
    <p:sldMasterId id="2147483920" r:id="rId6"/>
  </p:sldMasterIdLst>
  <p:notesMasterIdLst>
    <p:notesMasterId r:id="rId74"/>
  </p:notesMasterIdLst>
  <p:sldIdLst>
    <p:sldId id="427" r:id="rId7"/>
    <p:sldId id="333" r:id="rId8"/>
    <p:sldId id="458" r:id="rId9"/>
    <p:sldId id="459" r:id="rId10"/>
    <p:sldId id="303" r:id="rId11"/>
    <p:sldId id="460" r:id="rId12"/>
    <p:sldId id="461" r:id="rId13"/>
    <p:sldId id="352" r:id="rId14"/>
    <p:sldId id="462" r:id="rId15"/>
    <p:sldId id="272" r:id="rId16"/>
    <p:sldId id="463" r:id="rId17"/>
    <p:sldId id="422" r:id="rId18"/>
    <p:sldId id="425" r:id="rId19"/>
    <p:sldId id="418" r:id="rId20"/>
    <p:sldId id="429" r:id="rId21"/>
    <p:sldId id="433" r:id="rId22"/>
    <p:sldId id="387" r:id="rId23"/>
    <p:sldId id="388" r:id="rId24"/>
    <p:sldId id="464" r:id="rId25"/>
    <p:sldId id="351" r:id="rId26"/>
    <p:sldId id="439" r:id="rId27"/>
    <p:sldId id="440" r:id="rId28"/>
    <p:sldId id="467" r:id="rId29"/>
    <p:sldId id="465" r:id="rId30"/>
    <p:sldId id="441" r:id="rId31"/>
    <p:sldId id="451" r:id="rId32"/>
    <p:sldId id="455" r:id="rId33"/>
    <p:sldId id="395" r:id="rId34"/>
    <p:sldId id="390" r:id="rId35"/>
    <p:sldId id="391" r:id="rId36"/>
    <p:sldId id="396" r:id="rId37"/>
    <p:sldId id="398" r:id="rId38"/>
    <p:sldId id="369" r:id="rId39"/>
    <p:sldId id="399" r:id="rId40"/>
    <p:sldId id="356" r:id="rId41"/>
    <p:sldId id="357" r:id="rId42"/>
    <p:sldId id="400" r:id="rId43"/>
    <p:sldId id="401" r:id="rId44"/>
    <p:sldId id="360" r:id="rId45"/>
    <p:sldId id="404" r:id="rId46"/>
    <p:sldId id="363" r:id="rId47"/>
    <p:sldId id="405" r:id="rId48"/>
    <p:sldId id="379" r:id="rId49"/>
    <p:sldId id="406" r:id="rId50"/>
    <p:sldId id="377" r:id="rId51"/>
    <p:sldId id="373" r:id="rId52"/>
    <p:sldId id="407" r:id="rId53"/>
    <p:sldId id="408" r:id="rId54"/>
    <p:sldId id="349" r:id="rId55"/>
    <p:sldId id="375" r:id="rId56"/>
    <p:sldId id="326" r:id="rId57"/>
    <p:sldId id="347" r:id="rId58"/>
    <p:sldId id="344" r:id="rId59"/>
    <p:sldId id="334" r:id="rId60"/>
    <p:sldId id="328" r:id="rId61"/>
    <p:sldId id="410" r:id="rId62"/>
    <p:sldId id="381" r:id="rId63"/>
    <p:sldId id="411" r:id="rId64"/>
    <p:sldId id="412" r:id="rId65"/>
    <p:sldId id="413" r:id="rId66"/>
    <p:sldId id="329" r:id="rId67"/>
    <p:sldId id="414" r:id="rId68"/>
    <p:sldId id="340" r:id="rId69"/>
    <p:sldId id="341" r:id="rId70"/>
    <p:sldId id="415" r:id="rId71"/>
    <p:sldId id="416" r:id="rId72"/>
    <p:sldId id="394" r:id="rId73"/>
  </p:sldIdLst>
  <p:sldSz cx="9144000" cy="6858000" type="screen4x3"/>
  <p:notesSz cx="7099300" cy="10234613"/>
  <p:defaultTex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FF"/>
    <a:srgbClr val="FF9900"/>
    <a:srgbClr val="F7A7F1"/>
    <a:srgbClr val="CCFFFF"/>
    <a:srgbClr val="E2FEE7"/>
    <a:srgbClr val="FF3300"/>
    <a:srgbClr val="CC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09" autoAdjust="0"/>
    <p:restoredTop sz="93712" autoAdjust="0"/>
  </p:normalViewPr>
  <p:slideViewPr>
    <p:cSldViewPr snapToGrid="0" showGuides="1">
      <p:cViewPr varScale="1">
        <p:scale>
          <a:sx n="72" d="100"/>
          <a:sy n="72" d="100"/>
        </p:scale>
        <p:origin x="1260" y="54"/>
      </p:cViewPr>
      <p:guideLst>
        <p:guide orient="horz" pos="2160"/>
        <p:guide pos="2880"/>
      </p:guideLst>
    </p:cSldViewPr>
  </p:slideViewPr>
  <p:notesTextViewPr>
    <p:cViewPr>
      <p:scale>
        <a:sx n="100" d="100"/>
        <a:sy n="100" d="100"/>
      </p:scale>
      <p:origin x="0" y="0"/>
    </p:cViewPr>
  </p:notesTextViewPr>
  <p:sorterViewPr>
    <p:cViewPr>
      <p:scale>
        <a:sx n="110" d="100"/>
        <a:sy n="110" d="100"/>
      </p:scale>
      <p:origin x="0" y="65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021138" y="0"/>
            <a:ext cx="3076575" cy="512763"/>
          </a:xfrm>
          <a:prstGeom prst="rect">
            <a:avLst/>
          </a:prstGeom>
        </p:spPr>
        <p:txBody>
          <a:bodyPr vert="horz" lIns="91440" tIns="45720" rIns="91440" bIns="45720" rtlCol="0"/>
          <a:lstStyle>
            <a:lvl1pPr algn="r">
              <a:defRPr sz="1200"/>
            </a:lvl1pPr>
          </a:lstStyle>
          <a:p>
            <a:fld id="{3AC0FA42-2C8A-4853-B77A-6177CD3DCC28}" type="datetimeFigureOut">
              <a:rPr lang="fr-FR" smtClean="0"/>
              <a:t>13/11/2020</a:t>
            </a:fld>
            <a:endParaRPr lang="fr-FR"/>
          </a:p>
        </p:txBody>
      </p:sp>
      <p:sp>
        <p:nvSpPr>
          <p:cNvPr id="4" name="Espace réservé de l'image des diapositives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a:defRPr sz="1200"/>
            </a:lvl1pPr>
          </a:lstStyle>
          <a:p>
            <a:fld id="{6D18E470-16A5-45A0-9108-9856C647959F}" type="slidenum">
              <a:rPr lang="fr-FR" smtClean="0"/>
              <a:t>‹N°›</a:t>
            </a:fld>
            <a:endParaRPr lang="fr-FR"/>
          </a:p>
        </p:txBody>
      </p:sp>
    </p:spTree>
    <p:extLst>
      <p:ext uri="{BB962C8B-B14F-4D97-AF65-F5344CB8AC3E}">
        <p14:creationId xmlns:p14="http://schemas.microsoft.com/office/powerpoint/2010/main" val="474079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AA9413BD-8D53-41BD-BF6F-2A25ABB9EE24}" type="slidenum">
              <a:rPr lang="fr-FR"/>
              <a:pPr>
                <a:defRPr/>
              </a:pPr>
              <a:t>‹N°›</a:t>
            </a:fld>
            <a:endParaRPr lang="fr-FR"/>
          </a:p>
        </p:txBody>
      </p:sp>
    </p:spTree>
    <p:extLst>
      <p:ext uri="{BB962C8B-B14F-4D97-AF65-F5344CB8AC3E}">
        <p14:creationId xmlns:p14="http://schemas.microsoft.com/office/powerpoint/2010/main" val="2646540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24E24E76-4909-48C7-9459-525FF3D0EAF4}" type="slidenum">
              <a:rPr lang="fr-FR"/>
              <a:pPr>
                <a:defRPr/>
              </a:pPr>
              <a:t>‹N°›</a:t>
            </a:fld>
            <a:endParaRPr lang="fr-FR"/>
          </a:p>
        </p:txBody>
      </p:sp>
    </p:spTree>
    <p:extLst>
      <p:ext uri="{BB962C8B-B14F-4D97-AF65-F5344CB8AC3E}">
        <p14:creationId xmlns:p14="http://schemas.microsoft.com/office/powerpoint/2010/main" val="2053935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F1EF43AB-209E-4AD0-94A7-98BB408A7440}" type="slidenum">
              <a:rPr lang="fr-FR"/>
              <a:pPr>
                <a:defRPr/>
              </a:pPr>
              <a:t>‹N°›</a:t>
            </a:fld>
            <a:endParaRPr lang="fr-FR"/>
          </a:p>
        </p:txBody>
      </p:sp>
    </p:spTree>
    <p:extLst>
      <p:ext uri="{BB962C8B-B14F-4D97-AF65-F5344CB8AC3E}">
        <p14:creationId xmlns:p14="http://schemas.microsoft.com/office/powerpoint/2010/main" val="3088774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27D590BB-06B0-4204-A591-C10167FFD97B}" type="slidenum">
              <a:rPr lang="fr-FR"/>
              <a:pPr>
                <a:defRPr/>
              </a:pPr>
              <a:t>‹N°›</a:t>
            </a:fld>
            <a:endParaRPr lang="fr-FR"/>
          </a:p>
        </p:txBody>
      </p:sp>
    </p:spTree>
    <p:extLst>
      <p:ext uri="{BB962C8B-B14F-4D97-AF65-F5344CB8AC3E}">
        <p14:creationId xmlns:p14="http://schemas.microsoft.com/office/powerpoint/2010/main" val="3809155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C5EE6658-A04D-4065-A3DD-242D44389BC2}" type="slidenum">
              <a:rPr lang="fr-FR"/>
              <a:pPr>
                <a:defRPr/>
              </a:pPr>
              <a:t>‹N°›</a:t>
            </a:fld>
            <a:endParaRPr lang="fr-FR"/>
          </a:p>
        </p:txBody>
      </p:sp>
    </p:spTree>
    <p:extLst>
      <p:ext uri="{BB962C8B-B14F-4D97-AF65-F5344CB8AC3E}">
        <p14:creationId xmlns:p14="http://schemas.microsoft.com/office/powerpoint/2010/main" val="3516403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D13791C4-1819-492D-A465-75B002139C93}" type="slidenum">
              <a:rPr lang="fr-FR"/>
              <a:pPr>
                <a:defRPr/>
              </a:pPr>
              <a:t>‹N°›</a:t>
            </a:fld>
            <a:endParaRPr lang="fr-FR"/>
          </a:p>
        </p:txBody>
      </p:sp>
    </p:spTree>
    <p:extLst>
      <p:ext uri="{BB962C8B-B14F-4D97-AF65-F5344CB8AC3E}">
        <p14:creationId xmlns:p14="http://schemas.microsoft.com/office/powerpoint/2010/main" val="3154311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7F4728C6-2BEF-4B58-8343-4D205A888FCF}" type="slidenum">
              <a:rPr lang="fr-FR"/>
              <a:pPr>
                <a:defRPr/>
              </a:pPr>
              <a:t>‹N°›</a:t>
            </a:fld>
            <a:endParaRPr lang="fr-FR"/>
          </a:p>
        </p:txBody>
      </p:sp>
    </p:spTree>
    <p:extLst>
      <p:ext uri="{BB962C8B-B14F-4D97-AF65-F5344CB8AC3E}">
        <p14:creationId xmlns:p14="http://schemas.microsoft.com/office/powerpoint/2010/main" val="3573989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9BA580A7-8821-423E-806A-6BEB477AD0FE}" type="slidenum">
              <a:rPr lang="fr-FR"/>
              <a:pPr>
                <a:defRPr/>
              </a:pPr>
              <a:t>‹N°›</a:t>
            </a:fld>
            <a:endParaRPr lang="fr-FR"/>
          </a:p>
        </p:txBody>
      </p:sp>
    </p:spTree>
    <p:extLst>
      <p:ext uri="{BB962C8B-B14F-4D97-AF65-F5344CB8AC3E}">
        <p14:creationId xmlns:p14="http://schemas.microsoft.com/office/powerpoint/2010/main" val="1328439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0F620B97-D7AD-4F84-9978-9046DCB77B62}" type="slidenum">
              <a:rPr lang="fr-FR"/>
              <a:pPr>
                <a:defRPr/>
              </a:pPr>
              <a:t>‹N°›</a:t>
            </a:fld>
            <a:endParaRPr lang="fr-FR"/>
          </a:p>
        </p:txBody>
      </p:sp>
    </p:spTree>
    <p:extLst>
      <p:ext uri="{BB962C8B-B14F-4D97-AF65-F5344CB8AC3E}">
        <p14:creationId xmlns:p14="http://schemas.microsoft.com/office/powerpoint/2010/main" val="185532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BE7E31DB-CAB5-42EC-8B6A-704D89F1DAF6}" type="slidenum">
              <a:rPr lang="fr-FR"/>
              <a:pPr>
                <a:defRPr/>
              </a:pPr>
              <a:t>‹N°›</a:t>
            </a:fld>
            <a:endParaRPr lang="fr-FR"/>
          </a:p>
        </p:txBody>
      </p:sp>
    </p:spTree>
    <p:extLst>
      <p:ext uri="{BB962C8B-B14F-4D97-AF65-F5344CB8AC3E}">
        <p14:creationId xmlns:p14="http://schemas.microsoft.com/office/powerpoint/2010/main" val="3111902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69480889-3A99-4AA2-9240-2E323422BDF0}" type="slidenum">
              <a:rPr lang="fr-FR"/>
              <a:pPr>
                <a:defRPr/>
              </a:pPr>
              <a:t>‹N°›</a:t>
            </a:fld>
            <a:endParaRPr lang="fr-FR"/>
          </a:p>
        </p:txBody>
      </p:sp>
    </p:spTree>
    <p:extLst>
      <p:ext uri="{BB962C8B-B14F-4D97-AF65-F5344CB8AC3E}">
        <p14:creationId xmlns:p14="http://schemas.microsoft.com/office/powerpoint/2010/main" val="381406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BAF2CDED-2EA8-4D82-B645-557EF6E0BFC4}" type="slidenum">
              <a:rPr lang="fr-FR"/>
              <a:pPr>
                <a:defRPr/>
              </a:pPr>
              <a:t>‹N°›</a:t>
            </a:fld>
            <a:endParaRPr lang="fr-FR"/>
          </a:p>
        </p:txBody>
      </p:sp>
    </p:spTree>
    <p:extLst>
      <p:ext uri="{BB962C8B-B14F-4D97-AF65-F5344CB8AC3E}">
        <p14:creationId xmlns:p14="http://schemas.microsoft.com/office/powerpoint/2010/main" val="366549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0549F267-243F-49FA-BBAB-F0D421612DF6}" type="slidenum">
              <a:rPr lang="fr-FR"/>
              <a:pPr>
                <a:defRPr/>
              </a:pPr>
              <a:t>‹N°›</a:t>
            </a:fld>
            <a:endParaRPr lang="fr-FR"/>
          </a:p>
        </p:txBody>
      </p:sp>
    </p:spTree>
    <p:extLst>
      <p:ext uri="{BB962C8B-B14F-4D97-AF65-F5344CB8AC3E}">
        <p14:creationId xmlns:p14="http://schemas.microsoft.com/office/powerpoint/2010/main" val="2075865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4323AEC8-8CAD-4036-ABAA-0064BAA1832A}" type="slidenum">
              <a:rPr lang="fr-FR"/>
              <a:pPr>
                <a:defRPr/>
              </a:pPr>
              <a:t>‹N°›</a:t>
            </a:fld>
            <a:endParaRPr lang="fr-FR"/>
          </a:p>
        </p:txBody>
      </p:sp>
    </p:spTree>
    <p:extLst>
      <p:ext uri="{BB962C8B-B14F-4D97-AF65-F5344CB8AC3E}">
        <p14:creationId xmlns:p14="http://schemas.microsoft.com/office/powerpoint/2010/main" val="741458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214F807A-859D-4BA0-BBD1-71ED1FF122D4}" type="slidenum">
              <a:rPr lang="fr-FR"/>
              <a:pPr>
                <a:defRPr/>
              </a:pPr>
              <a:t>‹N°›</a:t>
            </a:fld>
            <a:endParaRPr lang="fr-FR"/>
          </a:p>
        </p:txBody>
      </p:sp>
    </p:spTree>
    <p:extLst>
      <p:ext uri="{BB962C8B-B14F-4D97-AF65-F5344CB8AC3E}">
        <p14:creationId xmlns:p14="http://schemas.microsoft.com/office/powerpoint/2010/main" val="3878486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6F73EAE8-8A3E-4EF8-AAE0-1772FDC19C6F}" type="slidenum">
              <a:rPr lang="fr-FR"/>
              <a:pPr>
                <a:defRPr/>
              </a:pPr>
              <a:t>‹N°›</a:t>
            </a:fld>
            <a:endParaRPr lang="fr-FR"/>
          </a:p>
        </p:txBody>
      </p:sp>
    </p:spTree>
    <p:extLst>
      <p:ext uri="{BB962C8B-B14F-4D97-AF65-F5344CB8AC3E}">
        <p14:creationId xmlns:p14="http://schemas.microsoft.com/office/powerpoint/2010/main" val="42111890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D4BE23C9-620C-4FFA-9D6B-02462F105B16}" type="slidenum">
              <a:rPr lang="fr-FR"/>
              <a:pPr>
                <a:defRPr/>
              </a:pPr>
              <a:t>‹N°›</a:t>
            </a:fld>
            <a:endParaRPr lang="fr-FR"/>
          </a:p>
        </p:txBody>
      </p:sp>
    </p:spTree>
    <p:extLst>
      <p:ext uri="{BB962C8B-B14F-4D97-AF65-F5344CB8AC3E}">
        <p14:creationId xmlns:p14="http://schemas.microsoft.com/office/powerpoint/2010/main" val="3797286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4063A81D-C504-4139-A849-C6CB5CA99586}" type="slidenum">
              <a:rPr lang="fr-FR"/>
              <a:pPr>
                <a:defRPr/>
              </a:pPr>
              <a:t>‹N°›</a:t>
            </a:fld>
            <a:endParaRPr lang="fr-FR"/>
          </a:p>
        </p:txBody>
      </p:sp>
    </p:spTree>
    <p:extLst>
      <p:ext uri="{BB962C8B-B14F-4D97-AF65-F5344CB8AC3E}">
        <p14:creationId xmlns:p14="http://schemas.microsoft.com/office/powerpoint/2010/main" val="9233487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41C80536-A7BF-46F3-B2F0-435A44AA4618}" type="slidenum">
              <a:rPr lang="fr-FR"/>
              <a:pPr>
                <a:defRPr/>
              </a:pPr>
              <a:t>‹N°›</a:t>
            </a:fld>
            <a:endParaRPr lang="fr-FR"/>
          </a:p>
        </p:txBody>
      </p:sp>
    </p:spTree>
    <p:extLst>
      <p:ext uri="{BB962C8B-B14F-4D97-AF65-F5344CB8AC3E}">
        <p14:creationId xmlns:p14="http://schemas.microsoft.com/office/powerpoint/2010/main" val="19060641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A6DFFDB0-51BA-40D2-9697-76B575524E91}" type="slidenum">
              <a:rPr lang="fr-FR"/>
              <a:pPr>
                <a:defRPr/>
              </a:pPr>
              <a:t>‹N°›</a:t>
            </a:fld>
            <a:endParaRPr lang="fr-FR"/>
          </a:p>
        </p:txBody>
      </p:sp>
    </p:spTree>
    <p:extLst>
      <p:ext uri="{BB962C8B-B14F-4D97-AF65-F5344CB8AC3E}">
        <p14:creationId xmlns:p14="http://schemas.microsoft.com/office/powerpoint/2010/main" val="2056777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9EF51F5B-3771-4EF9-A7E2-6264B7ECD6C1}" type="slidenum">
              <a:rPr lang="fr-FR"/>
              <a:pPr>
                <a:defRPr/>
              </a:pPr>
              <a:t>‹N°›</a:t>
            </a:fld>
            <a:endParaRPr lang="fr-FR"/>
          </a:p>
        </p:txBody>
      </p:sp>
    </p:spTree>
    <p:extLst>
      <p:ext uri="{BB962C8B-B14F-4D97-AF65-F5344CB8AC3E}">
        <p14:creationId xmlns:p14="http://schemas.microsoft.com/office/powerpoint/2010/main" val="1529669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37A72AEC-A240-4E41-9AD1-4AACA05F1870}" type="slidenum">
              <a:rPr lang="fr-FR"/>
              <a:pPr>
                <a:defRPr/>
              </a:pPr>
              <a:t>‹N°›</a:t>
            </a:fld>
            <a:endParaRPr lang="fr-FR"/>
          </a:p>
        </p:txBody>
      </p:sp>
    </p:spTree>
    <p:extLst>
      <p:ext uri="{BB962C8B-B14F-4D97-AF65-F5344CB8AC3E}">
        <p14:creationId xmlns:p14="http://schemas.microsoft.com/office/powerpoint/2010/main" val="3134720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2AAE4767-2BCF-4BCC-A880-A53F8520AA93}" type="slidenum">
              <a:rPr lang="fr-FR"/>
              <a:pPr>
                <a:defRPr/>
              </a:pPr>
              <a:t>‹N°›</a:t>
            </a:fld>
            <a:endParaRPr lang="fr-FR"/>
          </a:p>
        </p:txBody>
      </p:sp>
    </p:spTree>
    <p:extLst>
      <p:ext uri="{BB962C8B-B14F-4D97-AF65-F5344CB8AC3E}">
        <p14:creationId xmlns:p14="http://schemas.microsoft.com/office/powerpoint/2010/main" val="29436208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4589C0FA-6AA3-4567-B75B-D2FB496BDC5D}" type="slidenum">
              <a:rPr lang="fr-FR"/>
              <a:pPr>
                <a:defRPr/>
              </a:pPr>
              <a:t>‹N°›</a:t>
            </a:fld>
            <a:endParaRPr lang="fr-FR"/>
          </a:p>
        </p:txBody>
      </p:sp>
    </p:spTree>
    <p:extLst>
      <p:ext uri="{BB962C8B-B14F-4D97-AF65-F5344CB8AC3E}">
        <p14:creationId xmlns:p14="http://schemas.microsoft.com/office/powerpoint/2010/main" val="310364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7F21F182-713D-4CAD-9213-3E1A0DF0E0D8}" type="slidenum">
              <a:rPr lang="fr-FR"/>
              <a:pPr>
                <a:defRPr/>
              </a:pPr>
              <a:t>‹N°›</a:t>
            </a:fld>
            <a:endParaRPr lang="fr-FR"/>
          </a:p>
        </p:txBody>
      </p:sp>
    </p:spTree>
    <p:extLst>
      <p:ext uri="{BB962C8B-B14F-4D97-AF65-F5344CB8AC3E}">
        <p14:creationId xmlns:p14="http://schemas.microsoft.com/office/powerpoint/2010/main" val="37319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C65CD516-6ACD-4850-A4CD-C123C072C308}" type="slidenum">
              <a:rPr lang="fr-FR"/>
              <a:pPr>
                <a:defRPr/>
              </a:pPr>
              <a:t>‹N°›</a:t>
            </a:fld>
            <a:endParaRPr lang="fr-FR"/>
          </a:p>
        </p:txBody>
      </p:sp>
    </p:spTree>
    <p:extLst>
      <p:ext uri="{BB962C8B-B14F-4D97-AF65-F5344CB8AC3E}">
        <p14:creationId xmlns:p14="http://schemas.microsoft.com/office/powerpoint/2010/main" val="296281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3815BF6D-1AFC-4026-993E-469A44B1FA6C}" type="slidenum">
              <a:rPr lang="fr-FR"/>
              <a:pPr>
                <a:defRPr/>
              </a:pPr>
              <a:t>‹N°›</a:t>
            </a:fld>
            <a:endParaRPr lang="fr-FR"/>
          </a:p>
        </p:txBody>
      </p:sp>
    </p:spTree>
    <p:extLst>
      <p:ext uri="{BB962C8B-B14F-4D97-AF65-F5344CB8AC3E}">
        <p14:creationId xmlns:p14="http://schemas.microsoft.com/office/powerpoint/2010/main" val="9905214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4"/>
          <p:cNvSpPr>
            <a:spLocks noGrp="1" noChangeArrowheads="1"/>
          </p:cNvSpPr>
          <p:nvPr>
            <p:ph type="dt" sz="half" idx="10"/>
          </p:nvPr>
        </p:nvSpPr>
        <p:spPr/>
        <p:txBody>
          <a:bodyPr/>
          <a:lstStyle>
            <a:lvl1pPr>
              <a:defRPr/>
            </a:lvl1pPr>
          </a:lstStyle>
          <a:p>
            <a:pPr>
              <a:defRPr/>
            </a:pPr>
            <a:fld id="{4903E38F-4D2E-45E9-B89F-99DEB7D5C6E7}"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E041018A-3834-4AAE-90F6-032D236FFCD8}" type="slidenum">
              <a:rPr lang="fr-FR"/>
              <a:pPr>
                <a:defRPr/>
              </a:pPr>
              <a:t>‹N°›</a:t>
            </a:fld>
            <a:endParaRPr lang="fr-FR"/>
          </a:p>
        </p:txBody>
      </p:sp>
    </p:spTree>
    <p:extLst>
      <p:ext uri="{BB962C8B-B14F-4D97-AF65-F5344CB8AC3E}">
        <p14:creationId xmlns:p14="http://schemas.microsoft.com/office/powerpoint/2010/main" val="558882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p:txBody>
          <a:bodyPr/>
          <a:lstStyle>
            <a:lvl1pPr>
              <a:defRPr/>
            </a:lvl1pPr>
          </a:lstStyle>
          <a:p>
            <a:pPr>
              <a:defRPr/>
            </a:pPr>
            <a:fld id="{E3D68621-6999-498C-9B24-BFB2471AE544}"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A71C1C94-F371-45C3-A993-6D02B2654C21}" type="slidenum">
              <a:rPr lang="fr-FR"/>
              <a:pPr>
                <a:defRPr/>
              </a:pPr>
              <a:t>‹N°›</a:t>
            </a:fld>
            <a:endParaRPr lang="fr-FR"/>
          </a:p>
        </p:txBody>
      </p:sp>
    </p:spTree>
    <p:extLst>
      <p:ext uri="{BB962C8B-B14F-4D97-AF65-F5344CB8AC3E}">
        <p14:creationId xmlns:p14="http://schemas.microsoft.com/office/powerpoint/2010/main" val="29524378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4"/>
          <p:cNvSpPr>
            <a:spLocks noGrp="1" noChangeArrowheads="1"/>
          </p:cNvSpPr>
          <p:nvPr>
            <p:ph type="dt" sz="half" idx="10"/>
          </p:nvPr>
        </p:nvSpPr>
        <p:spPr/>
        <p:txBody>
          <a:bodyPr/>
          <a:lstStyle>
            <a:lvl1pPr>
              <a:defRPr/>
            </a:lvl1pPr>
          </a:lstStyle>
          <a:p>
            <a:pPr>
              <a:defRPr/>
            </a:pPr>
            <a:fld id="{2B4F9947-EDFE-4163-913A-7E9E8A672102}"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AFF5AD9E-9AE5-4B74-B3E6-F7507FA6C7CF}" type="slidenum">
              <a:rPr lang="fr-FR"/>
              <a:pPr>
                <a:defRPr/>
              </a:pPr>
              <a:t>‹N°›</a:t>
            </a:fld>
            <a:endParaRPr lang="fr-FR"/>
          </a:p>
        </p:txBody>
      </p:sp>
    </p:spTree>
    <p:extLst>
      <p:ext uri="{BB962C8B-B14F-4D97-AF65-F5344CB8AC3E}">
        <p14:creationId xmlns:p14="http://schemas.microsoft.com/office/powerpoint/2010/main" val="15855854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p:txBody>
          <a:bodyPr/>
          <a:lstStyle>
            <a:lvl1pPr>
              <a:defRPr/>
            </a:lvl1pPr>
          </a:lstStyle>
          <a:p>
            <a:pPr>
              <a:defRPr/>
            </a:pPr>
            <a:fld id="{FD83E022-8BB5-4F09-BAFC-5ECE7851D48E}" type="datetimeFigureOut">
              <a:rPr lang="fr-FR"/>
              <a:pPr>
                <a:defRPr/>
              </a:pPr>
              <a:t>13/11/2020</a:t>
            </a:fld>
            <a:endParaRPr lang="fr-FR"/>
          </a:p>
        </p:txBody>
      </p:sp>
      <p:sp>
        <p:nvSpPr>
          <p:cNvPr id="6" name="Rectangle 5"/>
          <p:cNvSpPr>
            <a:spLocks noGrp="1" noChangeArrowheads="1"/>
          </p:cNvSpPr>
          <p:nvPr>
            <p:ph type="ftr" sz="quarter" idx="11"/>
          </p:nvPr>
        </p:nvSpPr>
        <p:spPr/>
        <p:txBody>
          <a:bodyPr/>
          <a:lstStyle>
            <a:lvl1pPr algn="l">
              <a:defRPr/>
            </a:lvl1pPr>
          </a:lstStyle>
          <a:p>
            <a:pPr>
              <a:defRPr/>
            </a:pPr>
            <a:endParaRPr lang="fr-FR"/>
          </a:p>
        </p:txBody>
      </p:sp>
      <p:sp>
        <p:nvSpPr>
          <p:cNvPr id="7" name="Rectangle 6"/>
          <p:cNvSpPr>
            <a:spLocks noGrp="1" noChangeArrowheads="1"/>
          </p:cNvSpPr>
          <p:nvPr>
            <p:ph type="sldNum" sz="quarter" idx="12"/>
          </p:nvPr>
        </p:nvSpPr>
        <p:spPr/>
        <p:txBody>
          <a:bodyPr/>
          <a:lstStyle>
            <a:lvl1pPr>
              <a:defRPr/>
            </a:lvl1pPr>
          </a:lstStyle>
          <a:p>
            <a:pPr>
              <a:defRPr/>
            </a:pPr>
            <a:fld id="{882E95C7-4335-4733-91B4-2420829E111D}" type="slidenum">
              <a:rPr lang="fr-FR"/>
              <a:pPr>
                <a:defRPr/>
              </a:pPr>
              <a:t>‹N°›</a:t>
            </a:fld>
            <a:endParaRPr lang="fr-FR"/>
          </a:p>
        </p:txBody>
      </p:sp>
    </p:spTree>
    <p:extLst>
      <p:ext uri="{BB962C8B-B14F-4D97-AF65-F5344CB8AC3E}">
        <p14:creationId xmlns:p14="http://schemas.microsoft.com/office/powerpoint/2010/main" val="9613286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p:txBody>
          <a:bodyPr/>
          <a:lstStyle>
            <a:lvl1pPr>
              <a:defRPr/>
            </a:lvl1pPr>
          </a:lstStyle>
          <a:p>
            <a:pPr>
              <a:defRPr/>
            </a:pPr>
            <a:fld id="{B2AA7CD9-7C0E-4E5E-8C7A-2FBD1D47FF41}" type="datetimeFigureOut">
              <a:rPr lang="fr-FR"/>
              <a:pPr>
                <a:defRPr/>
              </a:pPr>
              <a:t>13/11/2020</a:t>
            </a:fld>
            <a:endParaRPr lang="fr-FR"/>
          </a:p>
        </p:txBody>
      </p:sp>
      <p:sp>
        <p:nvSpPr>
          <p:cNvPr id="8" name="Rectangle 5"/>
          <p:cNvSpPr>
            <a:spLocks noGrp="1" noChangeArrowheads="1"/>
          </p:cNvSpPr>
          <p:nvPr>
            <p:ph type="ftr" sz="quarter" idx="11"/>
          </p:nvPr>
        </p:nvSpPr>
        <p:spPr/>
        <p:txBody>
          <a:bodyPr/>
          <a:lstStyle>
            <a:lvl1pPr algn="l">
              <a:defRPr/>
            </a:lvl1pPr>
          </a:lstStyle>
          <a:p>
            <a:pPr>
              <a:defRPr/>
            </a:pPr>
            <a:endParaRPr lang="fr-FR"/>
          </a:p>
        </p:txBody>
      </p:sp>
      <p:sp>
        <p:nvSpPr>
          <p:cNvPr id="9" name="Rectangle 6"/>
          <p:cNvSpPr>
            <a:spLocks noGrp="1" noChangeArrowheads="1"/>
          </p:cNvSpPr>
          <p:nvPr>
            <p:ph type="sldNum" sz="quarter" idx="12"/>
          </p:nvPr>
        </p:nvSpPr>
        <p:spPr/>
        <p:txBody>
          <a:bodyPr/>
          <a:lstStyle>
            <a:lvl1pPr>
              <a:defRPr/>
            </a:lvl1pPr>
          </a:lstStyle>
          <a:p>
            <a:pPr>
              <a:defRPr/>
            </a:pPr>
            <a:fld id="{D2BAC42D-BB21-4408-995D-B1CB42A3709C}" type="slidenum">
              <a:rPr lang="fr-FR"/>
              <a:pPr>
                <a:defRPr/>
              </a:pPr>
              <a:t>‹N°›</a:t>
            </a:fld>
            <a:endParaRPr lang="fr-FR"/>
          </a:p>
        </p:txBody>
      </p:sp>
    </p:spTree>
    <p:extLst>
      <p:ext uri="{BB962C8B-B14F-4D97-AF65-F5344CB8AC3E}">
        <p14:creationId xmlns:p14="http://schemas.microsoft.com/office/powerpoint/2010/main" val="17490864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p:cNvSpPr>
            <a:spLocks noGrp="1" noChangeArrowheads="1"/>
          </p:cNvSpPr>
          <p:nvPr>
            <p:ph type="dt" sz="half" idx="10"/>
          </p:nvPr>
        </p:nvSpPr>
        <p:spPr/>
        <p:txBody>
          <a:bodyPr/>
          <a:lstStyle>
            <a:lvl1pPr>
              <a:defRPr/>
            </a:lvl1pPr>
          </a:lstStyle>
          <a:p>
            <a:pPr>
              <a:defRPr/>
            </a:pPr>
            <a:fld id="{0F10E309-7E6E-4693-9EC4-1E0A03E19900}" type="datetimeFigureOut">
              <a:rPr lang="fr-FR"/>
              <a:pPr>
                <a:defRPr/>
              </a:pPr>
              <a:t>13/11/2020</a:t>
            </a:fld>
            <a:endParaRPr lang="fr-FR"/>
          </a:p>
        </p:txBody>
      </p:sp>
      <p:sp>
        <p:nvSpPr>
          <p:cNvPr id="4" name="Rectangle 5"/>
          <p:cNvSpPr>
            <a:spLocks noGrp="1" noChangeArrowheads="1"/>
          </p:cNvSpPr>
          <p:nvPr>
            <p:ph type="ftr" sz="quarter" idx="11"/>
          </p:nvPr>
        </p:nvSpPr>
        <p:spPr/>
        <p:txBody>
          <a:bodyPr/>
          <a:lstStyle>
            <a:lvl1pPr algn="l">
              <a:defRPr/>
            </a:lvl1pPr>
          </a:lstStyle>
          <a:p>
            <a:pPr>
              <a:defRPr/>
            </a:pPr>
            <a:endParaRPr lang="fr-FR"/>
          </a:p>
        </p:txBody>
      </p:sp>
      <p:sp>
        <p:nvSpPr>
          <p:cNvPr id="5" name="Rectangle 6"/>
          <p:cNvSpPr>
            <a:spLocks noGrp="1" noChangeArrowheads="1"/>
          </p:cNvSpPr>
          <p:nvPr>
            <p:ph type="sldNum" sz="quarter" idx="12"/>
          </p:nvPr>
        </p:nvSpPr>
        <p:spPr/>
        <p:txBody>
          <a:bodyPr/>
          <a:lstStyle>
            <a:lvl1pPr>
              <a:defRPr/>
            </a:lvl1pPr>
          </a:lstStyle>
          <a:p>
            <a:pPr>
              <a:defRPr/>
            </a:pPr>
            <a:fld id="{8EF63906-FE18-4609-907A-91165310F6F8}" type="slidenum">
              <a:rPr lang="fr-FR"/>
              <a:pPr>
                <a:defRPr/>
              </a:pPr>
              <a:t>‹N°›</a:t>
            </a:fld>
            <a:endParaRPr lang="fr-FR"/>
          </a:p>
        </p:txBody>
      </p:sp>
    </p:spTree>
    <p:extLst>
      <p:ext uri="{BB962C8B-B14F-4D97-AF65-F5344CB8AC3E}">
        <p14:creationId xmlns:p14="http://schemas.microsoft.com/office/powerpoint/2010/main" val="1999112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C0344914-20D7-4A7D-81D1-24A5800BDDC5}" type="slidenum">
              <a:rPr lang="fr-FR"/>
              <a:pPr>
                <a:defRPr/>
              </a:pPr>
              <a:t>‹N°›</a:t>
            </a:fld>
            <a:endParaRPr lang="fr-FR"/>
          </a:p>
        </p:txBody>
      </p:sp>
    </p:spTree>
    <p:extLst>
      <p:ext uri="{BB962C8B-B14F-4D97-AF65-F5344CB8AC3E}">
        <p14:creationId xmlns:p14="http://schemas.microsoft.com/office/powerpoint/2010/main" val="6136103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58C23CBE-43E6-4F3D-8858-B72637491149}" type="datetimeFigureOut">
              <a:rPr lang="fr-FR"/>
              <a:pPr>
                <a:defRPr/>
              </a:pPr>
              <a:t>13/11/2020</a:t>
            </a:fld>
            <a:endParaRPr lang="fr-FR"/>
          </a:p>
        </p:txBody>
      </p:sp>
      <p:sp>
        <p:nvSpPr>
          <p:cNvPr id="3" name="Rectangle 5"/>
          <p:cNvSpPr>
            <a:spLocks noGrp="1" noChangeArrowheads="1"/>
          </p:cNvSpPr>
          <p:nvPr>
            <p:ph type="ftr" sz="quarter" idx="11"/>
          </p:nvPr>
        </p:nvSpPr>
        <p:spPr/>
        <p:txBody>
          <a:bodyPr/>
          <a:lstStyle>
            <a:lvl1pPr algn="l">
              <a:defRPr/>
            </a:lvl1pPr>
          </a:lstStyle>
          <a:p>
            <a:pPr>
              <a:defRPr/>
            </a:pPr>
            <a:endParaRPr lang="fr-FR"/>
          </a:p>
        </p:txBody>
      </p:sp>
      <p:sp>
        <p:nvSpPr>
          <p:cNvPr id="4" name="Rectangle 6"/>
          <p:cNvSpPr>
            <a:spLocks noGrp="1" noChangeArrowheads="1"/>
          </p:cNvSpPr>
          <p:nvPr>
            <p:ph type="sldNum" sz="quarter" idx="12"/>
          </p:nvPr>
        </p:nvSpPr>
        <p:spPr/>
        <p:txBody>
          <a:bodyPr/>
          <a:lstStyle>
            <a:lvl1pPr>
              <a:defRPr/>
            </a:lvl1pPr>
          </a:lstStyle>
          <a:p>
            <a:pPr>
              <a:defRPr/>
            </a:pPr>
            <a:fld id="{588D957B-9CF7-465C-8F56-C33095310142}" type="slidenum">
              <a:rPr lang="fr-FR"/>
              <a:pPr>
                <a:defRPr/>
              </a:pPr>
              <a:t>‹N°›</a:t>
            </a:fld>
            <a:endParaRPr lang="fr-FR"/>
          </a:p>
        </p:txBody>
      </p:sp>
    </p:spTree>
    <p:extLst>
      <p:ext uri="{BB962C8B-B14F-4D97-AF65-F5344CB8AC3E}">
        <p14:creationId xmlns:p14="http://schemas.microsoft.com/office/powerpoint/2010/main" val="32072651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p:txBody>
          <a:bodyPr/>
          <a:lstStyle>
            <a:lvl1pPr>
              <a:defRPr/>
            </a:lvl1pPr>
          </a:lstStyle>
          <a:p>
            <a:pPr>
              <a:defRPr/>
            </a:pPr>
            <a:fld id="{6816FE91-7A2C-4B7A-95A6-64DFB907F046}" type="datetimeFigureOut">
              <a:rPr lang="fr-FR"/>
              <a:pPr>
                <a:defRPr/>
              </a:pPr>
              <a:t>13/11/2020</a:t>
            </a:fld>
            <a:endParaRPr lang="fr-FR"/>
          </a:p>
        </p:txBody>
      </p:sp>
      <p:sp>
        <p:nvSpPr>
          <p:cNvPr id="6" name="Rectangle 5"/>
          <p:cNvSpPr>
            <a:spLocks noGrp="1" noChangeArrowheads="1"/>
          </p:cNvSpPr>
          <p:nvPr>
            <p:ph type="ftr" sz="quarter" idx="11"/>
          </p:nvPr>
        </p:nvSpPr>
        <p:spPr/>
        <p:txBody>
          <a:bodyPr/>
          <a:lstStyle>
            <a:lvl1pPr algn="l">
              <a:defRPr/>
            </a:lvl1pPr>
          </a:lstStyle>
          <a:p>
            <a:pPr>
              <a:defRPr/>
            </a:pPr>
            <a:endParaRPr lang="fr-FR"/>
          </a:p>
        </p:txBody>
      </p:sp>
      <p:sp>
        <p:nvSpPr>
          <p:cNvPr id="7" name="Rectangle 6"/>
          <p:cNvSpPr>
            <a:spLocks noGrp="1" noChangeArrowheads="1"/>
          </p:cNvSpPr>
          <p:nvPr>
            <p:ph type="sldNum" sz="quarter" idx="12"/>
          </p:nvPr>
        </p:nvSpPr>
        <p:spPr/>
        <p:txBody>
          <a:bodyPr/>
          <a:lstStyle>
            <a:lvl1pPr>
              <a:defRPr/>
            </a:lvl1pPr>
          </a:lstStyle>
          <a:p>
            <a:pPr>
              <a:defRPr/>
            </a:pPr>
            <a:fld id="{192872D8-8C57-4A32-87B6-296F72D05BD1}" type="slidenum">
              <a:rPr lang="fr-FR"/>
              <a:pPr>
                <a:defRPr/>
              </a:pPr>
              <a:t>‹N°›</a:t>
            </a:fld>
            <a:endParaRPr lang="fr-FR"/>
          </a:p>
        </p:txBody>
      </p:sp>
    </p:spTree>
    <p:extLst>
      <p:ext uri="{BB962C8B-B14F-4D97-AF65-F5344CB8AC3E}">
        <p14:creationId xmlns:p14="http://schemas.microsoft.com/office/powerpoint/2010/main" val="4146466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p:txBody>
          <a:bodyPr/>
          <a:lstStyle>
            <a:lvl1pPr>
              <a:defRPr/>
            </a:lvl1pPr>
          </a:lstStyle>
          <a:p>
            <a:pPr>
              <a:defRPr/>
            </a:pPr>
            <a:fld id="{FCAEA5D3-510C-4DDC-977C-8C938426F822}" type="datetimeFigureOut">
              <a:rPr lang="fr-FR"/>
              <a:pPr>
                <a:defRPr/>
              </a:pPr>
              <a:t>13/11/2020</a:t>
            </a:fld>
            <a:endParaRPr lang="fr-FR"/>
          </a:p>
        </p:txBody>
      </p:sp>
      <p:sp>
        <p:nvSpPr>
          <p:cNvPr id="6" name="Rectangle 5"/>
          <p:cNvSpPr>
            <a:spLocks noGrp="1" noChangeArrowheads="1"/>
          </p:cNvSpPr>
          <p:nvPr>
            <p:ph type="ftr" sz="quarter" idx="11"/>
          </p:nvPr>
        </p:nvSpPr>
        <p:spPr/>
        <p:txBody>
          <a:bodyPr/>
          <a:lstStyle>
            <a:lvl1pPr algn="l">
              <a:defRPr/>
            </a:lvl1pPr>
          </a:lstStyle>
          <a:p>
            <a:pPr>
              <a:defRPr/>
            </a:pPr>
            <a:endParaRPr lang="fr-FR"/>
          </a:p>
        </p:txBody>
      </p:sp>
      <p:sp>
        <p:nvSpPr>
          <p:cNvPr id="7" name="Rectangle 6"/>
          <p:cNvSpPr>
            <a:spLocks noGrp="1" noChangeArrowheads="1"/>
          </p:cNvSpPr>
          <p:nvPr>
            <p:ph type="sldNum" sz="quarter" idx="12"/>
          </p:nvPr>
        </p:nvSpPr>
        <p:spPr/>
        <p:txBody>
          <a:bodyPr/>
          <a:lstStyle>
            <a:lvl1pPr>
              <a:defRPr/>
            </a:lvl1pPr>
          </a:lstStyle>
          <a:p>
            <a:pPr>
              <a:defRPr/>
            </a:pPr>
            <a:fld id="{99F5086C-D00D-4988-9A6D-2056C85EF458}" type="slidenum">
              <a:rPr lang="fr-FR"/>
              <a:pPr>
                <a:defRPr/>
              </a:pPr>
              <a:t>‹N°›</a:t>
            </a:fld>
            <a:endParaRPr lang="fr-FR"/>
          </a:p>
        </p:txBody>
      </p:sp>
    </p:spTree>
    <p:extLst>
      <p:ext uri="{BB962C8B-B14F-4D97-AF65-F5344CB8AC3E}">
        <p14:creationId xmlns:p14="http://schemas.microsoft.com/office/powerpoint/2010/main" val="8092846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p:txBody>
          <a:bodyPr/>
          <a:lstStyle>
            <a:lvl1pPr>
              <a:defRPr/>
            </a:lvl1pPr>
          </a:lstStyle>
          <a:p>
            <a:pPr>
              <a:defRPr/>
            </a:pPr>
            <a:fld id="{E4142A3F-31DC-41B2-BFB0-987D029C2160}"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C43DAB3E-FF02-42C5-BE0E-C716DE3336E2}" type="slidenum">
              <a:rPr lang="fr-FR"/>
              <a:pPr>
                <a:defRPr/>
              </a:pPr>
              <a:t>‹N°›</a:t>
            </a:fld>
            <a:endParaRPr lang="fr-FR"/>
          </a:p>
        </p:txBody>
      </p:sp>
    </p:spTree>
    <p:extLst>
      <p:ext uri="{BB962C8B-B14F-4D97-AF65-F5344CB8AC3E}">
        <p14:creationId xmlns:p14="http://schemas.microsoft.com/office/powerpoint/2010/main" val="4263727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p:txBody>
          <a:bodyPr/>
          <a:lstStyle>
            <a:lvl1pPr>
              <a:defRPr/>
            </a:lvl1pPr>
          </a:lstStyle>
          <a:p>
            <a:pPr>
              <a:defRPr/>
            </a:pPr>
            <a:fld id="{AC342F2E-92EE-4A5C-AAFC-2540558CF3A0}"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E43A8D2F-9532-41FE-8DD1-E7E206582D1C}" type="slidenum">
              <a:rPr lang="fr-FR"/>
              <a:pPr>
                <a:defRPr/>
              </a:pPr>
              <a:t>‹N°›</a:t>
            </a:fld>
            <a:endParaRPr lang="fr-FR"/>
          </a:p>
        </p:txBody>
      </p:sp>
    </p:spTree>
    <p:extLst>
      <p:ext uri="{BB962C8B-B14F-4D97-AF65-F5344CB8AC3E}">
        <p14:creationId xmlns:p14="http://schemas.microsoft.com/office/powerpoint/2010/main" val="2584391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4"/>
          <p:cNvSpPr>
            <a:spLocks noGrp="1" noChangeArrowheads="1"/>
          </p:cNvSpPr>
          <p:nvPr>
            <p:ph type="dt" sz="half" idx="10"/>
          </p:nvPr>
        </p:nvSpPr>
        <p:spPr/>
        <p:txBody>
          <a:bodyPr/>
          <a:lstStyle>
            <a:lvl1pPr>
              <a:defRPr/>
            </a:lvl1pPr>
          </a:lstStyle>
          <a:p>
            <a:pPr>
              <a:defRPr/>
            </a:pPr>
            <a:fld id="{F0CECDE4-5F1C-4E1C-B5AD-2EF5FC37B989}"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7C8BBDC2-9596-4B3A-9EDD-1F74F419E01E}" type="slidenum">
              <a:rPr lang="fr-FR"/>
              <a:pPr>
                <a:defRPr/>
              </a:pPr>
              <a:t>‹N°›</a:t>
            </a:fld>
            <a:endParaRPr lang="fr-FR"/>
          </a:p>
        </p:txBody>
      </p:sp>
    </p:spTree>
    <p:extLst>
      <p:ext uri="{BB962C8B-B14F-4D97-AF65-F5344CB8AC3E}">
        <p14:creationId xmlns:p14="http://schemas.microsoft.com/office/powerpoint/2010/main" val="10754111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p:txBody>
          <a:bodyPr/>
          <a:lstStyle>
            <a:lvl1pPr>
              <a:defRPr/>
            </a:lvl1pPr>
          </a:lstStyle>
          <a:p>
            <a:pPr>
              <a:defRPr/>
            </a:pPr>
            <a:fld id="{B50E3120-D5CC-49AF-9B17-94E9C4E0922F}"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A2669846-7FC8-4F65-BBDA-FBC55D8F44E2}" type="slidenum">
              <a:rPr lang="fr-FR"/>
              <a:pPr>
                <a:defRPr/>
              </a:pPr>
              <a:t>‹N°›</a:t>
            </a:fld>
            <a:endParaRPr lang="fr-FR"/>
          </a:p>
        </p:txBody>
      </p:sp>
    </p:spTree>
    <p:extLst>
      <p:ext uri="{BB962C8B-B14F-4D97-AF65-F5344CB8AC3E}">
        <p14:creationId xmlns:p14="http://schemas.microsoft.com/office/powerpoint/2010/main" val="5190613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4"/>
          <p:cNvSpPr>
            <a:spLocks noGrp="1" noChangeArrowheads="1"/>
          </p:cNvSpPr>
          <p:nvPr>
            <p:ph type="dt" sz="half" idx="10"/>
          </p:nvPr>
        </p:nvSpPr>
        <p:spPr/>
        <p:txBody>
          <a:bodyPr/>
          <a:lstStyle>
            <a:lvl1pPr>
              <a:defRPr/>
            </a:lvl1pPr>
          </a:lstStyle>
          <a:p>
            <a:pPr>
              <a:defRPr/>
            </a:pPr>
            <a:fld id="{FF0C0E7B-3737-4133-A732-8680981AD3DA}"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41B5089E-723D-469A-A79F-8B0A1D6EF1F1}" type="slidenum">
              <a:rPr lang="fr-FR"/>
              <a:pPr>
                <a:defRPr/>
              </a:pPr>
              <a:t>‹N°›</a:t>
            </a:fld>
            <a:endParaRPr lang="fr-FR"/>
          </a:p>
        </p:txBody>
      </p:sp>
    </p:spTree>
    <p:extLst>
      <p:ext uri="{BB962C8B-B14F-4D97-AF65-F5344CB8AC3E}">
        <p14:creationId xmlns:p14="http://schemas.microsoft.com/office/powerpoint/2010/main" val="7071998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p:txBody>
          <a:bodyPr/>
          <a:lstStyle>
            <a:lvl1pPr>
              <a:defRPr/>
            </a:lvl1pPr>
          </a:lstStyle>
          <a:p>
            <a:pPr>
              <a:defRPr/>
            </a:pPr>
            <a:fld id="{522F051C-F983-47E4-85E8-6D92513C1584}" type="datetimeFigureOut">
              <a:rPr lang="fr-FR"/>
              <a:pPr>
                <a:defRPr/>
              </a:pPr>
              <a:t>13/11/2020</a:t>
            </a:fld>
            <a:endParaRPr lang="fr-FR"/>
          </a:p>
        </p:txBody>
      </p:sp>
      <p:sp>
        <p:nvSpPr>
          <p:cNvPr id="6" name="Rectangle 5"/>
          <p:cNvSpPr>
            <a:spLocks noGrp="1" noChangeArrowheads="1"/>
          </p:cNvSpPr>
          <p:nvPr>
            <p:ph type="ftr" sz="quarter" idx="11"/>
          </p:nvPr>
        </p:nvSpPr>
        <p:spPr/>
        <p:txBody>
          <a:bodyPr/>
          <a:lstStyle>
            <a:lvl1pPr algn="l">
              <a:defRPr/>
            </a:lvl1pPr>
          </a:lstStyle>
          <a:p>
            <a:pPr>
              <a:defRPr/>
            </a:pPr>
            <a:endParaRPr lang="fr-FR"/>
          </a:p>
        </p:txBody>
      </p:sp>
      <p:sp>
        <p:nvSpPr>
          <p:cNvPr id="7" name="Rectangle 6"/>
          <p:cNvSpPr>
            <a:spLocks noGrp="1" noChangeArrowheads="1"/>
          </p:cNvSpPr>
          <p:nvPr>
            <p:ph type="sldNum" sz="quarter" idx="12"/>
          </p:nvPr>
        </p:nvSpPr>
        <p:spPr/>
        <p:txBody>
          <a:bodyPr/>
          <a:lstStyle>
            <a:lvl1pPr>
              <a:defRPr/>
            </a:lvl1pPr>
          </a:lstStyle>
          <a:p>
            <a:pPr>
              <a:defRPr/>
            </a:pPr>
            <a:fld id="{DCED2AEE-5B52-4CE6-A801-EF877F28A13B}" type="slidenum">
              <a:rPr lang="fr-FR"/>
              <a:pPr>
                <a:defRPr/>
              </a:pPr>
              <a:t>‹N°›</a:t>
            </a:fld>
            <a:endParaRPr lang="fr-FR"/>
          </a:p>
        </p:txBody>
      </p:sp>
    </p:spTree>
    <p:extLst>
      <p:ext uri="{BB962C8B-B14F-4D97-AF65-F5344CB8AC3E}">
        <p14:creationId xmlns:p14="http://schemas.microsoft.com/office/powerpoint/2010/main" val="16232874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p:txBody>
          <a:bodyPr/>
          <a:lstStyle>
            <a:lvl1pPr>
              <a:defRPr/>
            </a:lvl1pPr>
          </a:lstStyle>
          <a:p>
            <a:pPr>
              <a:defRPr/>
            </a:pPr>
            <a:fld id="{6A859175-F4C4-42C9-9520-4F97C877ACAC}" type="datetimeFigureOut">
              <a:rPr lang="fr-FR"/>
              <a:pPr>
                <a:defRPr/>
              </a:pPr>
              <a:t>13/11/2020</a:t>
            </a:fld>
            <a:endParaRPr lang="fr-FR"/>
          </a:p>
        </p:txBody>
      </p:sp>
      <p:sp>
        <p:nvSpPr>
          <p:cNvPr id="8" name="Rectangle 5"/>
          <p:cNvSpPr>
            <a:spLocks noGrp="1" noChangeArrowheads="1"/>
          </p:cNvSpPr>
          <p:nvPr>
            <p:ph type="ftr" sz="quarter" idx="11"/>
          </p:nvPr>
        </p:nvSpPr>
        <p:spPr/>
        <p:txBody>
          <a:bodyPr/>
          <a:lstStyle>
            <a:lvl1pPr algn="l">
              <a:defRPr/>
            </a:lvl1pPr>
          </a:lstStyle>
          <a:p>
            <a:pPr>
              <a:defRPr/>
            </a:pPr>
            <a:endParaRPr lang="fr-FR"/>
          </a:p>
        </p:txBody>
      </p:sp>
      <p:sp>
        <p:nvSpPr>
          <p:cNvPr id="9" name="Rectangle 6"/>
          <p:cNvSpPr>
            <a:spLocks noGrp="1" noChangeArrowheads="1"/>
          </p:cNvSpPr>
          <p:nvPr>
            <p:ph type="sldNum" sz="quarter" idx="12"/>
          </p:nvPr>
        </p:nvSpPr>
        <p:spPr/>
        <p:txBody>
          <a:bodyPr/>
          <a:lstStyle>
            <a:lvl1pPr>
              <a:defRPr/>
            </a:lvl1pPr>
          </a:lstStyle>
          <a:p>
            <a:pPr>
              <a:defRPr/>
            </a:pPr>
            <a:fld id="{37257961-A38A-4187-8AF5-A1E847B14AFD}" type="slidenum">
              <a:rPr lang="fr-FR"/>
              <a:pPr>
                <a:defRPr/>
              </a:pPr>
              <a:t>‹N°›</a:t>
            </a:fld>
            <a:endParaRPr lang="fr-FR"/>
          </a:p>
        </p:txBody>
      </p:sp>
    </p:spTree>
    <p:extLst>
      <p:ext uri="{BB962C8B-B14F-4D97-AF65-F5344CB8AC3E}">
        <p14:creationId xmlns:p14="http://schemas.microsoft.com/office/powerpoint/2010/main" val="1879871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CEF53D3E-0794-4B7B-B798-92313863D588}" type="slidenum">
              <a:rPr lang="fr-FR"/>
              <a:pPr>
                <a:defRPr/>
              </a:pPr>
              <a:t>‹N°›</a:t>
            </a:fld>
            <a:endParaRPr lang="fr-FR"/>
          </a:p>
        </p:txBody>
      </p:sp>
    </p:spTree>
    <p:extLst>
      <p:ext uri="{BB962C8B-B14F-4D97-AF65-F5344CB8AC3E}">
        <p14:creationId xmlns:p14="http://schemas.microsoft.com/office/powerpoint/2010/main" val="38073185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p:cNvSpPr>
            <a:spLocks noGrp="1" noChangeArrowheads="1"/>
          </p:cNvSpPr>
          <p:nvPr>
            <p:ph type="dt" sz="half" idx="10"/>
          </p:nvPr>
        </p:nvSpPr>
        <p:spPr/>
        <p:txBody>
          <a:bodyPr/>
          <a:lstStyle>
            <a:lvl1pPr>
              <a:defRPr/>
            </a:lvl1pPr>
          </a:lstStyle>
          <a:p>
            <a:pPr>
              <a:defRPr/>
            </a:pPr>
            <a:fld id="{8908D2FD-629E-489C-A095-B85B4F2400C0}" type="datetimeFigureOut">
              <a:rPr lang="fr-FR"/>
              <a:pPr>
                <a:defRPr/>
              </a:pPr>
              <a:t>13/11/2020</a:t>
            </a:fld>
            <a:endParaRPr lang="fr-FR"/>
          </a:p>
        </p:txBody>
      </p:sp>
      <p:sp>
        <p:nvSpPr>
          <p:cNvPr id="4" name="Rectangle 5"/>
          <p:cNvSpPr>
            <a:spLocks noGrp="1" noChangeArrowheads="1"/>
          </p:cNvSpPr>
          <p:nvPr>
            <p:ph type="ftr" sz="quarter" idx="11"/>
          </p:nvPr>
        </p:nvSpPr>
        <p:spPr/>
        <p:txBody>
          <a:bodyPr/>
          <a:lstStyle>
            <a:lvl1pPr algn="l">
              <a:defRPr/>
            </a:lvl1pPr>
          </a:lstStyle>
          <a:p>
            <a:pPr>
              <a:defRPr/>
            </a:pPr>
            <a:endParaRPr lang="fr-FR"/>
          </a:p>
        </p:txBody>
      </p:sp>
      <p:sp>
        <p:nvSpPr>
          <p:cNvPr id="5" name="Rectangle 6"/>
          <p:cNvSpPr>
            <a:spLocks noGrp="1" noChangeArrowheads="1"/>
          </p:cNvSpPr>
          <p:nvPr>
            <p:ph type="sldNum" sz="quarter" idx="12"/>
          </p:nvPr>
        </p:nvSpPr>
        <p:spPr/>
        <p:txBody>
          <a:bodyPr/>
          <a:lstStyle>
            <a:lvl1pPr>
              <a:defRPr/>
            </a:lvl1pPr>
          </a:lstStyle>
          <a:p>
            <a:pPr>
              <a:defRPr/>
            </a:pPr>
            <a:fld id="{B53418B9-4F00-4B7B-A4E2-1FE5383684F2}" type="slidenum">
              <a:rPr lang="fr-FR"/>
              <a:pPr>
                <a:defRPr/>
              </a:pPr>
              <a:t>‹N°›</a:t>
            </a:fld>
            <a:endParaRPr lang="fr-FR"/>
          </a:p>
        </p:txBody>
      </p:sp>
    </p:spTree>
    <p:extLst>
      <p:ext uri="{BB962C8B-B14F-4D97-AF65-F5344CB8AC3E}">
        <p14:creationId xmlns:p14="http://schemas.microsoft.com/office/powerpoint/2010/main" val="12880672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54A86106-854A-48D2-9904-8BC39A5A900D}" type="datetimeFigureOut">
              <a:rPr lang="fr-FR"/>
              <a:pPr>
                <a:defRPr/>
              </a:pPr>
              <a:t>13/11/2020</a:t>
            </a:fld>
            <a:endParaRPr lang="fr-FR"/>
          </a:p>
        </p:txBody>
      </p:sp>
      <p:sp>
        <p:nvSpPr>
          <p:cNvPr id="3" name="Rectangle 5"/>
          <p:cNvSpPr>
            <a:spLocks noGrp="1" noChangeArrowheads="1"/>
          </p:cNvSpPr>
          <p:nvPr>
            <p:ph type="ftr" sz="quarter" idx="11"/>
          </p:nvPr>
        </p:nvSpPr>
        <p:spPr/>
        <p:txBody>
          <a:bodyPr/>
          <a:lstStyle>
            <a:lvl1pPr algn="l">
              <a:defRPr/>
            </a:lvl1pPr>
          </a:lstStyle>
          <a:p>
            <a:pPr>
              <a:defRPr/>
            </a:pPr>
            <a:endParaRPr lang="fr-FR"/>
          </a:p>
        </p:txBody>
      </p:sp>
      <p:sp>
        <p:nvSpPr>
          <p:cNvPr id="4" name="Rectangle 6"/>
          <p:cNvSpPr>
            <a:spLocks noGrp="1" noChangeArrowheads="1"/>
          </p:cNvSpPr>
          <p:nvPr>
            <p:ph type="sldNum" sz="quarter" idx="12"/>
          </p:nvPr>
        </p:nvSpPr>
        <p:spPr/>
        <p:txBody>
          <a:bodyPr/>
          <a:lstStyle>
            <a:lvl1pPr>
              <a:defRPr/>
            </a:lvl1pPr>
          </a:lstStyle>
          <a:p>
            <a:pPr>
              <a:defRPr/>
            </a:pPr>
            <a:fld id="{F5D4179C-FB75-4C37-9269-E9BD653D45E8}" type="slidenum">
              <a:rPr lang="fr-FR"/>
              <a:pPr>
                <a:defRPr/>
              </a:pPr>
              <a:t>‹N°›</a:t>
            </a:fld>
            <a:endParaRPr lang="fr-FR"/>
          </a:p>
        </p:txBody>
      </p:sp>
    </p:spTree>
    <p:extLst>
      <p:ext uri="{BB962C8B-B14F-4D97-AF65-F5344CB8AC3E}">
        <p14:creationId xmlns:p14="http://schemas.microsoft.com/office/powerpoint/2010/main" val="2871283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p:txBody>
          <a:bodyPr/>
          <a:lstStyle>
            <a:lvl1pPr>
              <a:defRPr/>
            </a:lvl1pPr>
          </a:lstStyle>
          <a:p>
            <a:pPr>
              <a:defRPr/>
            </a:pPr>
            <a:fld id="{0744AF78-869C-4458-B86E-BAD27458CEA9}" type="datetimeFigureOut">
              <a:rPr lang="fr-FR"/>
              <a:pPr>
                <a:defRPr/>
              </a:pPr>
              <a:t>13/11/2020</a:t>
            </a:fld>
            <a:endParaRPr lang="fr-FR"/>
          </a:p>
        </p:txBody>
      </p:sp>
      <p:sp>
        <p:nvSpPr>
          <p:cNvPr id="6" name="Rectangle 5"/>
          <p:cNvSpPr>
            <a:spLocks noGrp="1" noChangeArrowheads="1"/>
          </p:cNvSpPr>
          <p:nvPr>
            <p:ph type="ftr" sz="quarter" idx="11"/>
          </p:nvPr>
        </p:nvSpPr>
        <p:spPr/>
        <p:txBody>
          <a:bodyPr/>
          <a:lstStyle>
            <a:lvl1pPr algn="l">
              <a:defRPr/>
            </a:lvl1pPr>
          </a:lstStyle>
          <a:p>
            <a:pPr>
              <a:defRPr/>
            </a:pPr>
            <a:endParaRPr lang="fr-FR"/>
          </a:p>
        </p:txBody>
      </p:sp>
      <p:sp>
        <p:nvSpPr>
          <p:cNvPr id="7" name="Rectangle 6"/>
          <p:cNvSpPr>
            <a:spLocks noGrp="1" noChangeArrowheads="1"/>
          </p:cNvSpPr>
          <p:nvPr>
            <p:ph type="sldNum" sz="quarter" idx="12"/>
          </p:nvPr>
        </p:nvSpPr>
        <p:spPr/>
        <p:txBody>
          <a:bodyPr/>
          <a:lstStyle>
            <a:lvl1pPr>
              <a:defRPr/>
            </a:lvl1pPr>
          </a:lstStyle>
          <a:p>
            <a:pPr>
              <a:defRPr/>
            </a:pPr>
            <a:fld id="{FC5E7F17-5FD7-4045-9609-36FA46AD17FC}" type="slidenum">
              <a:rPr lang="fr-FR"/>
              <a:pPr>
                <a:defRPr/>
              </a:pPr>
              <a:t>‹N°›</a:t>
            </a:fld>
            <a:endParaRPr lang="fr-FR"/>
          </a:p>
        </p:txBody>
      </p:sp>
    </p:spTree>
    <p:extLst>
      <p:ext uri="{BB962C8B-B14F-4D97-AF65-F5344CB8AC3E}">
        <p14:creationId xmlns:p14="http://schemas.microsoft.com/office/powerpoint/2010/main" val="20549556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p:txBody>
          <a:bodyPr/>
          <a:lstStyle>
            <a:lvl1pPr>
              <a:defRPr/>
            </a:lvl1pPr>
          </a:lstStyle>
          <a:p>
            <a:pPr>
              <a:defRPr/>
            </a:pPr>
            <a:fld id="{58814329-8A45-44A1-BB2A-1CAED46DB282}" type="datetimeFigureOut">
              <a:rPr lang="fr-FR"/>
              <a:pPr>
                <a:defRPr/>
              </a:pPr>
              <a:t>13/11/2020</a:t>
            </a:fld>
            <a:endParaRPr lang="fr-FR"/>
          </a:p>
        </p:txBody>
      </p:sp>
      <p:sp>
        <p:nvSpPr>
          <p:cNvPr id="6" name="Rectangle 5"/>
          <p:cNvSpPr>
            <a:spLocks noGrp="1" noChangeArrowheads="1"/>
          </p:cNvSpPr>
          <p:nvPr>
            <p:ph type="ftr" sz="quarter" idx="11"/>
          </p:nvPr>
        </p:nvSpPr>
        <p:spPr/>
        <p:txBody>
          <a:bodyPr/>
          <a:lstStyle>
            <a:lvl1pPr algn="l">
              <a:defRPr/>
            </a:lvl1pPr>
          </a:lstStyle>
          <a:p>
            <a:pPr>
              <a:defRPr/>
            </a:pPr>
            <a:endParaRPr lang="fr-FR"/>
          </a:p>
        </p:txBody>
      </p:sp>
      <p:sp>
        <p:nvSpPr>
          <p:cNvPr id="7" name="Rectangle 6"/>
          <p:cNvSpPr>
            <a:spLocks noGrp="1" noChangeArrowheads="1"/>
          </p:cNvSpPr>
          <p:nvPr>
            <p:ph type="sldNum" sz="quarter" idx="12"/>
          </p:nvPr>
        </p:nvSpPr>
        <p:spPr/>
        <p:txBody>
          <a:bodyPr/>
          <a:lstStyle>
            <a:lvl1pPr>
              <a:defRPr/>
            </a:lvl1pPr>
          </a:lstStyle>
          <a:p>
            <a:pPr>
              <a:defRPr/>
            </a:pPr>
            <a:fld id="{AC87CC52-1CA3-432E-ADFB-1B89F7B6A628}" type="slidenum">
              <a:rPr lang="fr-FR"/>
              <a:pPr>
                <a:defRPr/>
              </a:pPr>
              <a:t>‹N°›</a:t>
            </a:fld>
            <a:endParaRPr lang="fr-FR"/>
          </a:p>
        </p:txBody>
      </p:sp>
    </p:spTree>
    <p:extLst>
      <p:ext uri="{BB962C8B-B14F-4D97-AF65-F5344CB8AC3E}">
        <p14:creationId xmlns:p14="http://schemas.microsoft.com/office/powerpoint/2010/main" val="16918914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p:txBody>
          <a:bodyPr/>
          <a:lstStyle>
            <a:lvl1pPr>
              <a:defRPr/>
            </a:lvl1pPr>
          </a:lstStyle>
          <a:p>
            <a:pPr>
              <a:defRPr/>
            </a:pPr>
            <a:fld id="{6FC84924-D438-4419-BBE5-9E8111028AEB}"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493207BC-21BC-4E85-9C5B-54AF58AD6A7F}" type="slidenum">
              <a:rPr lang="fr-FR"/>
              <a:pPr>
                <a:defRPr/>
              </a:pPr>
              <a:t>‹N°›</a:t>
            </a:fld>
            <a:endParaRPr lang="fr-FR"/>
          </a:p>
        </p:txBody>
      </p:sp>
    </p:spTree>
    <p:extLst>
      <p:ext uri="{BB962C8B-B14F-4D97-AF65-F5344CB8AC3E}">
        <p14:creationId xmlns:p14="http://schemas.microsoft.com/office/powerpoint/2010/main" val="28436776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p:txBody>
          <a:bodyPr/>
          <a:lstStyle>
            <a:lvl1pPr>
              <a:defRPr/>
            </a:lvl1pPr>
          </a:lstStyle>
          <a:p>
            <a:pPr>
              <a:defRPr/>
            </a:pPr>
            <a:fld id="{F95B79A4-ECA8-470C-9A09-208D3B2845ED}" type="datetimeFigureOut">
              <a:rPr lang="fr-FR"/>
              <a:pPr>
                <a:defRPr/>
              </a:pPr>
              <a:t>13/11/2020</a:t>
            </a:fld>
            <a:endParaRPr lang="fr-FR"/>
          </a:p>
        </p:txBody>
      </p:sp>
      <p:sp>
        <p:nvSpPr>
          <p:cNvPr id="5" name="Rectangle 5"/>
          <p:cNvSpPr>
            <a:spLocks noGrp="1" noChangeArrowheads="1"/>
          </p:cNvSpPr>
          <p:nvPr>
            <p:ph type="ftr" sz="quarter" idx="11"/>
          </p:nvPr>
        </p:nvSpPr>
        <p:spPr/>
        <p:txBody>
          <a:bodyPr/>
          <a:lstStyle>
            <a:lvl1pPr algn="l">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F75BF41A-86DA-406D-A015-0266E9F1A55E}" type="slidenum">
              <a:rPr lang="fr-FR"/>
              <a:pPr>
                <a:defRPr/>
              </a:pPr>
              <a:t>‹N°›</a:t>
            </a:fld>
            <a:endParaRPr lang="fr-FR"/>
          </a:p>
        </p:txBody>
      </p:sp>
    </p:spTree>
    <p:extLst>
      <p:ext uri="{BB962C8B-B14F-4D97-AF65-F5344CB8AC3E}">
        <p14:creationId xmlns:p14="http://schemas.microsoft.com/office/powerpoint/2010/main" val="18339446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33F43362-4C54-4EFA-A0C3-1A02830D6EB8}" type="slidenum">
              <a:rPr lang="fr-FR"/>
              <a:pPr>
                <a:defRPr/>
              </a:pPr>
              <a:t>‹N°›</a:t>
            </a:fld>
            <a:endParaRPr lang="fr-FR"/>
          </a:p>
        </p:txBody>
      </p:sp>
    </p:spTree>
    <p:extLst>
      <p:ext uri="{BB962C8B-B14F-4D97-AF65-F5344CB8AC3E}">
        <p14:creationId xmlns:p14="http://schemas.microsoft.com/office/powerpoint/2010/main" val="10175521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2C434893-8952-46C4-9111-61EF0683A6BC}" type="slidenum">
              <a:rPr lang="fr-FR"/>
              <a:pPr>
                <a:defRPr/>
              </a:pPr>
              <a:t>‹N°›</a:t>
            </a:fld>
            <a:endParaRPr lang="fr-FR"/>
          </a:p>
        </p:txBody>
      </p:sp>
    </p:spTree>
    <p:extLst>
      <p:ext uri="{BB962C8B-B14F-4D97-AF65-F5344CB8AC3E}">
        <p14:creationId xmlns:p14="http://schemas.microsoft.com/office/powerpoint/2010/main" val="21847858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A7109D92-E652-42BF-8735-667D18B5618D}" type="slidenum">
              <a:rPr lang="fr-FR"/>
              <a:pPr>
                <a:defRPr/>
              </a:pPr>
              <a:t>‹N°›</a:t>
            </a:fld>
            <a:endParaRPr lang="fr-FR"/>
          </a:p>
        </p:txBody>
      </p:sp>
    </p:spTree>
    <p:extLst>
      <p:ext uri="{BB962C8B-B14F-4D97-AF65-F5344CB8AC3E}">
        <p14:creationId xmlns:p14="http://schemas.microsoft.com/office/powerpoint/2010/main" val="41279674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6"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7" name="Rectangle 6"/>
          <p:cNvSpPr>
            <a:spLocks noGrp="1" noChangeArrowheads="1"/>
          </p:cNvSpPr>
          <p:nvPr>
            <p:ph type="sldNum" sz="quarter" idx="12"/>
          </p:nvPr>
        </p:nvSpPr>
        <p:spPr/>
        <p:txBody>
          <a:bodyPr/>
          <a:lstStyle>
            <a:lvl1pPr>
              <a:defRPr>
                <a:cs typeface="Arial" charset="0"/>
              </a:defRPr>
            </a:lvl1pPr>
          </a:lstStyle>
          <a:p>
            <a:pPr>
              <a:defRPr/>
            </a:pPr>
            <a:fld id="{BD4F2045-ADB2-4D31-A680-486CBFEBCBB3}" type="slidenum">
              <a:rPr lang="fr-FR"/>
              <a:pPr>
                <a:defRPr/>
              </a:pPr>
              <a:t>‹N°›</a:t>
            </a:fld>
            <a:endParaRPr lang="fr-FR"/>
          </a:p>
        </p:txBody>
      </p:sp>
    </p:spTree>
    <p:extLst>
      <p:ext uri="{BB962C8B-B14F-4D97-AF65-F5344CB8AC3E}">
        <p14:creationId xmlns:p14="http://schemas.microsoft.com/office/powerpoint/2010/main" val="40715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F2176BB6-0B2C-4A48-9B0C-D53CD23F0B8E}" type="slidenum">
              <a:rPr lang="fr-FR"/>
              <a:pPr>
                <a:defRPr/>
              </a:pPr>
              <a:t>‹N°›</a:t>
            </a:fld>
            <a:endParaRPr lang="fr-FR"/>
          </a:p>
        </p:txBody>
      </p:sp>
    </p:spTree>
    <p:extLst>
      <p:ext uri="{BB962C8B-B14F-4D97-AF65-F5344CB8AC3E}">
        <p14:creationId xmlns:p14="http://schemas.microsoft.com/office/powerpoint/2010/main" val="11098779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8"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9" name="Rectangle 6"/>
          <p:cNvSpPr>
            <a:spLocks noGrp="1" noChangeArrowheads="1"/>
          </p:cNvSpPr>
          <p:nvPr>
            <p:ph type="sldNum" sz="quarter" idx="12"/>
          </p:nvPr>
        </p:nvSpPr>
        <p:spPr/>
        <p:txBody>
          <a:bodyPr/>
          <a:lstStyle>
            <a:lvl1pPr>
              <a:defRPr>
                <a:cs typeface="Arial" charset="0"/>
              </a:defRPr>
            </a:lvl1pPr>
          </a:lstStyle>
          <a:p>
            <a:pPr>
              <a:defRPr/>
            </a:pPr>
            <a:fld id="{1E7E4133-8497-41BD-AA9D-B0E2EA916CA8}" type="slidenum">
              <a:rPr lang="fr-FR"/>
              <a:pPr>
                <a:defRPr/>
              </a:pPr>
              <a:t>‹N°›</a:t>
            </a:fld>
            <a:endParaRPr lang="fr-FR"/>
          </a:p>
        </p:txBody>
      </p:sp>
    </p:spTree>
    <p:extLst>
      <p:ext uri="{BB962C8B-B14F-4D97-AF65-F5344CB8AC3E}">
        <p14:creationId xmlns:p14="http://schemas.microsoft.com/office/powerpoint/2010/main" val="14515159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4"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5" name="Rectangle 6"/>
          <p:cNvSpPr>
            <a:spLocks noGrp="1" noChangeArrowheads="1"/>
          </p:cNvSpPr>
          <p:nvPr>
            <p:ph type="sldNum" sz="quarter" idx="12"/>
          </p:nvPr>
        </p:nvSpPr>
        <p:spPr/>
        <p:txBody>
          <a:bodyPr/>
          <a:lstStyle>
            <a:lvl1pPr>
              <a:defRPr>
                <a:cs typeface="Arial" charset="0"/>
              </a:defRPr>
            </a:lvl1pPr>
          </a:lstStyle>
          <a:p>
            <a:pPr>
              <a:defRPr/>
            </a:pPr>
            <a:fld id="{8043F933-4B6F-48F0-9633-6C3CEB21CE74}" type="slidenum">
              <a:rPr lang="fr-FR"/>
              <a:pPr>
                <a:defRPr/>
              </a:pPr>
              <a:t>‹N°›</a:t>
            </a:fld>
            <a:endParaRPr lang="fr-FR"/>
          </a:p>
        </p:txBody>
      </p:sp>
    </p:spTree>
    <p:extLst>
      <p:ext uri="{BB962C8B-B14F-4D97-AF65-F5344CB8AC3E}">
        <p14:creationId xmlns:p14="http://schemas.microsoft.com/office/powerpoint/2010/main" val="23642360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3"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4" name="Rectangle 6"/>
          <p:cNvSpPr>
            <a:spLocks noGrp="1" noChangeArrowheads="1"/>
          </p:cNvSpPr>
          <p:nvPr>
            <p:ph type="sldNum" sz="quarter" idx="12"/>
          </p:nvPr>
        </p:nvSpPr>
        <p:spPr/>
        <p:txBody>
          <a:bodyPr/>
          <a:lstStyle>
            <a:lvl1pPr>
              <a:defRPr>
                <a:cs typeface="Arial" charset="0"/>
              </a:defRPr>
            </a:lvl1pPr>
          </a:lstStyle>
          <a:p>
            <a:pPr>
              <a:defRPr/>
            </a:pPr>
            <a:fld id="{C00EE754-36D7-4C86-8AD9-4A4B93581D42}" type="slidenum">
              <a:rPr lang="fr-FR"/>
              <a:pPr>
                <a:defRPr/>
              </a:pPr>
              <a:t>‹N°›</a:t>
            </a:fld>
            <a:endParaRPr lang="fr-FR"/>
          </a:p>
        </p:txBody>
      </p:sp>
    </p:spTree>
    <p:extLst>
      <p:ext uri="{BB962C8B-B14F-4D97-AF65-F5344CB8AC3E}">
        <p14:creationId xmlns:p14="http://schemas.microsoft.com/office/powerpoint/2010/main" val="36426746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6"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7" name="Rectangle 6"/>
          <p:cNvSpPr>
            <a:spLocks noGrp="1" noChangeArrowheads="1"/>
          </p:cNvSpPr>
          <p:nvPr>
            <p:ph type="sldNum" sz="quarter" idx="12"/>
          </p:nvPr>
        </p:nvSpPr>
        <p:spPr/>
        <p:txBody>
          <a:bodyPr/>
          <a:lstStyle>
            <a:lvl1pPr>
              <a:defRPr>
                <a:cs typeface="Arial" charset="0"/>
              </a:defRPr>
            </a:lvl1pPr>
          </a:lstStyle>
          <a:p>
            <a:pPr>
              <a:defRPr/>
            </a:pPr>
            <a:fld id="{61DB220A-F6FE-4E38-AB70-20D4FB6B99CC}" type="slidenum">
              <a:rPr lang="fr-FR"/>
              <a:pPr>
                <a:defRPr/>
              </a:pPr>
              <a:t>‹N°›</a:t>
            </a:fld>
            <a:endParaRPr lang="fr-FR"/>
          </a:p>
        </p:txBody>
      </p:sp>
    </p:spTree>
    <p:extLst>
      <p:ext uri="{BB962C8B-B14F-4D97-AF65-F5344CB8AC3E}">
        <p14:creationId xmlns:p14="http://schemas.microsoft.com/office/powerpoint/2010/main" val="35608303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6"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7" name="Rectangle 6"/>
          <p:cNvSpPr>
            <a:spLocks noGrp="1" noChangeArrowheads="1"/>
          </p:cNvSpPr>
          <p:nvPr>
            <p:ph type="sldNum" sz="quarter" idx="12"/>
          </p:nvPr>
        </p:nvSpPr>
        <p:spPr/>
        <p:txBody>
          <a:bodyPr/>
          <a:lstStyle>
            <a:lvl1pPr>
              <a:defRPr>
                <a:cs typeface="Arial" charset="0"/>
              </a:defRPr>
            </a:lvl1pPr>
          </a:lstStyle>
          <a:p>
            <a:pPr>
              <a:defRPr/>
            </a:pPr>
            <a:fld id="{D82C4F1C-A9A7-4B35-9E9C-B3A6B139C77F}" type="slidenum">
              <a:rPr lang="fr-FR"/>
              <a:pPr>
                <a:defRPr/>
              </a:pPr>
              <a:t>‹N°›</a:t>
            </a:fld>
            <a:endParaRPr lang="fr-FR"/>
          </a:p>
        </p:txBody>
      </p:sp>
    </p:spTree>
    <p:extLst>
      <p:ext uri="{BB962C8B-B14F-4D97-AF65-F5344CB8AC3E}">
        <p14:creationId xmlns:p14="http://schemas.microsoft.com/office/powerpoint/2010/main" val="32891807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96C99FB4-AD46-423E-B942-D4A1B449CFD3}" type="slidenum">
              <a:rPr lang="fr-FR"/>
              <a:pPr>
                <a:defRPr/>
              </a:pPr>
              <a:t>‹N°›</a:t>
            </a:fld>
            <a:endParaRPr lang="fr-FR"/>
          </a:p>
        </p:txBody>
      </p:sp>
    </p:spTree>
    <p:extLst>
      <p:ext uri="{BB962C8B-B14F-4D97-AF65-F5344CB8AC3E}">
        <p14:creationId xmlns:p14="http://schemas.microsoft.com/office/powerpoint/2010/main" val="31640266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p:txBody>
          <a:bodyPr/>
          <a:lstStyle>
            <a:lvl1pPr>
              <a:defRPr>
                <a:cs typeface="Arial" charset="0"/>
              </a:defRPr>
            </a:lvl1pPr>
          </a:lstStyle>
          <a:p>
            <a:pPr>
              <a:defRPr/>
            </a:pPr>
            <a:endParaRPr lang="fr-FR"/>
          </a:p>
        </p:txBody>
      </p:sp>
      <p:sp>
        <p:nvSpPr>
          <p:cNvPr id="5" name="Rectangle 5"/>
          <p:cNvSpPr>
            <a:spLocks noGrp="1" noChangeArrowheads="1"/>
          </p:cNvSpPr>
          <p:nvPr>
            <p:ph type="ftr" sz="quarter" idx="11"/>
          </p:nvPr>
        </p:nvSpPr>
        <p:spPr/>
        <p:txBody>
          <a:bodyPr/>
          <a:lstStyle>
            <a:lvl1pPr>
              <a:defRPr>
                <a:cs typeface="Arial" charset="0"/>
              </a:defRPr>
            </a:lvl1pPr>
          </a:lstStyle>
          <a:p>
            <a:pPr>
              <a:defRPr/>
            </a:pPr>
            <a:endParaRPr lang="fr-FR"/>
          </a:p>
        </p:txBody>
      </p:sp>
      <p:sp>
        <p:nvSpPr>
          <p:cNvPr id="6" name="Rectangle 6"/>
          <p:cNvSpPr>
            <a:spLocks noGrp="1" noChangeArrowheads="1"/>
          </p:cNvSpPr>
          <p:nvPr>
            <p:ph type="sldNum" sz="quarter" idx="12"/>
          </p:nvPr>
        </p:nvSpPr>
        <p:spPr/>
        <p:txBody>
          <a:bodyPr/>
          <a:lstStyle>
            <a:lvl1pPr>
              <a:defRPr>
                <a:cs typeface="Arial" charset="0"/>
              </a:defRPr>
            </a:lvl1pPr>
          </a:lstStyle>
          <a:p>
            <a:pPr>
              <a:defRPr/>
            </a:pPr>
            <a:fld id="{5BBCA24B-6B9E-49B8-BB23-41FF83D15BB0}" type="slidenum">
              <a:rPr lang="fr-FR"/>
              <a:pPr>
                <a:defRPr/>
              </a:pPr>
              <a:t>‹N°›</a:t>
            </a:fld>
            <a:endParaRPr lang="fr-FR"/>
          </a:p>
        </p:txBody>
      </p:sp>
    </p:spTree>
    <p:extLst>
      <p:ext uri="{BB962C8B-B14F-4D97-AF65-F5344CB8AC3E}">
        <p14:creationId xmlns:p14="http://schemas.microsoft.com/office/powerpoint/2010/main" val="2459475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47BF1BB6-39B8-461A-8C94-B9428EAE3C12}" type="slidenum">
              <a:rPr lang="fr-FR"/>
              <a:pPr>
                <a:defRPr/>
              </a:pPr>
              <a:t>‹N°›</a:t>
            </a:fld>
            <a:endParaRPr lang="fr-FR"/>
          </a:p>
        </p:txBody>
      </p:sp>
    </p:spTree>
    <p:extLst>
      <p:ext uri="{BB962C8B-B14F-4D97-AF65-F5344CB8AC3E}">
        <p14:creationId xmlns:p14="http://schemas.microsoft.com/office/powerpoint/2010/main" val="396719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AC52500E-70CF-4D62-8CDB-793A5BA27D44}" type="slidenum">
              <a:rPr lang="fr-FR"/>
              <a:pPr>
                <a:defRPr/>
              </a:pPr>
              <a:t>‹N°›</a:t>
            </a:fld>
            <a:endParaRPr lang="fr-FR"/>
          </a:p>
        </p:txBody>
      </p:sp>
    </p:spTree>
    <p:extLst>
      <p:ext uri="{BB962C8B-B14F-4D97-AF65-F5344CB8AC3E}">
        <p14:creationId xmlns:p14="http://schemas.microsoft.com/office/powerpoint/2010/main" val="4294633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B3179EBA-04EC-411E-8443-956B651B6DB0}" type="slidenum">
              <a:rPr lang="fr-FR"/>
              <a:pPr>
                <a:defRPr/>
              </a:pPr>
              <a:t>‹N°›</a:t>
            </a:fld>
            <a:endParaRPr lang="fr-FR"/>
          </a:p>
        </p:txBody>
      </p:sp>
    </p:spTree>
    <p:extLst>
      <p:ext uri="{BB962C8B-B14F-4D97-AF65-F5344CB8AC3E}">
        <p14:creationId xmlns:p14="http://schemas.microsoft.com/office/powerpoint/2010/main" val="646521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fr-F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fr-F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F29947FF-F877-4D61-A224-1B231CFED144}"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6656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fr-FR"/>
          </a:p>
        </p:txBody>
      </p:sp>
      <p:sp>
        <p:nvSpPr>
          <p:cNvPr id="6656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fr-FR"/>
          </a:p>
        </p:txBody>
      </p:sp>
      <p:sp>
        <p:nvSpPr>
          <p:cNvPr id="66566"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C3BAD40D-F5FB-4EA7-BEBC-B6B65CB1CCA0}"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fr-F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fr-F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B3A60777-32D9-419C-884C-922EDAC79DE2}"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3379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000000"/>
                </a:solidFill>
                <a:cs typeface="+mn-cs"/>
              </a:defRPr>
            </a:lvl1pPr>
          </a:lstStyle>
          <a:p>
            <a:pPr>
              <a:defRPr/>
            </a:pPr>
            <a:fld id="{F08B2AE8-3BFF-4B76-9F25-1E739D89DA58}" type="datetimeFigureOut">
              <a:rPr lang="fr-FR"/>
              <a:pPr>
                <a:defRPr/>
              </a:pPr>
              <a:t>13/11/2020</a:t>
            </a:fld>
            <a:endParaRPr lang="fr-FR"/>
          </a:p>
        </p:txBody>
      </p:sp>
      <p:sp>
        <p:nvSpPr>
          <p:cNvPr id="3379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cs typeface="+mn-cs"/>
              </a:defRPr>
            </a:lvl1pPr>
          </a:lstStyle>
          <a:p>
            <a:pPr>
              <a:defRPr/>
            </a:pPr>
            <a:endParaRPr lang="fr-FR"/>
          </a:p>
        </p:txBody>
      </p:sp>
      <p:sp>
        <p:nvSpPr>
          <p:cNvPr id="3379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cs typeface="+mn-cs"/>
              </a:defRPr>
            </a:lvl1pPr>
          </a:lstStyle>
          <a:p>
            <a:pPr>
              <a:defRPr/>
            </a:pPr>
            <a:fld id="{88A86301-9AAD-46D6-963D-6D065CDFE7F4}"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 id="2147484434" r:id="rId8"/>
    <p:sldLayoutId id="2147484435" r:id="rId9"/>
    <p:sldLayoutId id="2147484436" r:id="rId10"/>
    <p:sldLayoutId id="214748443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3379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000000"/>
                </a:solidFill>
                <a:cs typeface="+mn-cs"/>
              </a:defRPr>
            </a:lvl1pPr>
          </a:lstStyle>
          <a:p>
            <a:pPr>
              <a:defRPr/>
            </a:pPr>
            <a:fld id="{7FF6FC73-9E6C-4E0E-82DA-D602E32C344D}" type="datetimeFigureOut">
              <a:rPr lang="fr-FR"/>
              <a:pPr>
                <a:defRPr/>
              </a:pPr>
              <a:t>13/11/2020</a:t>
            </a:fld>
            <a:endParaRPr lang="fr-FR"/>
          </a:p>
        </p:txBody>
      </p:sp>
      <p:sp>
        <p:nvSpPr>
          <p:cNvPr id="3379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cs typeface="+mn-cs"/>
              </a:defRPr>
            </a:lvl1pPr>
          </a:lstStyle>
          <a:p>
            <a:pPr>
              <a:defRPr/>
            </a:pPr>
            <a:endParaRPr lang="fr-FR"/>
          </a:p>
        </p:txBody>
      </p:sp>
      <p:sp>
        <p:nvSpPr>
          <p:cNvPr id="3379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cs typeface="+mn-cs"/>
              </a:defRPr>
            </a:lvl1pPr>
          </a:lstStyle>
          <a:p>
            <a:pPr>
              <a:defRPr/>
            </a:pPr>
            <a:fld id="{2F67A9D7-BAC1-431B-8E09-A4B7D343F5E8}"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921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rgbClr val="000000"/>
                </a:solidFill>
                <a:cs typeface="+mn-cs"/>
              </a:defRPr>
            </a:lvl1pPr>
          </a:lstStyle>
          <a:p>
            <a:pPr>
              <a:defRPr/>
            </a:pPr>
            <a:endParaRPr lang="fr-F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cs typeface="+mn-cs"/>
              </a:defRPr>
            </a:lvl1pPr>
          </a:lstStyle>
          <a:p>
            <a:pPr>
              <a:defRPr/>
            </a:pPr>
            <a:endParaRPr lang="fr-F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cs typeface="+mn-cs"/>
              </a:defRPr>
            </a:lvl1pPr>
          </a:lstStyle>
          <a:p>
            <a:pPr>
              <a:defRPr/>
            </a:pPr>
            <a:fld id="{A8578A12-A686-45A3-9AC3-24944801BBE9}"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wmf"/><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http://www.wetteronline.de/feature/di140802_1.jpg" TargetMode="External"/><Relationship Id="rId2" Type="http://schemas.openxmlformats.org/officeDocument/2006/relationships/image" Target="../media/image11.jpe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image" Target="../media/image14.jfi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f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0.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wmf"/><Relationship Id="rId1" Type="http://schemas.openxmlformats.org/officeDocument/2006/relationships/slideLayout" Target="../slideLayouts/slideLayout7.xml"/><Relationship Id="rId4" Type="http://schemas.openxmlformats.org/officeDocument/2006/relationships/image" Target="../media/image63.wmf"/></Relationships>
</file>

<file path=ppt/slides/_rels/slide64.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304800" y="627013"/>
            <a:ext cx="6207125" cy="227113"/>
          </a:xfrm>
          <a:prstGeom prst="rect">
            <a:avLst/>
          </a:prstGeom>
          <a:noFill/>
          <a:ln>
            <a:noFill/>
          </a:ln>
          <a:effectLst/>
          <a:extLst>
            <a:ext uri="{909E8E84-426E-40DD-AFC4-6F175D3DCCD1}">
              <a14:hiddenFill xmlns:a14="http://schemas.microsoft.com/office/drawing/2010/main">
                <a:solidFill>
                  <a:srgbClr val="15393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50000"/>
              </a:spcBef>
              <a:buFontTx/>
              <a:buNone/>
            </a:pPr>
            <a:r>
              <a:rPr lang="fr-FR" altLang="fr-FR" sz="1800" b="1" dirty="0">
                <a:solidFill>
                  <a:srgbClr val="C00000"/>
                </a:solidFill>
                <a:latin typeface="Calibri" panose="020F0502020204030204" pitchFamily="34" charset="0"/>
              </a:rPr>
              <a:t> UE 708 - Eaux continentales</a:t>
            </a:r>
          </a:p>
        </p:txBody>
      </p:sp>
      <p:sp>
        <p:nvSpPr>
          <p:cNvPr id="3075" name="Rectangle 23"/>
          <p:cNvSpPr>
            <a:spLocks noChangeArrowheads="1"/>
          </p:cNvSpPr>
          <p:nvPr/>
        </p:nvSpPr>
        <p:spPr bwMode="auto">
          <a:xfrm>
            <a:off x="763588" y="2137203"/>
            <a:ext cx="76787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tabLst>
                <a:tab pos="53975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53975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53975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53975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53975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fr-FR" altLang="fr-FR" sz="1800" b="1" dirty="0">
                <a:latin typeface="Calibri" panose="020F0502020204030204" pitchFamily="34" charset="0"/>
                <a:cs typeface="Times New Roman" panose="02020603050405020304" pitchFamily="18" charset="0"/>
              </a:rPr>
              <a:t>Introduction</a:t>
            </a:r>
          </a:p>
          <a:p>
            <a:pPr>
              <a:spcBef>
                <a:spcPct val="0"/>
              </a:spcBef>
              <a:buFontTx/>
              <a:buNone/>
            </a:pPr>
            <a:r>
              <a:rPr lang="fr-FR" altLang="fr-FR" sz="1800" b="1" dirty="0">
                <a:latin typeface="Calibri" panose="020F0502020204030204" pitchFamily="34" charset="0"/>
                <a:cs typeface="Times New Roman" panose="02020603050405020304" pitchFamily="18" charset="0"/>
              </a:rPr>
              <a:t>Le bassin versant et le bilan de l’eau</a:t>
            </a:r>
          </a:p>
          <a:p>
            <a:pPr>
              <a:spcBef>
                <a:spcPct val="0"/>
              </a:spcBef>
              <a:buFontTx/>
              <a:buNone/>
            </a:pPr>
            <a:endParaRPr lang="fr-FR" altLang="fr-FR" sz="1800" dirty="0">
              <a:latin typeface="Calibri" panose="020F0502020204030204" pitchFamily="34" charset="0"/>
            </a:endParaRPr>
          </a:p>
        </p:txBody>
      </p:sp>
    </p:spTree>
    <p:extLst>
      <p:ext uri="{BB962C8B-B14F-4D97-AF65-F5344CB8AC3E}">
        <p14:creationId xmlns:p14="http://schemas.microsoft.com/office/powerpoint/2010/main" val="3250855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6">
            <a:extLst>
              <a:ext uri="{FF2B5EF4-FFF2-40B4-BE49-F238E27FC236}">
                <a16:creationId xmlns:a16="http://schemas.microsoft.com/office/drawing/2014/main" id="{576FF1D2-BE1B-4C53-8032-F7FE094C55DE}"/>
              </a:ext>
            </a:extLst>
          </p:cNvPr>
          <p:cNvSpPr txBox="1">
            <a:spLocks noChangeArrowheads="1"/>
          </p:cNvSpPr>
          <p:nvPr/>
        </p:nvSpPr>
        <p:spPr bwMode="auto">
          <a:xfrm>
            <a:off x="198120" y="681227"/>
            <a:ext cx="8882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DBFFFF"/>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None/>
            </a:pPr>
            <a:r>
              <a:rPr lang="fr-FR" altLang="fr-FR" sz="1600" b="1" dirty="0">
                <a:latin typeface="Calibri" panose="020F0502020204030204" pitchFamily="34" charset="0"/>
              </a:rPr>
              <a:t>Les débits moyens mensuels de la Meuse à St </a:t>
            </a:r>
            <a:r>
              <a:rPr lang="fr-FR" altLang="fr-FR" sz="1600" b="1" dirty="0" err="1">
                <a:latin typeface="Calibri" panose="020F0502020204030204" pitchFamily="34" charset="0"/>
              </a:rPr>
              <a:t>Mihiel</a:t>
            </a:r>
            <a:r>
              <a:rPr lang="fr-FR" altLang="fr-FR" sz="1600" b="1" dirty="0">
                <a:latin typeface="Calibri" panose="020F0502020204030204" pitchFamily="34" charset="0"/>
              </a:rPr>
              <a:t> (2540 km²)</a:t>
            </a:r>
          </a:p>
        </p:txBody>
      </p:sp>
      <p:grpSp>
        <p:nvGrpSpPr>
          <p:cNvPr id="14339" name="Group 12">
            <a:extLst>
              <a:ext uri="{FF2B5EF4-FFF2-40B4-BE49-F238E27FC236}">
                <a16:creationId xmlns:a16="http://schemas.microsoft.com/office/drawing/2014/main" id="{AF9DB269-D5E3-4ADB-97FC-9F38446F825F}"/>
              </a:ext>
            </a:extLst>
          </p:cNvPr>
          <p:cNvGrpSpPr>
            <a:grpSpLocks/>
          </p:cNvGrpSpPr>
          <p:nvPr/>
        </p:nvGrpSpPr>
        <p:grpSpPr bwMode="auto">
          <a:xfrm>
            <a:off x="5388928" y="1039134"/>
            <a:ext cx="2185987" cy="2487612"/>
            <a:chOff x="3615" y="996"/>
            <a:chExt cx="1740" cy="1880"/>
          </a:xfrm>
        </p:grpSpPr>
        <p:sp>
          <p:nvSpPr>
            <p:cNvPr id="14345" name="Text Box 4">
              <a:extLst>
                <a:ext uri="{FF2B5EF4-FFF2-40B4-BE49-F238E27FC236}">
                  <a16:creationId xmlns:a16="http://schemas.microsoft.com/office/drawing/2014/main" id="{7F6DF685-8858-40EF-A7DE-652CE6A77190}"/>
                </a:ext>
              </a:extLst>
            </p:cNvPr>
            <p:cNvSpPr txBox="1">
              <a:spLocks noChangeArrowheads="1"/>
            </p:cNvSpPr>
            <p:nvPr/>
          </p:nvSpPr>
          <p:spPr bwMode="auto">
            <a:xfrm>
              <a:off x="3618" y="996"/>
              <a:ext cx="170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fr-FR" altLang="fr-FR" sz="1600">
                  <a:solidFill>
                    <a:srgbClr val="CC0000"/>
                  </a:solidFill>
                  <a:latin typeface="Calibri" panose="020F0502020204030204" pitchFamily="34" charset="0"/>
                </a:rPr>
                <a:t>Climat Océanique</a:t>
              </a:r>
              <a:endParaRPr lang="fr-FR" altLang="fr-FR" sz="1400">
                <a:solidFill>
                  <a:srgbClr val="CC0000"/>
                </a:solidFill>
                <a:latin typeface="Calibri" panose="020F0502020204030204" pitchFamily="34" charset="0"/>
              </a:endParaRPr>
            </a:p>
          </p:txBody>
        </p:sp>
        <p:grpSp>
          <p:nvGrpSpPr>
            <p:cNvPr id="14346" name="Group 4">
              <a:extLst>
                <a:ext uri="{FF2B5EF4-FFF2-40B4-BE49-F238E27FC236}">
                  <a16:creationId xmlns:a16="http://schemas.microsoft.com/office/drawing/2014/main" id="{BEEC19F8-374E-4DFA-ADC4-C491D1235C8A}"/>
                </a:ext>
              </a:extLst>
            </p:cNvPr>
            <p:cNvGrpSpPr>
              <a:grpSpLocks/>
            </p:cNvGrpSpPr>
            <p:nvPr/>
          </p:nvGrpSpPr>
          <p:grpSpPr bwMode="auto">
            <a:xfrm>
              <a:off x="3615" y="1184"/>
              <a:ext cx="1740" cy="1692"/>
              <a:chOff x="2880" y="186"/>
              <a:chExt cx="1578" cy="1548"/>
            </a:xfrm>
          </p:grpSpPr>
          <p:pic>
            <p:nvPicPr>
              <p:cNvPr id="14347" name="Picture 5">
                <a:extLst>
                  <a:ext uri="{FF2B5EF4-FFF2-40B4-BE49-F238E27FC236}">
                    <a16:creationId xmlns:a16="http://schemas.microsoft.com/office/drawing/2014/main" id="{09AD2E18-A6B1-4CD7-85B4-615B7A11D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186"/>
                <a:ext cx="1578" cy="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8" name="Line 6">
                <a:extLst>
                  <a:ext uri="{FF2B5EF4-FFF2-40B4-BE49-F238E27FC236}">
                    <a16:creationId xmlns:a16="http://schemas.microsoft.com/office/drawing/2014/main" id="{B830D0DB-FDA0-422B-AE24-D9A6D994F2DB}"/>
                  </a:ext>
                </a:extLst>
              </p:cNvPr>
              <p:cNvSpPr>
                <a:spLocks noChangeShapeType="1"/>
              </p:cNvSpPr>
              <p:nvPr/>
            </p:nvSpPr>
            <p:spPr bwMode="auto">
              <a:xfrm>
                <a:off x="4227" y="1426"/>
                <a:ext cx="44" cy="1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349" name="Line 7">
                <a:extLst>
                  <a:ext uri="{FF2B5EF4-FFF2-40B4-BE49-F238E27FC236}">
                    <a16:creationId xmlns:a16="http://schemas.microsoft.com/office/drawing/2014/main" id="{D32F2535-0E7A-43AC-A9DA-6EBA15C05232}"/>
                  </a:ext>
                </a:extLst>
              </p:cNvPr>
              <p:cNvSpPr>
                <a:spLocks noChangeShapeType="1"/>
              </p:cNvSpPr>
              <p:nvPr/>
            </p:nvSpPr>
            <p:spPr bwMode="auto">
              <a:xfrm>
                <a:off x="3090" y="1434"/>
                <a:ext cx="50" cy="1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pic>
        <p:nvPicPr>
          <p:cNvPr id="3" name="Image 2">
            <a:extLst>
              <a:ext uri="{FF2B5EF4-FFF2-40B4-BE49-F238E27FC236}">
                <a16:creationId xmlns:a16="http://schemas.microsoft.com/office/drawing/2014/main" id="{CBC6ADBE-1C8E-4627-89F2-F8B00032F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14" y="1299934"/>
            <a:ext cx="3711353" cy="2226812"/>
          </a:xfrm>
          <a:prstGeom prst="rect">
            <a:avLst/>
          </a:prstGeom>
        </p:spPr>
      </p:pic>
      <p:sp>
        <p:nvSpPr>
          <p:cNvPr id="16" name="Text Box 6">
            <a:extLst>
              <a:ext uri="{FF2B5EF4-FFF2-40B4-BE49-F238E27FC236}">
                <a16:creationId xmlns:a16="http://schemas.microsoft.com/office/drawing/2014/main" id="{14C20B14-DA2A-489F-A9BF-AF78CBCE462E}"/>
              </a:ext>
            </a:extLst>
          </p:cNvPr>
          <p:cNvSpPr txBox="1">
            <a:spLocks noChangeArrowheads="1"/>
          </p:cNvSpPr>
          <p:nvPr/>
        </p:nvSpPr>
        <p:spPr bwMode="auto">
          <a:xfrm>
            <a:off x="373064" y="3903205"/>
            <a:ext cx="65608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DBFFFF"/>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None/>
            </a:pPr>
            <a:r>
              <a:rPr lang="fr-FR" altLang="fr-FR" sz="1600" b="1" dirty="0">
                <a:latin typeface="Calibri" panose="020F0502020204030204" pitchFamily="34" charset="0"/>
              </a:rPr>
              <a:t>&gt; Comprendre les écoulements repose sur la connaissance des climats.</a:t>
            </a:r>
          </a:p>
        </p:txBody>
      </p:sp>
      <p:sp>
        <p:nvSpPr>
          <p:cNvPr id="17" name="Rectangle 23">
            <a:extLst>
              <a:ext uri="{FF2B5EF4-FFF2-40B4-BE49-F238E27FC236}">
                <a16:creationId xmlns:a16="http://schemas.microsoft.com/office/drawing/2014/main" id="{F4D9A259-14DC-4FDC-A23A-420E06B40454}"/>
              </a:ext>
            </a:extLst>
          </p:cNvPr>
          <p:cNvSpPr>
            <a:spLocks noChangeArrowheads="1"/>
          </p:cNvSpPr>
          <p:nvPr/>
        </p:nvSpPr>
        <p:spPr bwMode="auto">
          <a:xfrm>
            <a:off x="550863" y="5065623"/>
            <a:ext cx="3923665"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spcBef>
                <a:spcPct val="20000"/>
              </a:spcBef>
              <a:buChar char="•"/>
              <a:tabLst>
                <a:tab pos="53975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53975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53975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53975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53975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fr-FR" altLang="fr-FR" sz="1600" u="sng" dirty="0">
                <a:latin typeface="Arial Narrow" panose="020B0606020202030204" pitchFamily="34" charset="0"/>
                <a:cs typeface="Times New Roman" panose="02020603050405020304" pitchFamily="18" charset="0"/>
              </a:rPr>
              <a:t>Plan du cours :</a:t>
            </a:r>
          </a:p>
          <a:p>
            <a:pPr>
              <a:spcBef>
                <a:spcPct val="0"/>
              </a:spcBef>
              <a:buFontTx/>
              <a:buNone/>
            </a:pPr>
            <a:r>
              <a:rPr lang="fr-FR" altLang="fr-FR" sz="1600" dirty="0">
                <a:latin typeface="Arial Narrow" panose="020B0606020202030204" pitchFamily="34" charset="0"/>
                <a:cs typeface="Times New Roman" panose="02020603050405020304" pitchFamily="18" charset="0"/>
              </a:rPr>
              <a:t>Chapitre I  : Les régimes climatiques</a:t>
            </a:r>
            <a:endParaRPr lang="fr-FR" altLang="fr-FR" sz="1600" dirty="0">
              <a:latin typeface="Arial Narrow" panose="020B0606020202030204" pitchFamily="34" charset="0"/>
            </a:endParaRPr>
          </a:p>
          <a:p>
            <a:pPr>
              <a:spcBef>
                <a:spcPct val="0"/>
              </a:spcBef>
              <a:buFontTx/>
              <a:buNone/>
            </a:pPr>
            <a:r>
              <a:rPr lang="fr-FR" altLang="fr-FR" sz="1600" dirty="0">
                <a:latin typeface="Arial Narrow" panose="020B0606020202030204" pitchFamily="34" charset="0"/>
                <a:cs typeface="Times New Roman" panose="02020603050405020304" pitchFamily="18" charset="0"/>
              </a:rPr>
              <a:t>Chapitre II : Les régimes hydrologiques</a:t>
            </a:r>
          </a:p>
          <a:p>
            <a:pPr>
              <a:spcBef>
                <a:spcPct val="0"/>
              </a:spcBef>
              <a:buFontTx/>
              <a:buNone/>
            </a:pPr>
            <a:r>
              <a:rPr lang="fr-FR" altLang="fr-FR" sz="1600" dirty="0">
                <a:latin typeface="Arial Narrow" panose="020B0606020202030204" pitchFamily="34" charset="0"/>
                <a:cs typeface="Times New Roman" panose="02020603050405020304" pitchFamily="18" charset="0"/>
              </a:rPr>
              <a:t>Chapitre III : Hydraulique à surface libre</a:t>
            </a:r>
            <a:r>
              <a:rPr lang="fr-FR" altLang="fr-FR" sz="1600" dirty="0">
                <a:latin typeface="Arial Narrow" panose="020B0606020202030204" pitchFamily="34" charset="0"/>
              </a:rPr>
              <a:t> + Sortie</a:t>
            </a:r>
            <a:endParaRPr lang="fr-FR" altLang="fr-FR" sz="1600" dirty="0">
              <a:latin typeface="Arial Narrow" panose="020B0606020202030204" pitchFamily="34" charset="0"/>
              <a:cs typeface="Times New Roman" panose="02020603050405020304" pitchFamily="18" charset="0"/>
            </a:endParaRPr>
          </a:p>
        </p:txBody>
      </p:sp>
      <p:sp>
        <p:nvSpPr>
          <p:cNvPr id="18" name="Rectangle 23">
            <a:extLst>
              <a:ext uri="{FF2B5EF4-FFF2-40B4-BE49-F238E27FC236}">
                <a16:creationId xmlns:a16="http://schemas.microsoft.com/office/drawing/2014/main" id="{3CAB7023-A65B-4C1D-AD2F-649E2C5AE360}"/>
              </a:ext>
            </a:extLst>
          </p:cNvPr>
          <p:cNvSpPr>
            <a:spLocks noChangeArrowheads="1"/>
          </p:cNvSpPr>
          <p:nvPr/>
        </p:nvSpPr>
        <p:spPr bwMode="auto">
          <a:xfrm>
            <a:off x="4969512" y="5818866"/>
            <a:ext cx="196437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spcBef>
                <a:spcPct val="20000"/>
              </a:spcBef>
              <a:buChar char="•"/>
              <a:tabLst>
                <a:tab pos="53975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53975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53975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53975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53975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fr-FR" altLang="fr-FR" sz="1600" u="sng" dirty="0">
                <a:latin typeface="Arial Narrow" panose="020B0606020202030204" pitchFamily="34" charset="0"/>
                <a:cs typeface="Times New Roman" panose="02020603050405020304" pitchFamily="18" charset="0"/>
              </a:rPr>
              <a:t>Evaluation :</a:t>
            </a:r>
          </a:p>
          <a:p>
            <a:pPr>
              <a:spcBef>
                <a:spcPct val="0"/>
              </a:spcBef>
              <a:buFontTx/>
              <a:buNone/>
            </a:pPr>
            <a:r>
              <a:rPr lang="fr-FR" altLang="fr-FR" sz="1600" dirty="0">
                <a:latin typeface="Arial Narrow" panose="020B0606020202030204" pitchFamily="34" charset="0"/>
                <a:cs typeface="Times New Roman" panose="02020603050405020304" pitchFamily="18" charset="0"/>
              </a:rPr>
              <a:t>Un dossier</a:t>
            </a:r>
          </a:p>
          <a:p>
            <a:pPr>
              <a:spcBef>
                <a:spcPct val="0"/>
              </a:spcBef>
              <a:buFontTx/>
              <a:buNone/>
            </a:pPr>
            <a:r>
              <a:rPr lang="fr-FR" altLang="fr-FR" sz="1600" dirty="0">
                <a:latin typeface="Arial Narrow" panose="020B0606020202030204" pitchFamily="34" charset="0"/>
                <a:cs typeface="Times New Roman" panose="02020603050405020304" pitchFamily="18" charset="0"/>
              </a:rPr>
              <a:t>Un contrôle écrit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3"/>
          <p:cNvSpPr>
            <a:spLocks noChangeArrowheads="1"/>
          </p:cNvSpPr>
          <p:nvPr/>
        </p:nvSpPr>
        <p:spPr bwMode="auto">
          <a:xfrm>
            <a:off x="572611" y="1266919"/>
            <a:ext cx="767873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spcBef>
                <a:spcPct val="20000"/>
              </a:spcBef>
              <a:buChar char="•"/>
              <a:tabLst>
                <a:tab pos="53975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53975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53975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53975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53975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539750" algn="l"/>
              </a:tabLst>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fr-FR" altLang="fr-FR" sz="1800" dirty="0">
                <a:latin typeface="Calibri" panose="020F0502020204030204" pitchFamily="34" charset="0"/>
                <a:cs typeface="Times New Roman" panose="02020603050405020304" pitchFamily="18" charset="0"/>
              </a:rPr>
              <a:t>Chapitre I  : Les régimes climatiques</a:t>
            </a:r>
            <a:endParaRPr lang="fr-FR" altLang="fr-FR" sz="1800" dirty="0">
              <a:latin typeface="Calibri" panose="020F0502020204030204" pitchFamily="34" charset="0"/>
            </a:endParaRPr>
          </a:p>
        </p:txBody>
      </p:sp>
    </p:spTree>
    <p:extLst>
      <p:ext uri="{BB962C8B-B14F-4D97-AF65-F5344CB8AC3E}">
        <p14:creationId xmlns:p14="http://schemas.microsoft.com/office/powerpoint/2010/main" val="3594688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3" name="Rectangle 111"/>
          <p:cNvSpPr>
            <a:spLocks noChangeArrowheads="1"/>
          </p:cNvSpPr>
          <p:nvPr/>
        </p:nvSpPr>
        <p:spPr bwMode="auto">
          <a:xfrm>
            <a:off x="1143000" y="8296275"/>
            <a:ext cx="6858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r-FR" altLang="fr-FR" sz="900">
                <a:cs typeface="Times New Roman" panose="02020603050405020304" pitchFamily="18" charset="0"/>
              </a:rPr>
              <a:t> </a:t>
            </a:r>
          </a:p>
          <a:p>
            <a:pPr eaLnBrk="0" hangingPunct="0"/>
            <a:endParaRPr lang="fr-FR" altLang="fr-FR"/>
          </a:p>
        </p:txBody>
      </p:sp>
      <p:sp>
        <p:nvSpPr>
          <p:cNvPr id="3184" name="Text Box 112"/>
          <p:cNvSpPr txBox="1">
            <a:spLocks noChangeArrowheads="1"/>
          </p:cNvSpPr>
          <p:nvPr/>
        </p:nvSpPr>
        <p:spPr bwMode="auto">
          <a:xfrm>
            <a:off x="4666533" y="117396"/>
            <a:ext cx="43929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latin typeface="Calibri" panose="020F0502020204030204" pitchFamily="34" charset="0"/>
                <a:cs typeface="Calibri" panose="020F0502020204030204" pitchFamily="34" charset="0"/>
              </a:rPr>
              <a:t>CRUES DE L’ELBE (Allemagne – 22 août 2002)</a:t>
            </a:r>
          </a:p>
        </p:txBody>
      </p:sp>
      <p:sp>
        <p:nvSpPr>
          <p:cNvPr id="3185" name="Rectangle 113"/>
          <p:cNvSpPr>
            <a:spLocks noChangeArrowheads="1"/>
          </p:cNvSpPr>
          <p:nvPr/>
        </p:nvSpPr>
        <p:spPr bwMode="auto">
          <a:xfrm>
            <a:off x="3320654" y="3448050"/>
            <a:ext cx="685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3187" name="Rectangle 115"/>
          <p:cNvSpPr>
            <a:spLocks noChangeArrowheads="1"/>
          </p:cNvSpPr>
          <p:nvPr/>
        </p:nvSpPr>
        <p:spPr bwMode="auto">
          <a:xfrm>
            <a:off x="3320654" y="3451622"/>
            <a:ext cx="685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pic>
        <p:nvPicPr>
          <p:cNvPr id="3188" name="Picture 116" descr="http://www.wetteronline.de/feature/di140802_1.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618532" y="486729"/>
            <a:ext cx="3440997" cy="257518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2">
            <a:extLst>
              <a:ext uri="{FF2B5EF4-FFF2-40B4-BE49-F238E27FC236}">
                <a16:creationId xmlns:a16="http://schemas.microsoft.com/office/drawing/2014/main" id="{C3D70149-66F0-4CF5-8F17-AC45339BC2A8}"/>
              </a:ext>
            </a:extLst>
          </p:cNvPr>
          <p:cNvSpPr txBox="1">
            <a:spLocks noChangeArrowheads="1"/>
          </p:cNvSpPr>
          <p:nvPr/>
        </p:nvSpPr>
        <p:spPr bwMode="auto">
          <a:xfrm>
            <a:off x="79028" y="3076932"/>
            <a:ext cx="3043146" cy="646331"/>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FR" altLang="fr-FR" dirty="0">
                <a:latin typeface="Calibri" panose="020F0502020204030204" pitchFamily="34" charset="0"/>
                <a:cs typeface="Calibri" panose="020F0502020204030204" pitchFamily="34" charset="0"/>
              </a:rPr>
              <a:t>ETIAGE DU RHIN A COLOGNE LE 23 SEPTEMBRE 2003</a:t>
            </a:r>
          </a:p>
        </p:txBody>
      </p:sp>
      <p:pic>
        <p:nvPicPr>
          <p:cNvPr id="8" name="Picture 3">
            <a:extLst>
              <a:ext uri="{FF2B5EF4-FFF2-40B4-BE49-F238E27FC236}">
                <a16:creationId xmlns:a16="http://schemas.microsoft.com/office/drawing/2014/main" id="{96CB3FD8-D693-4732-A326-0219620F1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63" y="3781425"/>
            <a:ext cx="411480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B781782D-1C4D-4432-90E5-72B4B5352A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29000"/>
            <a:ext cx="4238599" cy="2842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3">
            <a:extLst>
              <a:ext uri="{FF2B5EF4-FFF2-40B4-BE49-F238E27FC236}">
                <a16:creationId xmlns:a16="http://schemas.microsoft.com/office/drawing/2014/main" id="{D9CA0F9D-8C15-457D-878C-A5246C8F3A3A}"/>
              </a:ext>
            </a:extLst>
          </p:cNvPr>
          <p:cNvSpPr txBox="1">
            <a:spLocks noChangeArrowheads="1"/>
          </p:cNvSpPr>
          <p:nvPr/>
        </p:nvSpPr>
        <p:spPr bwMode="auto">
          <a:xfrm>
            <a:off x="4479188" y="3061909"/>
            <a:ext cx="414741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sz="1500" dirty="0">
                <a:latin typeface="Calibri" panose="020F0502020204030204" pitchFamily="34" charset="0"/>
                <a:cs typeface="Calibri" panose="020F0502020204030204" pitchFamily="34" charset="0"/>
              </a:rPr>
              <a:t>DEGATS LIES A L’OURAGAN DU 26 DECEMBRE 1999</a:t>
            </a:r>
          </a:p>
        </p:txBody>
      </p:sp>
      <p:sp>
        <p:nvSpPr>
          <p:cNvPr id="11" name="Text Box 4">
            <a:extLst>
              <a:ext uri="{FF2B5EF4-FFF2-40B4-BE49-F238E27FC236}">
                <a16:creationId xmlns:a16="http://schemas.microsoft.com/office/drawing/2014/main" id="{2356847F-C086-4D34-A886-0E48F06E4EA4}"/>
              </a:ext>
            </a:extLst>
          </p:cNvPr>
          <p:cNvSpPr txBox="1">
            <a:spLocks noChangeArrowheads="1"/>
          </p:cNvSpPr>
          <p:nvPr/>
        </p:nvSpPr>
        <p:spPr bwMode="auto">
          <a:xfrm>
            <a:off x="4666533" y="6211669"/>
            <a:ext cx="316799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FR" altLang="fr-FR" dirty="0">
                <a:latin typeface="Calibri" panose="020F0502020204030204" pitchFamily="34" charset="0"/>
                <a:cs typeface="Calibri" panose="020F0502020204030204" pitchFamily="34" charset="0"/>
              </a:rPr>
              <a:t>Massif de la Forêt-Noire (Sommet du </a:t>
            </a:r>
            <a:r>
              <a:rPr lang="fr-FR" altLang="fr-FR" dirty="0" err="1">
                <a:latin typeface="Calibri" panose="020F0502020204030204" pitchFamily="34" charset="0"/>
                <a:cs typeface="Calibri" panose="020F0502020204030204" pitchFamily="34" charset="0"/>
              </a:rPr>
              <a:t>Mooskopf</a:t>
            </a:r>
            <a:r>
              <a:rPr lang="fr-FR" altLang="fr-FR" dirty="0">
                <a:latin typeface="Calibri" panose="020F0502020204030204" pitchFamily="34" charset="0"/>
                <a:cs typeface="Calibri" panose="020F0502020204030204" pitchFamily="34" charset="0"/>
              </a:rPr>
              <a:t>  871m)</a:t>
            </a:r>
          </a:p>
        </p:txBody>
      </p:sp>
      <p:sp>
        <p:nvSpPr>
          <p:cNvPr id="12" name="Text Box 4">
            <a:extLst>
              <a:ext uri="{FF2B5EF4-FFF2-40B4-BE49-F238E27FC236}">
                <a16:creationId xmlns:a16="http://schemas.microsoft.com/office/drawing/2014/main" id="{8F7FA348-AE9A-483C-808F-520A926D36B2}"/>
              </a:ext>
            </a:extLst>
          </p:cNvPr>
          <p:cNvSpPr txBox="1">
            <a:spLocks noChangeArrowheads="1"/>
          </p:cNvSpPr>
          <p:nvPr/>
        </p:nvSpPr>
        <p:spPr bwMode="auto">
          <a:xfrm>
            <a:off x="396916" y="694253"/>
            <a:ext cx="358549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fr-FR" altLang="fr-FR" dirty="0">
                <a:solidFill>
                  <a:srgbClr val="0000FF"/>
                </a:solidFill>
                <a:latin typeface="Calibri" panose="020F0502020204030204" pitchFamily="34" charset="0"/>
                <a:cs typeface="Calibri" panose="020F0502020204030204" pitchFamily="34" charset="0"/>
              </a:rPr>
              <a:t>Le climat, pour satisfaire les sociétés, devrait suivre une courbe idéale. Les excès climatiques qui se produisent de temps à autre sont souvent mal acceptés.</a:t>
            </a:r>
          </a:p>
        </p:txBody>
      </p:sp>
    </p:spTree>
    <p:extLst>
      <p:ext uri="{BB962C8B-B14F-4D97-AF65-F5344CB8AC3E}">
        <p14:creationId xmlns:p14="http://schemas.microsoft.com/office/powerpoint/2010/main" val="366089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787339"/>
            <a:ext cx="914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fr-FR" altLang="fr-FR" b="1" dirty="0">
                <a:latin typeface="Calibri" panose="020F0502020204030204" pitchFamily="34" charset="0"/>
                <a:cs typeface="Calibri" panose="020F0502020204030204" pitchFamily="34" charset="0"/>
              </a:rPr>
              <a:t>Or le climat est un élément qui fluctue au cours du temps </a:t>
            </a:r>
          </a:p>
          <a:p>
            <a:pPr algn="ctr"/>
            <a:r>
              <a:rPr lang="fr-FR" altLang="fr-FR" b="1" dirty="0">
                <a:latin typeface="Calibri" panose="020F0502020204030204" pitchFamily="34" charset="0"/>
                <a:cs typeface="Calibri" panose="020F0502020204030204" pitchFamily="34" charset="0"/>
              </a:rPr>
              <a:t>et qui tend à s’adapter aux facteurs astronomiques, atmosphériques</a:t>
            </a:r>
          </a:p>
          <a:p>
            <a:pPr algn="ctr"/>
            <a:r>
              <a:rPr lang="fr-FR" altLang="fr-FR" b="1" dirty="0">
                <a:latin typeface="Calibri" panose="020F0502020204030204" pitchFamily="34" charset="0"/>
                <a:cs typeface="Calibri" panose="020F0502020204030204" pitchFamily="34" charset="0"/>
              </a:rPr>
              <a:t>et topographiques</a:t>
            </a:r>
          </a:p>
        </p:txBody>
      </p:sp>
    </p:spTree>
    <p:extLst>
      <p:ext uri="{BB962C8B-B14F-4D97-AF65-F5344CB8AC3E}">
        <p14:creationId xmlns:p14="http://schemas.microsoft.com/office/powerpoint/2010/main" val="71278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C15ED6AD-8BC1-47D3-8400-9F3BD7621D5B}"/>
              </a:ext>
            </a:extLst>
          </p:cNvPr>
          <p:cNvPicPr>
            <a:picLocks noChangeAspect="1"/>
          </p:cNvPicPr>
          <p:nvPr/>
        </p:nvPicPr>
        <p:blipFill rotWithShape="1">
          <a:blip r:embed="rId2">
            <a:extLst>
              <a:ext uri="{28A0092B-C50C-407E-A947-70E740481C1C}">
                <a14:useLocalDpi xmlns:a14="http://schemas.microsoft.com/office/drawing/2010/main" val="0"/>
              </a:ext>
            </a:extLst>
          </a:blip>
          <a:srcRect l="18544" r="19061"/>
          <a:stretch/>
        </p:blipFill>
        <p:spPr>
          <a:xfrm>
            <a:off x="171248" y="2524033"/>
            <a:ext cx="4279037" cy="3943350"/>
          </a:xfrm>
          <a:prstGeom prst="rect">
            <a:avLst/>
          </a:prstGeom>
        </p:spPr>
      </p:pic>
      <p:sp>
        <p:nvSpPr>
          <p:cNvPr id="2" name="Rectangle 1"/>
          <p:cNvSpPr/>
          <p:nvPr/>
        </p:nvSpPr>
        <p:spPr>
          <a:xfrm>
            <a:off x="-115410" y="229724"/>
            <a:ext cx="5826034" cy="369332"/>
          </a:xfrm>
          <a:prstGeom prst="rect">
            <a:avLst/>
          </a:prstGeom>
        </p:spPr>
        <p:txBody>
          <a:bodyPr wrap="square">
            <a:spAutoFit/>
          </a:bodyPr>
          <a:lstStyle/>
          <a:p>
            <a:pPr marL="810260" indent="-450850" algn="just" hangingPunct="0">
              <a:spcAft>
                <a:spcPts val="0"/>
              </a:spcAft>
            </a:pPr>
            <a:r>
              <a:rPr lang="fr-FR" b="1" dirty="0">
                <a:latin typeface="Calibri" panose="020F0502020204030204" pitchFamily="34" charset="0"/>
                <a:ea typeface="Times New Roman" panose="02020603050405020304" pitchFamily="18" charset="0"/>
                <a:cs typeface="Times New Roman" panose="02020603050405020304" pitchFamily="18" charset="0"/>
              </a:rPr>
              <a:t>Définition de la climatologie face à la météorologie</a:t>
            </a:r>
            <a:endParaRPr lang="fr-FR" sz="1200"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489857" y="876571"/>
            <a:ext cx="8164286" cy="954107"/>
          </a:xfrm>
          <a:prstGeom prst="rect">
            <a:avLst/>
          </a:prstGeom>
        </p:spPr>
        <p:txBody>
          <a:bodyPr wrap="square">
            <a:spAutoFit/>
          </a:bodyPr>
          <a:lstStyle/>
          <a:p>
            <a:pPr algn="just" hangingPunct="0">
              <a:spcAft>
                <a:spcPts val="0"/>
              </a:spcAft>
            </a:pPr>
            <a:r>
              <a:rPr lang="fr-FR" sz="2000" dirty="0">
                <a:latin typeface="Calibri" panose="020F0502020204030204" pitchFamily="34" charset="0"/>
                <a:ea typeface="Times New Roman" panose="02020603050405020304" pitchFamily="18" charset="0"/>
                <a:cs typeface="Times New Roman" panose="02020603050405020304" pitchFamily="18" charset="0"/>
              </a:rPr>
              <a:t>	</a:t>
            </a:r>
            <a:r>
              <a:rPr lang="fr-FR" dirty="0">
                <a:latin typeface="Calibri" panose="020F0502020204030204" pitchFamily="34" charset="0"/>
                <a:ea typeface="Times New Roman" panose="02020603050405020304" pitchFamily="18" charset="0"/>
                <a:cs typeface="Times New Roman" panose="02020603050405020304" pitchFamily="18" charset="0"/>
              </a:rPr>
              <a:t>La météorologie procède à l’observation et à l’étude des états de l’atmosphère. Elle est fondée essentiellement sur les lois de la mécanique des fluides et de la thermodynamique. </a:t>
            </a:r>
            <a:r>
              <a:rPr lang="fr-FR" b="1" u="sng" dirty="0">
                <a:latin typeface="Calibri" panose="020F0502020204030204" pitchFamily="34" charset="0"/>
                <a:ea typeface="Times New Roman" panose="02020603050405020304" pitchFamily="18" charset="0"/>
                <a:cs typeface="Times New Roman" panose="02020603050405020304" pitchFamily="18" charset="0"/>
              </a:rPr>
              <a:t>Elle a pour objectif principal la prévision du temps.</a:t>
            </a:r>
            <a:r>
              <a:rPr lang="fr-FR" b="1" dirty="0">
                <a:latin typeface="Calibri" panose="020F0502020204030204" pitchFamily="34" charset="0"/>
                <a:ea typeface="Times New Roman" panose="02020603050405020304" pitchFamily="18" charset="0"/>
                <a:cs typeface="Times New Roman" panose="02020603050405020304" pitchFamily="18" charset="0"/>
              </a:rPr>
              <a:t> </a:t>
            </a:r>
            <a:endParaRPr lang="fr-FR" sz="1400" b="1"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5" name="Text Box 3">
            <a:extLst>
              <a:ext uri="{FF2B5EF4-FFF2-40B4-BE49-F238E27FC236}">
                <a16:creationId xmlns:a16="http://schemas.microsoft.com/office/drawing/2014/main" id="{9D3D6581-BD88-44BB-AB2E-B27E1DD907F2}"/>
              </a:ext>
            </a:extLst>
          </p:cNvPr>
          <p:cNvSpPr txBox="1">
            <a:spLocks noChangeArrowheads="1"/>
          </p:cNvSpPr>
          <p:nvPr/>
        </p:nvSpPr>
        <p:spPr bwMode="auto">
          <a:xfrm>
            <a:off x="171248" y="2133503"/>
            <a:ext cx="2393219"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dirty="0">
                <a:latin typeface="Calibri" panose="020F0502020204030204" pitchFamily="34" charset="0"/>
                <a:cs typeface="Calibri" panose="020F0502020204030204" pitchFamily="34" charset="0"/>
              </a:rPr>
              <a:t>Exemple de parc météo</a:t>
            </a:r>
          </a:p>
        </p:txBody>
      </p:sp>
      <p:pic>
        <p:nvPicPr>
          <p:cNvPr id="8" name="Image 7">
            <a:extLst>
              <a:ext uri="{FF2B5EF4-FFF2-40B4-BE49-F238E27FC236}">
                <a16:creationId xmlns:a16="http://schemas.microsoft.com/office/drawing/2014/main" id="{C989CC09-094E-4000-813E-09DF74FD5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716" y="3817397"/>
            <a:ext cx="4279622" cy="2713224"/>
          </a:xfrm>
          <a:prstGeom prst="rect">
            <a:avLst/>
          </a:prstGeom>
        </p:spPr>
      </p:pic>
      <p:sp>
        <p:nvSpPr>
          <p:cNvPr id="9" name="Text Box 3">
            <a:extLst>
              <a:ext uri="{FF2B5EF4-FFF2-40B4-BE49-F238E27FC236}">
                <a16:creationId xmlns:a16="http://schemas.microsoft.com/office/drawing/2014/main" id="{94FD89D2-EDF8-4129-B1EA-60EBF0AFB14B}"/>
              </a:ext>
            </a:extLst>
          </p:cNvPr>
          <p:cNvSpPr txBox="1">
            <a:spLocks noChangeArrowheads="1"/>
          </p:cNvSpPr>
          <p:nvPr/>
        </p:nvSpPr>
        <p:spPr bwMode="auto">
          <a:xfrm>
            <a:off x="4693716" y="3174993"/>
            <a:ext cx="3035767"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dirty="0">
                <a:latin typeface="Calibri" panose="020F0502020204030204" pitchFamily="34" charset="0"/>
                <a:cs typeface="Calibri" panose="020F0502020204030204" pitchFamily="34" charset="0"/>
              </a:rPr>
              <a:t>Stations météo dans le monde</a:t>
            </a:r>
          </a:p>
        </p:txBody>
      </p:sp>
      <p:sp>
        <p:nvSpPr>
          <p:cNvPr id="10" name="Rectangle 9">
            <a:extLst>
              <a:ext uri="{FF2B5EF4-FFF2-40B4-BE49-F238E27FC236}">
                <a16:creationId xmlns:a16="http://schemas.microsoft.com/office/drawing/2014/main" id="{B38F31D6-15CE-461E-9DF4-6612C783C279}"/>
              </a:ext>
            </a:extLst>
          </p:cNvPr>
          <p:cNvSpPr/>
          <p:nvPr/>
        </p:nvSpPr>
        <p:spPr>
          <a:xfrm>
            <a:off x="7998365" y="6581001"/>
            <a:ext cx="1145635" cy="276999"/>
          </a:xfrm>
          <a:prstGeom prst="rect">
            <a:avLst/>
          </a:prstGeom>
        </p:spPr>
        <p:txBody>
          <a:bodyPr wrap="none">
            <a:spAutoFit/>
          </a:bodyPr>
          <a:lstStyle/>
          <a:p>
            <a:r>
              <a:rPr lang="fr-FR" altLang="fr-FR" sz="1200" dirty="0">
                <a:latin typeface="Calibri" panose="020F0502020204030204" pitchFamily="34" charset="0"/>
                <a:cs typeface="Calibri" panose="020F0502020204030204" pitchFamily="34" charset="0"/>
              </a:rPr>
              <a:t>(Météo France)</a:t>
            </a:r>
            <a:endParaRPr lang="fr-FR" sz="1200" dirty="0"/>
          </a:p>
        </p:txBody>
      </p:sp>
      <p:sp>
        <p:nvSpPr>
          <p:cNvPr id="11" name="Rectangle 10">
            <a:extLst>
              <a:ext uri="{FF2B5EF4-FFF2-40B4-BE49-F238E27FC236}">
                <a16:creationId xmlns:a16="http://schemas.microsoft.com/office/drawing/2014/main" id="{211275EB-9959-49D1-9615-9838F5E4C506}"/>
              </a:ext>
            </a:extLst>
          </p:cNvPr>
          <p:cNvSpPr/>
          <p:nvPr/>
        </p:nvSpPr>
        <p:spPr>
          <a:xfrm>
            <a:off x="89841" y="6520847"/>
            <a:ext cx="1145635" cy="276999"/>
          </a:xfrm>
          <a:prstGeom prst="rect">
            <a:avLst/>
          </a:prstGeom>
        </p:spPr>
        <p:txBody>
          <a:bodyPr wrap="none">
            <a:spAutoFit/>
          </a:bodyPr>
          <a:lstStyle/>
          <a:p>
            <a:r>
              <a:rPr lang="fr-FR" altLang="fr-FR" sz="1200" dirty="0">
                <a:latin typeface="Calibri" panose="020F0502020204030204" pitchFamily="34" charset="0"/>
                <a:cs typeface="Calibri" panose="020F0502020204030204" pitchFamily="34" charset="0"/>
              </a:rPr>
              <a:t>(Météo France)</a:t>
            </a:r>
            <a:endParaRPr lang="fr-FR" sz="1200" dirty="0"/>
          </a:p>
        </p:txBody>
      </p:sp>
    </p:spTree>
    <p:extLst>
      <p:ext uri="{BB962C8B-B14F-4D97-AF65-F5344CB8AC3E}">
        <p14:creationId xmlns:p14="http://schemas.microsoft.com/office/powerpoint/2010/main" val="325339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06772"/>
            <a:ext cx="5826034" cy="369332"/>
          </a:xfrm>
          <a:prstGeom prst="rect">
            <a:avLst/>
          </a:prstGeom>
        </p:spPr>
        <p:txBody>
          <a:bodyPr wrap="square">
            <a:spAutoFit/>
          </a:bodyPr>
          <a:lstStyle/>
          <a:p>
            <a:pPr marL="810260" indent="-450850" algn="just" hangingPunct="0">
              <a:spcAft>
                <a:spcPts val="0"/>
              </a:spcAft>
            </a:pPr>
            <a:r>
              <a:rPr lang="fr-FR" b="1" dirty="0">
                <a:latin typeface="Calibri" panose="020F0502020204030204" pitchFamily="34" charset="0"/>
                <a:ea typeface="Times New Roman" panose="02020603050405020304" pitchFamily="18" charset="0"/>
                <a:cs typeface="Times New Roman" panose="02020603050405020304" pitchFamily="18" charset="0"/>
              </a:rPr>
              <a:t>Définition de la climatologie face à la météorologie</a:t>
            </a:r>
            <a:endParaRPr lang="fr-FR" sz="1200"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470263" y="2110567"/>
            <a:ext cx="8164286" cy="954107"/>
          </a:xfrm>
          <a:prstGeom prst="rect">
            <a:avLst/>
          </a:prstGeom>
        </p:spPr>
        <p:txBody>
          <a:bodyPr wrap="square">
            <a:spAutoFit/>
          </a:bodyPr>
          <a:lstStyle/>
          <a:p>
            <a:pPr algn="just" hangingPunct="0">
              <a:spcAft>
                <a:spcPts val="0"/>
              </a:spcAft>
            </a:pPr>
            <a:r>
              <a:rPr lang="fr-FR" sz="2000" dirty="0">
                <a:latin typeface="Calibri" panose="020F0502020204030204" pitchFamily="34" charset="0"/>
                <a:ea typeface="Times New Roman" panose="02020603050405020304" pitchFamily="18" charset="0"/>
                <a:cs typeface="Times New Roman" panose="02020603050405020304" pitchFamily="18" charset="0"/>
              </a:rPr>
              <a:t>	</a:t>
            </a:r>
            <a:r>
              <a:rPr lang="fr-FR" dirty="0">
                <a:latin typeface="Calibri" panose="020F0502020204030204" pitchFamily="34" charset="0"/>
                <a:ea typeface="Times New Roman" panose="02020603050405020304" pitchFamily="18" charset="0"/>
                <a:cs typeface="Times New Roman" panose="02020603050405020304" pitchFamily="18" charset="0"/>
              </a:rPr>
              <a:t>La météorologie procède à l’observation et à l’étude des états de l’atmosphère. Elle est fondée essentiellement sur les lois de la mécanique des fluides et de la thermodynamique. </a:t>
            </a:r>
            <a:r>
              <a:rPr lang="fr-FR" b="1" u="sng" dirty="0">
                <a:latin typeface="Calibri" panose="020F0502020204030204" pitchFamily="34" charset="0"/>
                <a:ea typeface="Times New Roman" panose="02020603050405020304" pitchFamily="18" charset="0"/>
                <a:cs typeface="Times New Roman" panose="02020603050405020304" pitchFamily="18" charset="0"/>
              </a:rPr>
              <a:t>Elle a pour objectif principal la prévision du temps.</a:t>
            </a:r>
            <a:r>
              <a:rPr lang="fr-FR" b="1" dirty="0">
                <a:latin typeface="Calibri" panose="020F0502020204030204" pitchFamily="34" charset="0"/>
                <a:ea typeface="Times New Roman" panose="02020603050405020304" pitchFamily="18" charset="0"/>
                <a:cs typeface="Times New Roman" panose="02020603050405020304" pitchFamily="18" charset="0"/>
              </a:rPr>
              <a:t> </a:t>
            </a:r>
            <a:endParaRPr lang="fr-FR" sz="1400" b="1"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470262" y="4074836"/>
            <a:ext cx="8164287" cy="1200329"/>
          </a:xfrm>
          <a:prstGeom prst="rect">
            <a:avLst/>
          </a:prstGeom>
        </p:spPr>
        <p:txBody>
          <a:bodyPr wrap="square">
            <a:spAutoFit/>
          </a:bodyPr>
          <a:lstStyle/>
          <a:p>
            <a:pPr algn="just" hangingPunct="0">
              <a:spcAft>
                <a:spcPts val="0"/>
              </a:spcAft>
            </a:pPr>
            <a:r>
              <a:rPr lang="fr-FR" dirty="0">
                <a:latin typeface="Calibri" panose="020F0502020204030204" pitchFamily="34" charset="0"/>
                <a:ea typeface="Times New Roman" panose="02020603050405020304" pitchFamily="18" charset="0"/>
                <a:cs typeface="Times New Roman" panose="02020603050405020304" pitchFamily="18" charset="0"/>
              </a:rPr>
              <a:t>	La climatologie est une science de l’atmosphère qui a pour objectif la description synthétique, le classement et l’explication de la répartition des différents types de climats présents sur la terre. </a:t>
            </a:r>
            <a:r>
              <a:rPr lang="fr-FR" b="1" u="sng" dirty="0">
                <a:latin typeface="Calibri" panose="020F0502020204030204" pitchFamily="34" charset="0"/>
                <a:ea typeface="Times New Roman" panose="02020603050405020304" pitchFamily="18" charset="0"/>
                <a:cs typeface="Times New Roman" panose="02020603050405020304" pitchFamily="18" charset="0"/>
              </a:rPr>
              <a:t>Il s’agit d’une science rétrospective fondée sur de longues séries d’observations antérieures</a:t>
            </a:r>
            <a:r>
              <a:rPr lang="fr-FR" b="1" dirty="0">
                <a:latin typeface="Calibri" panose="020F0502020204030204" pitchFamily="34" charset="0"/>
                <a:ea typeface="Times New Roman" panose="02020603050405020304" pitchFamily="18" charset="0"/>
                <a:cs typeface="Times New Roman" panose="02020603050405020304" pitchFamily="18" charset="0"/>
              </a:rPr>
              <a:t>. </a:t>
            </a:r>
            <a:endParaRPr lang="fr-FR" sz="1400" b="1"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5" name="Text Box 2"/>
          <p:cNvSpPr txBox="1">
            <a:spLocks noChangeArrowheads="1"/>
          </p:cNvSpPr>
          <p:nvPr/>
        </p:nvSpPr>
        <p:spPr bwMode="auto">
          <a:xfrm>
            <a:off x="285205" y="6065520"/>
            <a:ext cx="8534400" cy="369332"/>
          </a:xfrm>
          <a:prstGeom prst="rect">
            <a:avLst/>
          </a:prstGeom>
          <a:solidFill>
            <a:srgbClr val="FF9900"/>
          </a:solidFill>
          <a:ln>
            <a:noFill/>
          </a:ln>
          <a:effectLst/>
          <a:extLst/>
        </p:spPr>
        <p:txBody>
          <a:bodyPr>
            <a:spAutoFit/>
          </a:bodyPr>
          <a:lstStyle/>
          <a:p>
            <a:pPr algn="ctr"/>
            <a:r>
              <a:rPr lang="fr-FR" altLang="fr-FR" b="1">
                <a:latin typeface="Calibri" panose="020F0502020204030204" pitchFamily="34" charset="0"/>
                <a:cs typeface="Calibri" panose="020F0502020204030204" pitchFamily="34" charset="0"/>
              </a:rPr>
              <a:t>LA CLIMATOLOGIE ET LA METEOROLOGIE N’ONT PAS LES MEMES OBJECTIFS</a:t>
            </a:r>
          </a:p>
        </p:txBody>
      </p:sp>
    </p:spTree>
    <p:extLst>
      <p:ext uri="{BB962C8B-B14F-4D97-AF65-F5344CB8AC3E}">
        <p14:creationId xmlns:p14="http://schemas.microsoft.com/office/powerpoint/2010/main" val="399195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382" y="1254275"/>
            <a:ext cx="8464732" cy="1779333"/>
          </a:xfrm>
          <a:prstGeom prst="rect">
            <a:avLst/>
          </a:prstGeom>
        </p:spPr>
        <p:txBody>
          <a:bodyPr wrap="square">
            <a:spAutoFit/>
          </a:bodyPr>
          <a:lstStyle/>
          <a:p>
            <a:pPr algn="just">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La notion de climat définie par l’Organisation Météorologique Mondiale:</a:t>
            </a:r>
          </a:p>
          <a:p>
            <a:pPr algn="just">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Le climat est un ensemble fluctuant des conditions atmosphériques caractérisé par les états et les évolutions du temps au cours d’une période suffisamment longue dans un domaine spatial déterminé.</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5967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ChangeAspect="1" noChangeArrowheads="1"/>
          </p:cNvPicPr>
          <p:nvPr/>
        </p:nvPicPr>
        <p:blipFill>
          <a:blip r:embed="rId2">
            <a:extLst>
              <a:ext uri="{28A0092B-C50C-407E-A947-70E740481C1C}">
                <a14:useLocalDpi xmlns:a14="http://schemas.microsoft.com/office/drawing/2010/main" val="0"/>
              </a:ext>
            </a:extLst>
          </a:blip>
          <a:srcRect l="2010" t="1801" r="3172" b="53543"/>
          <a:stretch>
            <a:fillRect/>
          </a:stretch>
        </p:blipFill>
        <p:spPr bwMode="auto">
          <a:xfrm>
            <a:off x="11113" y="-3175"/>
            <a:ext cx="9129712" cy="6742113"/>
          </a:xfrm>
          <a:prstGeom prst="rect">
            <a:avLst/>
          </a:prstGeom>
          <a:noFill/>
          <a:ln w="31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084" name="Freeform 4"/>
          <p:cNvSpPr>
            <a:spLocks noChangeAspect="1"/>
          </p:cNvSpPr>
          <p:nvPr/>
        </p:nvSpPr>
        <p:spPr bwMode="auto">
          <a:xfrm>
            <a:off x="-12700" y="4133850"/>
            <a:ext cx="9163050" cy="1127125"/>
          </a:xfrm>
          <a:custGeom>
            <a:avLst/>
            <a:gdLst>
              <a:gd name="T0" fmla="*/ 0 w 4656"/>
              <a:gd name="T1" fmla="*/ 2147483647 h 565"/>
              <a:gd name="T2" fmla="*/ 0 w 4656"/>
              <a:gd name="T3" fmla="*/ 2147483647 h 565"/>
              <a:gd name="T4" fmla="*/ 2147483647 w 4656"/>
              <a:gd name="T5" fmla="*/ 2147483647 h 565"/>
              <a:gd name="T6" fmla="*/ 2147483647 w 4656"/>
              <a:gd name="T7" fmla="*/ 2147483647 h 565"/>
              <a:gd name="T8" fmla="*/ 2147483647 w 4656"/>
              <a:gd name="T9" fmla="*/ 2147483647 h 565"/>
              <a:gd name="T10" fmla="*/ 2147483647 w 4656"/>
              <a:gd name="T11" fmla="*/ 2147483647 h 565"/>
              <a:gd name="T12" fmla="*/ 2147483647 w 4656"/>
              <a:gd name="T13" fmla="*/ 2147483647 h 565"/>
              <a:gd name="T14" fmla="*/ 2147483647 w 4656"/>
              <a:gd name="T15" fmla="*/ 2147483647 h 565"/>
              <a:gd name="T16" fmla="*/ 2147483647 w 4656"/>
              <a:gd name="T17" fmla="*/ 2147483647 h 565"/>
              <a:gd name="T18" fmla="*/ 2147483647 w 4656"/>
              <a:gd name="T19" fmla="*/ 2147483647 h 565"/>
              <a:gd name="T20" fmla="*/ 2147483647 w 4656"/>
              <a:gd name="T21" fmla="*/ 2147483647 h 565"/>
              <a:gd name="T22" fmla="*/ 2147483647 w 4656"/>
              <a:gd name="T23" fmla="*/ 2147483647 h 565"/>
              <a:gd name="T24" fmla="*/ 2147483647 w 4656"/>
              <a:gd name="T25" fmla="*/ 2147483647 h 565"/>
              <a:gd name="T26" fmla="*/ 2147483647 w 4656"/>
              <a:gd name="T27" fmla="*/ 2147483647 h 565"/>
              <a:gd name="T28" fmla="*/ 2147483647 w 4656"/>
              <a:gd name="T29" fmla="*/ 2147483647 h 565"/>
              <a:gd name="T30" fmla="*/ 2147483647 w 4656"/>
              <a:gd name="T31" fmla="*/ 2147483647 h 565"/>
              <a:gd name="T32" fmla="*/ 2147483647 w 4656"/>
              <a:gd name="T33" fmla="*/ 2147483647 h 565"/>
              <a:gd name="T34" fmla="*/ 2147483647 w 4656"/>
              <a:gd name="T35" fmla="*/ 2147483647 h 565"/>
              <a:gd name="T36" fmla="*/ 2147483647 w 4656"/>
              <a:gd name="T37" fmla="*/ 2147483647 h 565"/>
              <a:gd name="T38" fmla="*/ 2147483647 w 4656"/>
              <a:gd name="T39" fmla="*/ 2147483647 h 565"/>
              <a:gd name="T40" fmla="*/ 2147483647 w 4656"/>
              <a:gd name="T41" fmla="*/ 2147483647 h 565"/>
              <a:gd name="T42" fmla="*/ 2147483647 w 4656"/>
              <a:gd name="T43" fmla="*/ 2147483647 h 565"/>
              <a:gd name="T44" fmla="*/ 2147483647 w 4656"/>
              <a:gd name="T45" fmla="*/ 2147483647 h 565"/>
              <a:gd name="T46" fmla="*/ 0 w 4656"/>
              <a:gd name="T47" fmla="*/ 2147483647 h 5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56" h="565">
                <a:moveTo>
                  <a:pt x="0" y="541"/>
                </a:moveTo>
                <a:lnTo>
                  <a:pt x="0" y="295"/>
                </a:lnTo>
                <a:cubicBezTo>
                  <a:pt x="19" y="233"/>
                  <a:pt x="61" y="198"/>
                  <a:pt x="111" y="169"/>
                </a:cubicBezTo>
                <a:cubicBezTo>
                  <a:pt x="161" y="140"/>
                  <a:pt x="213" y="120"/>
                  <a:pt x="300" y="121"/>
                </a:cubicBezTo>
                <a:cubicBezTo>
                  <a:pt x="387" y="122"/>
                  <a:pt x="515" y="161"/>
                  <a:pt x="636" y="175"/>
                </a:cubicBezTo>
                <a:cubicBezTo>
                  <a:pt x="757" y="189"/>
                  <a:pt x="951" y="205"/>
                  <a:pt x="1026" y="205"/>
                </a:cubicBezTo>
                <a:cubicBezTo>
                  <a:pt x="1101" y="205"/>
                  <a:pt x="1077" y="191"/>
                  <a:pt x="1089" y="178"/>
                </a:cubicBezTo>
                <a:cubicBezTo>
                  <a:pt x="1101" y="165"/>
                  <a:pt x="1060" y="127"/>
                  <a:pt x="1098" y="127"/>
                </a:cubicBezTo>
                <a:cubicBezTo>
                  <a:pt x="1136" y="127"/>
                  <a:pt x="1194" y="186"/>
                  <a:pt x="1320" y="175"/>
                </a:cubicBezTo>
                <a:cubicBezTo>
                  <a:pt x="1446" y="164"/>
                  <a:pt x="1725" y="75"/>
                  <a:pt x="1854" y="61"/>
                </a:cubicBezTo>
                <a:cubicBezTo>
                  <a:pt x="1983" y="47"/>
                  <a:pt x="2034" y="69"/>
                  <a:pt x="2097" y="91"/>
                </a:cubicBezTo>
                <a:cubicBezTo>
                  <a:pt x="2160" y="113"/>
                  <a:pt x="2182" y="169"/>
                  <a:pt x="2232" y="193"/>
                </a:cubicBezTo>
                <a:cubicBezTo>
                  <a:pt x="2282" y="217"/>
                  <a:pt x="2338" y="240"/>
                  <a:pt x="2397" y="238"/>
                </a:cubicBezTo>
                <a:cubicBezTo>
                  <a:pt x="2456" y="236"/>
                  <a:pt x="2525" y="209"/>
                  <a:pt x="2589" y="181"/>
                </a:cubicBezTo>
                <a:cubicBezTo>
                  <a:pt x="2653" y="153"/>
                  <a:pt x="2720" y="97"/>
                  <a:pt x="2781" y="67"/>
                </a:cubicBezTo>
                <a:cubicBezTo>
                  <a:pt x="2842" y="37"/>
                  <a:pt x="2872" y="2"/>
                  <a:pt x="2958" y="1"/>
                </a:cubicBezTo>
                <a:cubicBezTo>
                  <a:pt x="3044" y="0"/>
                  <a:pt x="3190" y="41"/>
                  <a:pt x="3300" y="61"/>
                </a:cubicBezTo>
                <a:cubicBezTo>
                  <a:pt x="3410" y="81"/>
                  <a:pt x="3500" y="114"/>
                  <a:pt x="3621" y="124"/>
                </a:cubicBezTo>
                <a:cubicBezTo>
                  <a:pt x="3742" y="134"/>
                  <a:pt x="3904" y="107"/>
                  <a:pt x="4026" y="121"/>
                </a:cubicBezTo>
                <a:cubicBezTo>
                  <a:pt x="4148" y="135"/>
                  <a:pt x="4264" y="177"/>
                  <a:pt x="4356" y="211"/>
                </a:cubicBezTo>
                <a:cubicBezTo>
                  <a:pt x="4448" y="245"/>
                  <a:pt x="4529" y="293"/>
                  <a:pt x="4578" y="325"/>
                </a:cubicBezTo>
                <a:cubicBezTo>
                  <a:pt x="4627" y="357"/>
                  <a:pt x="4637" y="363"/>
                  <a:pt x="4650" y="403"/>
                </a:cubicBezTo>
                <a:lnTo>
                  <a:pt x="4656" y="565"/>
                </a:lnTo>
                <a:lnTo>
                  <a:pt x="0" y="541"/>
                </a:lnTo>
                <a:close/>
              </a:path>
            </a:pathLst>
          </a:custGeom>
          <a:solidFill>
            <a:srgbClr val="0000FF">
              <a:alpha val="25098"/>
            </a:srgbClr>
          </a:solidFill>
          <a:ln w="9525">
            <a:solidFill>
              <a:schemeClr val="tx1"/>
            </a:solidFill>
            <a:round/>
            <a:headEnd/>
            <a:tailEnd/>
          </a:ln>
          <a:effectLst/>
          <a:extLst/>
        </p:spPr>
        <p:txBody>
          <a:bodyPr/>
          <a:lstStyle/>
          <a:p>
            <a:endParaRPr lang="fr-FR"/>
          </a:p>
        </p:txBody>
      </p:sp>
      <p:sp>
        <p:nvSpPr>
          <p:cNvPr id="174085" name="Freeform 5"/>
          <p:cNvSpPr>
            <a:spLocks noChangeAspect="1"/>
          </p:cNvSpPr>
          <p:nvPr/>
        </p:nvSpPr>
        <p:spPr bwMode="auto">
          <a:xfrm>
            <a:off x="0" y="0"/>
            <a:ext cx="9139238" cy="1131888"/>
          </a:xfrm>
          <a:custGeom>
            <a:avLst/>
            <a:gdLst>
              <a:gd name="T0" fmla="*/ 0 w 4644"/>
              <a:gd name="T1" fmla="*/ 0 h 555"/>
              <a:gd name="T2" fmla="*/ 0 w 4644"/>
              <a:gd name="T3" fmla="*/ 2147483647 h 555"/>
              <a:gd name="T4" fmla="*/ 2147483647 w 4644"/>
              <a:gd name="T5" fmla="*/ 2147483647 h 555"/>
              <a:gd name="T6" fmla="*/ 2147483647 w 4644"/>
              <a:gd name="T7" fmla="*/ 2147483647 h 555"/>
              <a:gd name="T8" fmla="*/ 2147483647 w 4644"/>
              <a:gd name="T9" fmla="*/ 2147483647 h 555"/>
              <a:gd name="T10" fmla="*/ 2147483647 w 4644"/>
              <a:gd name="T11" fmla="*/ 2147483647 h 555"/>
              <a:gd name="T12" fmla="*/ 2147483647 w 4644"/>
              <a:gd name="T13" fmla="*/ 2147483647 h 555"/>
              <a:gd name="T14" fmla="*/ 2147483647 w 4644"/>
              <a:gd name="T15" fmla="*/ 2147483647 h 555"/>
              <a:gd name="T16" fmla="*/ 2147483647 w 4644"/>
              <a:gd name="T17" fmla="*/ 2147483647 h 555"/>
              <a:gd name="T18" fmla="*/ 2147483647 w 4644"/>
              <a:gd name="T19" fmla="*/ 2147483647 h 555"/>
              <a:gd name="T20" fmla="*/ 2147483647 w 4644"/>
              <a:gd name="T21" fmla="*/ 2147483647 h 555"/>
              <a:gd name="T22" fmla="*/ 2147483647 w 4644"/>
              <a:gd name="T23" fmla="*/ 2147483647 h 555"/>
              <a:gd name="T24" fmla="*/ 2147483647 w 4644"/>
              <a:gd name="T25" fmla="*/ 2147483647 h 555"/>
              <a:gd name="T26" fmla="*/ 2147483647 w 4644"/>
              <a:gd name="T27" fmla="*/ 2147483647 h 555"/>
              <a:gd name="T28" fmla="*/ 2147483647 w 4644"/>
              <a:gd name="T29" fmla="*/ 2147483647 h 555"/>
              <a:gd name="T30" fmla="*/ 2147483647 w 4644"/>
              <a:gd name="T31" fmla="*/ 2147483647 h 555"/>
              <a:gd name="T32" fmla="*/ 2147483647 w 4644"/>
              <a:gd name="T33" fmla="*/ 2147483647 h 555"/>
              <a:gd name="T34" fmla="*/ 2147483647 w 4644"/>
              <a:gd name="T35" fmla="*/ 2147483647 h 555"/>
              <a:gd name="T36" fmla="*/ 2147483647 w 4644"/>
              <a:gd name="T37" fmla="*/ 2147483647 h 555"/>
              <a:gd name="T38" fmla="*/ 2147483647 w 4644"/>
              <a:gd name="T39" fmla="*/ 2147483647 h 555"/>
              <a:gd name="T40" fmla="*/ 2147483647 w 4644"/>
              <a:gd name="T41" fmla="*/ 2147483647 h 555"/>
              <a:gd name="T42" fmla="*/ 2147483647 w 4644"/>
              <a:gd name="T43" fmla="*/ 2147483647 h 555"/>
              <a:gd name="T44" fmla="*/ 2147483647 w 4644"/>
              <a:gd name="T45" fmla="*/ 2147483647 h 555"/>
              <a:gd name="T46" fmla="*/ 2147483647 w 4644"/>
              <a:gd name="T47" fmla="*/ 2147483647 h 555"/>
              <a:gd name="T48" fmla="*/ 2147483647 w 4644"/>
              <a:gd name="T49" fmla="*/ 2147483647 h 555"/>
              <a:gd name="T50" fmla="*/ 2147483647 w 4644"/>
              <a:gd name="T51" fmla="*/ 2147483647 h 555"/>
              <a:gd name="T52" fmla="*/ 2147483647 w 4644"/>
              <a:gd name="T53" fmla="*/ 2147483647 h 555"/>
              <a:gd name="T54" fmla="*/ 2147483647 w 4644"/>
              <a:gd name="T55" fmla="*/ 2147483647 h 555"/>
              <a:gd name="T56" fmla="*/ 2147483647 w 4644"/>
              <a:gd name="T57" fmla="*/ 2147483647 h 555"/>
              <a:gd name="T58" fmla="*/ 2147483647 w 4644"/>
              <a:gd name="T59" fmla="*/ 2147483647 h 555"/>
              <a:gd name="T60" fmla="*/ 2147483647 w 4644"/>
              <a:gd name="T61" fmla="*/ 2147483647 h 555"/>
              <a:gd name="T62" fmla="*/ 2147483647 w 4644"/>
              <a:gd name="T63" fmla="*/ 2147483647 h 555"/>
              <a:gd name="T64" fmla="*/ 2147483647 w 4644"/>
              <a:gd name="T65" fmla="*/ 2147483647 h 555"/>
              <a:gd name="T66" fmla="*/ 2147483647 w 4644"/>
              <a:gd name="T67" fmla="*/ 2147483647 h 555"/>
              <a:gd name="T68" fmla="*/ 2147483647 w 4644"/>
              <a:gd name="T69" fmla="*/ 2147483647 h 555"/>
              <a:gd name="T70" fmla="*/ 0 w 4644"/>
              <a:gd name="T71" fmla="*/ 0 h 5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644" h="555">
                <a:moveTo>
                  <a:pt x="0" y="0"/>
                </a:moveTo>
                <a:lnTo>
                  <a:pt x="0" y="513"/>
                </a:lnTo>
                <a:lnTo>
                  <a:pt x="57" y="513"/>
                </a:lnTo>
                <a:cubicBezTo>
                  <a:pt x="88" y="510"/>
                  <a:pt x="135" y="507"/>
                  <a:pt x="189" y="492"/>
                </a:cubicBezTo>
                <a:cubicBezTo>
                  <a:pt x="243" y="477"/>
                  <a:pt x="350" y="442"/>
                  <a:pt x="384" y="420"/>
                </a:cubicBezTo>
                <a:cubicBezTo>
                  <a:pt x="418" y="398"/>
                  <a:pt x="349" y="388"/>
                  <a:pt x="393" y="357"/>
                </a:cubicBezTo>
                <a:cubicBezTo>
                  <a:pt x="437" y="326"/>
                  <a:pt x="577" y="239"/>
                  <a:pt x="651" y="234"/>
                </a:cubicBezTo>
                <a:cubicBezTo>
                  <a:pt x="725" y="229"/>
                  <a:pt x="757" y="308"/>
                  <a:pt x="840" y="324"/>
                </a:cubicBezTo>
                <a:cubicBezTo>
                  <a:pt x="923" y="340"/>
                  <a:pt x="1074" y="317"/>
                  <a:pt x="1152" y="330"/>
                </a:cubicBezTo>
                <a:cubicBezTo>
                  <a:pt x="1230" y="343"/>
                  <a:pt x="1251" y="389"/>
                  <a:pt x="1308" y="402"/>
                </a:cubicBezTo>
                <a:cubicBezTo>
                  <a:pt x="1365" y="415"/>
                  <a:pt x="1422" y="412"/>
                  <a:pt x="1494" y="411"/>
                </a:cubicBezTo>
                <a:cubicBezTo>
                  <a:pt x="1566" y="410"/>
                  <a:pt x="1674" y="409"/>
                  <a:pt x="1740" y="396"/>
                </a:cubicBezTo>
                <a:cubicBezTo>
                  <a:pt x="1806" y="383"/>
                  <a:pt x="1852" y="348"/>
                  <a:pt x="1893" y="333"/>
                </a:cubicBezTo>
                <a:cubicBezTo>
                  <a:pt x="1934" y="318"/>
                  <a:pt x="1962" y="313"/>
                  <a:pt x="1989" y="303"/>
                </a:cubicBezTo>
                <a:cubicBezTo>
                  <a:pt x="2016" y="293"/>
                  <a:pt x="2042" y="274"/>
                  <a:pt x="2058" y="270"/>
                </a:cubicBezTo>
                <a:cubicBezTo>
                  <a:pt x="2074" y="266"/>
                  <a:pt x="2091" y="270"/>
                  <a:pt x="2085" y="279"/>
                </a:cubicBezTo>
                <a:cubicBezTo>
                  <a:pt x="2079" y="288"/>
                  <a:pt x="2027" y="315"/>
                  <a:pt x="2019" y="327"/>
                </a:cubicBezTo>
                <a:cubicBezTo>
                  <a:pt x="2011" y="339"/>
                  <a:pt x="2008" y="350"/>
                  <a:pt x="2037" y="351"/>
                </a:cubicBezTo>
                <a:cubicBezTo>
                  <a:pt x="2066" y="352"/>
                  <a:pt x="2158" y="352"/>
                  <a:pt x="2196" y="336"/>
                </a:cubicBezTo>
                <a:cubicBezTo>
                  <a:pt x="2234" y="320"/>
                  <a:pt x="2235" y="281"/>
                  <a:pt x="2262" y="258"/>
                </a:cubicBezTo>
                <a:cubicBezTo>
                  <a:pt x="2289" y="235"/>
                  <a:pt x="2318" y="204"/>
                  <a:pt x="2358" y="198"/>
                </a:cubicBezTo>
                <a:cubicBezTo>
                  <a:pt x="2398" y="192"/>
                  <a:pt x="2448" y="208"/>
                  <a:pt x="2502" y="222"/>
                </a:cubicBezTo>
                <a:cubicBezTo>
                  <a:pt x="2556" y="236"/>
                  <a:pt x="2629" y="274"/>
                  <a:pt x="2682" y="285"/>
                </a:cubicBezTo>
                <a:cubicBezTo>
                  <a:pt x="2735" y="296"/>
                  <a:pt x="2789" y="285"/>
                  <a:pt x="2820" y="285"/>
                </a:cubicBezTo>
                <a:cubicBezTo>
                  <a:pt x="2851" y="285"/>
                  <a:pt x="2842" y="294"/>
                  <a:pt x="2871" y="285"/>
                </a:cubicBezTo>
                <a:cubicBezTo>
                  <a:pt x="2900" y="276"/>
                  <a:pt x="2947" y="254"/>
                  <a:pt x="2994" y="231"/>
                </a:cubicBezTo>
                <a:cubicBezTo>
                  <a:pt x="3041" y="208"/>
                  <a:pt x="3052" y="155"/>
                  <a:pt x="3153" y="147"/>
                </a:cubicBezTo>
                <a:cubicBezTo>
                  <a:pt x="3254" y="139"/>
                  <a:pt x="3483" y="168"/>
                  <a:pt x="3600" y="183"/>
                </a:cubicBezTo>
                <a:cubicBezTo>
                  <a:pt x="3717" y="198"/>
                  <a:pt x="3775" y="220"/>
                  <a:pt x="3858" y="237"/>
                </a:cubicBezTo>
                <a:cubicBezTo>
                  <a:pt x="3941" y="254"/>
                  <a:pt x="4041" y="248"/>
                  <a:pt x="4098" y="285"/>
                </a:cubicBezTo>
                <a:cubicBezTo>
                  <a:pt x="4155" y="322"/>
                  <a:pt x="4164" y="422"/>
                  <a:pt x="4200" y="462"/>
                </a:cubicBezTo>
                <a:cubicBezTo>
                  <a:pt x="4236" y="502"/>
                  <a:pt x="4248" y="512"/>
                  <a:pt x="4311" y="525"/>
                </a:cubicBezTo>
                <a:cubicBezTo>
                  <a:pt x="4374" y="538"/>
                  <a:pt x="4526" y="538"/>
                  <a:pt x="4581" y="543"/>
                </a:cubicBezTo>
                <a:lnTo>
                  <a:pt x="4644" y="555"/>
                </a:lnTo>
                <a:lnTo>
                  <a:pt x="4644" y="6"/>
                </a:lnTo>
                <a:lnTo>
                  <a:pt x="0" y="0"/>
                </a:lnTo>
                <a:close/>
              </a:path>
            </a:pathLst>
          </a:custGeom>
          <a:solidFill>
            <a:srgbClr val="0000FF">
              <a:alpha val="25098"/>
            </a:srgbClr>
          </a:solidFill>
          <a:ln w="9525">
            <a:solidFill>
              <a:schemeClr val="tx1"/>
            </a:solidFill>
            <a:round/>
            <a:headEnd/>
            <a:tailEnd/>
          </a:ln>
          <a:effectLst/>
          <a:extLst/>
        </p:spPr>
        <p:txBody>
          <a:bodyPr/>
          <a:lstStyle/>
          <a:p>
            <a:endParaRPr lang="fr-FR"/>
          </a:p>
        </p:txBody>
      </p:sp>
      <p:sp>
        <p:nvSpPr>
          <p:cNvPr id="49158" name="Rectangle 7"/>
          <p:cNvSpPr>
            <a:spLocks noChangeArrowheads="1"/>
          </p:cNvSpPr>
          <p:nvPr/>
        </p:nvSpPr>
        <p:spPr bwMode="auto">
          <a:xfrm>
            <a:off x="0" y="5229225"/>
            <a:ext cx="2644775" cy="971550"/>
          </a:xfrm>
          <a:prstGeom prst="rect">
            <a:avLst/>
          </a:prstGeom>
          <a:solidFill>
            <a:srgbClr val="FFCC00">
              <a:alpha val="4588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49159" name="Rectangle 8"/>
          <p:cNvSpPr>
            <a:spLocks noChangeArrowheads="1"/>
          </p:cNvSpPr>
          <p:nvPr/>
        </p:nvSpPr>
        <p:spPr bwMode="auto">
          <a:xfrm>
            <a:off x="8112125" y="5251450"/>
            <a:ext cx="1031875" cy="925513"/>
          </a:xfrm>
          <a:prstGeom prst="rect">
            <a:avLst/>
          </a:prstGeom>
          <a:solidFill>
            <a:srgbClr val="00FFFF">
              <a:alpha val="25098"/>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49162" name="Line 15"/>
          <p:cNvSpPr>
            <a:spLocks noChangeShapeType="1"/>
          </p:cNvSpPr>
          <p:nvPr/>
        </p:nvSpPr>
        <p:spPr bwMode="auto">
          <a:xfrm>
            <a:off x="0" y="595313"/>
            <a:ext cx="9144000" cy="63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9163" name="Line 16"/>
          <p:cNvSpPr>
            <a:spLocks noChangeShapeType="1"/>
          </p:cNvSpPr>
          <p:nvPr/>
        </p:nvSpPr>
        <p:spPr bwMode="auto">
          <a:xfrm>
            <a:off x="0" y="4851400"/>
            <a:ext cx="9144000" cy="63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9164" name="Freeform 17"/>
          <p:cNvSpPr>
            <a:spLocks/>
          </p:cNvSpPr>
          <p:nvPr/>
        </p:nvSpPr>
        <p:spPr bwMode="auto">
          <a:xfrm>
            <a:off x="2636838" y="5221288"/>
            <a:ext cx="5475287" cy="955675"/>
          </a:xfrm>
          <a:custGeom>
            <a:avLst/>
            <a:gdLst>
              <a:gd name="T0" fmla="*/ 2147483647 w 3449"/>
              <a:gd name="T1" fmla="*/ 0 h 602"/>
              <a:gd name="T2" fmla="*/ 0 w 3449"/>
              <a:gd name="T3" fmla="*/ 2147483647 h 602"/>
              <a:gd name="T4" fmla="*/ 2147483647 w 3449"/>
              <a:gd name="T5" fmla="*/ 2147483647 h 602"/>
              <a:gd name="T6" fmla="*/ 2147483647 w 3449"/>
              <a:gd name="T7" fmla="*/ 2147483647 h 602"/>
              <a:gd name="T8" fmla="*/ 2147483647 w 3449"/>
              <a:gd name="T9" fmla="*/ 0 h 6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49" h="602">
                <a:moveTo>
                  <a:pt x="13" y="0"/>
                </a:moveTo>
                <a:lnTo>
                  <a:pt x="0" y="596"/>
                </a:lnTo>
                <a:lnTo>
                  <a:pt x="3449" y="602"/>
                </a:lnTo>
                <a:lnTo>
                  <a:pt x="3436" y="20"/>
                </a:lnTo>
                <a:lnTo>
                  <a:pt x="13" y="0"/>
                </a:lnTo>
                <a:close/>
              </a:path>
            </a:pathLst>
          </a:custGeom>
          <a:solidFill>
            <a:srgbClr val="00FF00">
              <a:alpha val="3607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9167" name="Rectangle 20"/>
          <p:cNvSpPr>
            <a:spLocks noChangeArrowheads="1"/>
          </p:cNvSpPr>
          <p:nvPr/>
        </p:nvSpPr>
        <p:spPr bwMode="auto">
          <a:xfrm>
            <a:off x="138113" y="5397500"/>
            <a:ext cx="6100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2400">
                <a:solidFill>
                  <a:srgbClr val="FF9966"/>
                </a:solidFill>
                <a:latin typeface="Comic Sans MS" pitchFamily="66" charset="0"/>
              </a:rPr>
              <a:t>1 les principes de la définition des climats</a:t>
            </a:r>
          </a:p>
        </p:txBody>
      </p:sp>
      <p:sp>
        <p:nvSpPr>
          <p:cNvPr id="174108" name="Rectangle 28"/>
          <p:cNvSpPr>
            <a:spLocks noChangeArrowheads="1"/>
          </p:cNvSpPr>
          <p:nvPr/>
        </p:nvSpPr>
        <p:spPr bwMode="auto">
          <a:xfrm>
            <a:off x="959643" y="4719320"/>
            <a:ext cx="7246937" cy="457200"/>
          </a:xfrm>
          <a:prstGeom prst="rect">
            <a:avLst/>
          </a:prstGeom>
          <a:solidFill>
            <a:srgbClr val="0000FF"/>
          </a:solidFill>
          <a:ln>
            <a:noFill/>
          </a:ln>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2400" dirty="0">
                <a:solidFill>
                  <a:schemeClr val="accent3"/>
                </a:solidFill>
                <a:latin typeface="Comic Sans MS" pitchFamily="66" charset="0"/>
              </a:rPr>
              <a:t>La zone froide :  si </a:t>
            </a:r>
            <a:r>
              <a:rPr lang="fr-FR" altLang="fr-FR" sz="2400" dirty="0" err="1">
                <a:solidFill>
                  <a:schemeClr val="accent3"/>
                </a:solidFill>
                <a:latin typeface="Comic Sans MS" pitchFamily="66" charset="0"/>
              </a:rPr>
              <a:t>Tmensuelles</a:t>
            </a:r>
            <a:r>
              <a:rPr lang="fr-FR" altLang="fr-FR" sz="2400" dirty="0">
                <a:solidFill>
                  <a:schemeClr val="accent3"/>
                </a:solidFill>
                <a:latin typeface="Comic Sans MS" pitchFamily="66" charset="0"/>
              </a:rPr>
              <a:t> &lt;10° :  pas d’arbre</a:t>
            </a:r>
            <a:endParaRPr lang="fr-FR" altLang="fr-FR" sz="1800" dirty="0">
              <a:solidFill>
                <a:schemeClr val="accent3"/>
              </a:solidFill>
            </a:endParaRPr>
          </a:p>
        </p:txBody>
      </p:sp>
      <p:sp>
        <p:nvSpPr>
          <p:cNvPr id="20" name="Rectangle 30"/>
          <p:cNvSpPr>
            <a:spLocks noChangeArrowheads="1"/>
          </p:cNvSpPr>
          <p:nvPr/>
        </p:nvSpPr>
        <p:spPr bwMode="auto">
          <a:xfrm>
            <a:off x="0" y="5221983"/>
            <a:ext cx="9166225" cy="1569660"/>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endParaRPr lang="fr-FR" sz="2400" dirty="0">
              <a:latin typeface="Calibri" panose="020F0502020204030204" pitchFamily="34" charset="0"/>
              <a:cs typeface="Calibri" panose="020F0502020204030204" pitchFamily="34" charset="0"/>
            </a:endParaRPr>
          </a:p>
          <a:p>
            <a:pPr eaLnBrk="1" hangingPunct="1">
              <a:spcBef>
                <a:spcPct val="0"/>
              </a:spcBef>
              <a:buNone/>
            </a:pPr>
            <a:r>
              <a:rPr lang="fr-FR" sz="2400" dirty="0">
                <a:latin typeface="Calibri" panose="020F0502020204030204" pitchFamily="34" charset="0"/>
                <a:cs typeface="Calibri" panose="020F0502020204030204" pitchFamily="34" charset="0"/>
              </a:rPr>
              <a:t>	A)  Les zones climatiques</a:t>
            </a:r>
          </a:p>
          <a:p>
            <a:pPr eaLnBrk="1" hangingPunct="1">
              <a:spcBef>
                <a:spcPct val="0"/>
              </a:spcBef>
              <a:buNone/>
            </a:pPr>
            <a:endParaRPr lang="fr-FR" altLang="fr-FR" sz="2400" dirty="0">
              <a:solidFill>
                <a:srgbClr val="FF9966"/>
              </a:solidFill>
              <a:latin typeface="Comic Sans MS" pitchFamily="66" charset="0"/>
            </a:endParaRPr>
          </a:p>
        </p:txBody>
      </p:sp>
      <p:sp>
        <p:nvSpPr>
          <p:cNvPr id="18" name="Rectangle 28">
            <a:extLst>
              <a:ext uri="{FF2B5EF4-FFF2-40B4-BE49-F238E27FC236}">
                <a16:creationId xmlns:a16="http://schemas.microsoft.com/office/drawing/2014/main" id="{97330CAD-E105-4D25-A6A0-0D72B868DE45}"/>
              </a:ext>
            </a:extLst>
          </p:cNvPr>
          <p:cNvSpPr>
            <a:spLocks noChangeArrowheads="1"/>
          </p:cNvSpPr>
          <p:nvPr/>
        </p:nvSpPr>
        <p:spPr bwMode="auto">
          <a:xfrm>
            <a:off x="1023266" y="-45463"/>
            <a:ext cx="7246937" cy="457200"/>
          </a:xfrm>
          <a:prstGeom prst="rect">
            <a:avLst/>
          </a:prstGeom>
          <a:solidFill>
            <a:srgbClr val="0000FF"/>
          </a:solidFill>
          <a:ln>
            <a:noFill/>
          </a:ln>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2400" dirty="0">
                <a:solidFill>
                  <a:schemeClr val="accent3"/>
                </a:solidFill>
                <a:latin typeface="Comic Sans MS" pitchFamily="66" charset="0"/>
              </a:rPr>
              <a:t>La zone froide :  si </a:t>
            </a:r>
            <a:r>
              <a:rPr lang="fr-FR" altLang="fr-FR" sz="2400" dirty="0" err="1">
                <a:solidFill>
                  <a:schemeClr val="accent3"/>
                </a:solidFill>
                <a:latin typeface="Comic Sans MS" pitchFamily="66" charset="0"/>
              </a:rPr>
              <a:t>Tmensuelles</a:t>
            </a:r>
            <a:r>
              <a:rPr lang="fr-FR" altLang="fr-FR" sz="2400" dirty="0">
                <a:solidFill>
                  <a:schemeClr val="accent3"/>
                </a:solidFill>
                <a:latin typeface="Comic Sans MS" pitchFamily="66" charset="0"/>
              </a:rPr>
              <a:t> &lt;10° :  pas d’arbre</a:t>
            </a:r>
            <a:endParaRPr lang="fr-FR" altLang="fr-FR" sz="1800" dirty="0">
              <a:solidFill>
                <a:schemeClr val="accent3"/>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fade">
                                      <p:cBhvr>
                                        <p:cTn id="7" dur="3000"/>
                                        <p:tgtEl>
                                          <p:spTgt spid="1740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084"/>
                                        </p:tgtEl>
                                        <p:attrNameLst>
                                          <p:attrName>style.visibility</p:attrName>
                                        </p:attrNameLst>
                                      </p:cBhvr>
                                      <p:to>
                                        <p:strVal val="visible"/>
                                      </p:to>
                                    </p:set>
                                    <p:animEffect transition="in" filter="fade">
                                      <p:cBhvr>
                                        <p:cTn id="10" dur="2000"/>
                                        <p:tgtEl>
                                          <p:spTgt spid="174084"/>
                                        </p:tgtEl>
                                      </p:cBhvr>
                                    </p:animEffect>
                                  </p:childTnLst>
                                </p:cTn>
                              </p:par>
                            </p:childTnLst>
                          </p:cTn>
                        </p:par>
                        <p:par>
                          <p:cTn id="11" fill="hold" nodeType="afterGroup">
                            <p:stCondLst>
                              <p:cond delay="3000"/>
                            </p:stCondLst>
                            <p:childTnLst>
                              <p:par>
                                <p:cTn id="12" presetID="10" presetClass="entr" presetSubtype="0" fill="hold" grpId="0" nodeType="afterEffect">
                                  <p:stCondLst>
                                    <p:cond delay="0"/>
                                  </p:stCondLst>
                                  <p:childTnLst>
                                    <p:set>
                                      <p:cBhvr>
                                        <p:cTn id="13" dur="1" fill="hold">
                                          <p:stCondLst>
                                            <p:cond delay="0"/>
                                          </p:stCondLst>
                                        </p:cTn>
                                        <p:tgtEl>
                                          <p:spTgt spid="174108"/>
                                        </p:tgtEl>
                                        <p:attrNameLst>
                                          <p:attrName>style.visibility</p:attrName>
                                        </p:attrNameLst>
                                      </p:cBhvr>
                                      <p:to>
                                        <p:strVal val="visible"/>
                                      </p:to>
                                    </p:set>
                                    <p:animEffect transition="in" filter="fade">
                                      <p:cBhvr>
                                        <p:cTn id="14" dur="2000"/>
                                        <p:tgtEl>
                                          <p:spTgt spid="174108"/>
                                        </p:tgtEl>
                                      </p:cBhvr>
                                    </p:animEffect>
                                  </p:childTnLst>
                                </p:cTn>
                              </p:par>
                            </p:childTnLst>
                          </p:cTn>
                        </p:par>
                        <p:par>
                          <p:cTn id="15" fill="hold">
                            <p:stCondLst>
                              <p:cond delay="5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4" grpId="0" animBg="1"/>
      <p:bldP spid="174085" grpId="0" animBg="1"/>
      <p:bldP spid="174108"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010" t="1801" r="3172" b="63310"/>
          <a:stretch/>
        </p:blipFill>
        <p:spPr bwMode="auto">
          <a:xfrm>
            <a:off x="11113" y="-3174"/>
            <a:ext cx="9129712" cy="5267506"/>
          </a:xfrm>
          <a:prstGeom prst="rect">
            <a:avLst/>
          </a:prstGeom>
          <a:noFill/>
          <a:ln w="31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5107" name="Freeform 3"/>
          <p:cNvSpPr>
            <a:spLocks noChangeAspect="1"/>
          </p:cNvSpPr>
          <p:nvPr/>
        </p:nvSpPr>
        <p:spPr bwMode="auto">
          <a:xfrm>
            <a:off x="6350" y="1758950"/>
            <a:ext cx="9145588" cy="1989138"/>
          </a:xfrm>
          <a:custGeom>
            <a:avLst/>
            <a:gdLst>
              <a:gd name="T0" fmla="*/ 2147483647 w 4647"/>
              <a:gd name="T1" fmla="*/ 2147483647 h 998"/>
              <a:gd name="T2" fmla="*/ 0 w 4647"/>
              <a:gd name="T3" fmla="*/ 0 h 998"/>
              <a:gd name="T4" fmla="*/ 2147483647 w 4647"/>
              <a:gd name="T5" fmla="*/ 2147483647 h 998"/>
              <a:gd name="T6" fmla="*/ 0 w 4647"/>
              <a:gd name="T7" fmla="*/ 2147483647 h 998"/>
              <a:gd name="T8" fmla="*/ 2147483647 w 4647"/>
              <a:gd name="T9" fmla="*/ 2147483647 h 998"/>
              <a:gd name="T10" fmla="*/ 2147483647 w 4647"/>
              <a:gd name="T11" fmla="*/ 2147483647 h 998"/>
              <a:gd name="T12" fmla="*/ 2147483647 w 4647"/>
              <a:gd name="T13" fmla="*/ 2147483647 h 998"/>
              <a:gd name="T14" fmla="*/ 2147483647 w 4647"/>
              <a:gd name="T15" fmla="*/ 2147483647 h 998"/>
              <a:gd name="T16" fmla="*/ 2147483647 w 4647"/>
              <a:gd name="T17" fmla="*/ 2147483647 h 998"/>
              <a:gd name="T18" fmla="*/ 2147483647 w 4647"/>
              <a:gd name="T19" fmla="*/ 2147483647 h 998"/>
              <a:gd name="T20" fmla="*/ 2147483647 w 4647"/>
              <a:gd name="T21" fmla="*/ 2147483647 h 998"/>
              <a:gd name="T22" fmla="*/ 2147483647 w 4647"/>
              <a:gd name="T23" fmla="*/ 2147483647 h 998"/>
              <a:gd name="T24" fmla="*/ 2147483647 w 4647"/>
              <a:gd name="T25" fmla="*/ 2147483647 h 998"/>
              <a:gd name="T26" fmla="*/ 2147483647 w 4647"/>
              <a:gd name="T27" fmla="*/ 2147483647 h 998"/>
              <a:gd name="T28" fmla="*/ 2147483647 w 4647"/>
              <a:gd name="T29" fmla="*/ 2147483647 h 998"/>
              <a:gd name="T30" fmla="*/ 2147483647 w 4647"/>
              <a:gd name="T31" fmla="*/ 2147483647 h 998"/>
              <a:gd name="T32" fmla="*/ 2147483647 w 4647"/>
              <a:gd name="T33" fmla="*/ 2147483647 h 998"/>
              <a:gd name="T34" fmla="*/ 2147483647 w 4647"/>
              <a:gd name="T35" fmla="*/ 2147483647 h 998"/>
              <a:gd name="T36" fmla="*/ 2147483647 w 4647"/>
              <a:gd name="T37" fmla="*/ 2147483647 h 998"/>
              <a:gd name="T38" fmla="*/ 2147483647 w 4647"/>
              <a:gd name="T39" fmla="*/ 2147483647 h 998"/>
              <a:gd name="T40" fmla="*/ 2147483647 w 4647"/>
              <a:gd name="T41" fmla="*/ 2147483647 h 998"/>
              <a:gd name="T42" fmla="*/ 2147483647 w 4647"/>
              <a:gd name="T43" fmla="*/ 2147483647 h 998"/>
              <a:gd name="T44" fmla="*/ 2147483647 w 4647"/>
              <a:gd name="T45" fmla="*/ 2147483647 h 998"/>
              <a:gd name="T46" fmla="*/ 2147483647 w 4647"/>
              <a:gd name="T47" fmla="*/ 2147483647 h 998"/>
              <a:gd name="T48" fmla="*/ 2147483647 w 4647"/>
              <a:gd name="T49" fmla="*/ 2147483647 h 998"/>
              <a:gd name="T50" fmla="*/ 2147483647 w 4647"/>
              <a:gd name="T51" fmla="*/ 2147483647 h 998"/>
              <a:gd name="T52" fmla="*/ 2147483647 w 4647"/>
              <a:gd name="T53" fmla="*/ 2147483647 h 998"/>
              <a:gd name="T54" fmla="*/ 2147483647 w 4647"/>
              <a:gd name="T55" fmla="*/ 2147483647 h 998"/>
              <a:gd name="T56" fmla="*/ 2147483647 w 4647"/>
              <a:gd name="T57" fmla="*/ 2147483647 h 998"/>
              <a:gd name="T58" fmla="*/ 2147483647 w 4647"/>
              <a:gd name="T59" fmla="*/ 2147483647 h 998"/>
              <a:gd name="T60" fmla="*/ 2147483647 w 4647"/>
              <a:gd name="T61" fmla="*/ 2147483647 h 998"/>
              <a:gd name="T62" fmla="*/ 2147483647 w 4647"/>
              <a:gd name="T63" fmla="*/ 2147483647 h 998"/>
              <a:gd name="T64" fmla="*/ 2147483647 w 4647"/>
              <a:gd name="T65" fmla="*/ 2147483647 h 998"/>
              <a:gd name="T66" fmla="*/ 2147483647 w 4647"/>
              <a:gd name="T67" fmla="*/ 2147483647 h 998"/>
              <a:gd name="T68" fmla="*/ 2147483647 w 4647"/>
              <a:gd name="T69" fmla="*/ 2147483647 h 998"/>
              <a:gd name="T70" fmla="*/ 2147483647 w 4647"/>
              <a:gd name="T71" fmla="*/ 2147483647 h 998"/>
              <a:gd name="T72" fmla="*/ 2147483647 w 4647"/>
              <a:gd name="T73" fmla="*/ 2147483647 h 998"/>
              <a:gd name="T74" fmla="*/ 2147483647 w 4647"/>
              <a:gd name="T75" fmla="*/ 2147483647 h 998"/>
              <a:gd name="T76" fmla="*/ 2147483647 w 4647"/>
              <a:gd name="T77" fmla="*/ 2147483647 h 998"/>
              <a:gd name="T78" fmla="*/ 2147483647 w 4647"/>
              <a:gd name="T79" fmla="*/ 2147483647 h 998"/>
              <a:gd name="T80" fmla="*/ 2147483647 w 4647"/>
              <a:gd name="T81" fmla="*/ 2147483647 h 998"/>
              <a:gd name="T82" fmla="*/ 2147483647 w 4647"/>
              <a:gd name="T83" fmla="*/ 2147483647 h 998"/>
              <a:gd name="T84" fmla="*/ 2147483647 w 4647"/>
              <a:gd name="T85" fmla="*/ 2147483647 h 998"/>
              <a:gd name="T86" fmla="*/ 2147483647 w 4647"/>
              <a:gd name="T87" fmla="*/ 2147483647 h 998"/>
              <a:gd name="T88" fmla="*/ 2147483647 w 4647"/>
              <a:gd name="T89" fmla="*/ 2147483647 h 998"/>
              <a:gd name="T90" fmla="*/ 2147483647 w 4647"/>
              <a:gd name="T91" fmla="*/ 2147483647 h 998"/>
              <a:gd name="T92" fmla="*/ 2147483647 w 4647"/>
              <a:gd name="T93" fmla="*/ 2147483647 h 998"/>
              <a:gd name="T94" fmla="*/ 2147483647 w 4647"/>
              <a:gd name="T95" fmla="*/ 2147483647 h 998"/>
              <a:gd name="T96" fmla="*/ 2147483647 w 4647"/>
              <a:gd name="T97" fmla="*/ 2147483647 h 998"/>
              <a:gd name="T98" fmla="*/ 2147483647 w 4647"/>
              <a:gd name="T99" fmla="*/ 2147483647 h 998"/>
              <a:gd name="T100" fmla="*/ 2147483647 w 4647"/>
              <a:gd name="T101" fmla="*/ 2147483647 h 998"/>
              <a:gd name="T102" fmla="*/ 2147483647 w 4647"/>
              <a:gd name="T103" fmla="*/ 2147483647 h 998"/>
              <a:gd name="T104" fmla="*/ 2147483647 w 4647"/>
              <a:gd name="T105" fmla="*/ 2147483647 h 998"/>
              <a:gd name="T106" fmla="*/ 2147483647 w 4647"/>
              <a:gd name="T107" fmla="*/ 2147483647 h 998"/>
              <a:gd name="T108" fmla="*/ 2147483647 w 4647"/>
              <a:gd name="T109" fmla="*/ 2147483647 h 998"/>
              <a:gd name="T110" fmla="*/ 2147483647 w 4647"/>
              <a:gd name="T111" fmla="*/ 2147483647 h 998"/>
              <a:gd name="T112" fmla="*/ 2147483647 w 4647"/>
              <a:gd name="T113" fmla="*/ 2147483647 h 998"/>
              <a:gd name="T114" fmla="*/ 2147483647 w 4647"/>
              <a:gd name="T115" fmla="*/ 2147483647 h 998"/>
              <a:gd name="T116" fmla="*/ 2147483647 w 4647"/>
              <a:gd name="T117" fmla="*/ 2147483647 h 99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647" h="998">
                <a:moveTo>
                  <a:pt x="15" y="6"/>
                </a:moveTo>
                <a:lnTo>
                  <a:pt x="0" y="0"/>
                </a:lnTo>
                <a:lnTo>
                  <a:pt x="3" y="288"/>
                </a:lnTo>
                <a:lnTo>
                  <a:pt x="0" y="941"/>
                </a:lnTo>
                <a:lnTo>
                  <a:pt x="23" y="948"/>
                </a:lnTo>
                <a:cubicBezTo>
                  <a:pt x="51" y="948"/>
                  <a:pt x="55" y="936"/>
                  <a:pt x="168" y="939"/>
                </a:cubicBezTo>
                <a:cubicBezTo>
                  <a:pt x="281" y="942"/>
                  <a:pt x="581" y="955"/>
                  <a:pt x="699" y="963"/>
                </a:cubicBezTo>
                <a:cubicBezTo>
                  <a:pt x="817" y="971"/>
                  <a:pt x="835" y="993"/>
                  <a:pt x="878" y="986"/>
                </a:cubicBezTo>
                <a:cubicBezTo>
                  <a:pt x="921" y="979"/>
                  <a:pt x="944" y="948"/>
                  <a:pt x="956" y="918"/>
                </a:cubicBezTo>
                <a:cubicBezTo>
                  <a:pt x="968" y="888"/>
                  <a:pt x="938" y="834"/>
                  <a:pt x="948" y="804"/>
                </a:cubicBezTo>
                <a:cubicBezTo>
                  <a:pt x="958" y="774"/>
                  <a:pt x="993" y="743"/>
                  <a:pt x="1017" y="737"/>
                </a:cubicBezTo>
                <a:cubicBezTo>
                  <a:pt x="1041" y="731"/>
                  <a:pt x="1074" y="754"/>
                  <a:pt x="1095" y="768"/>
                </a:cubicBezTo>
                <a:cubicBezTo>
                  <a:pt x="1116" y="782"/>
                  <a:pt x="1115" y="792"/>
                  <a:pt x="1143" y="824"/>
                </a:cubicBezTo>
                <a:cubicBezTo>
                  <a:pt x="1171" y="856"/>
                  <a:pt x="1206" y="954"/>
                  <a:pt x="1263" y="963"/>
                </a:cubicBezTo>
                <a:cubicBezTo>
                  <a:pt x="1320" y="972"/>
                  <a:pt x="1430" y="896"/>
                  <a:pt x="1488" y="878"/>
                </a:cubicBezTo>
                <a:cubicBezTo>
                  <a:pt x="1546" y="860"/>
                  <a:pt x="1566" y="851"/>
                  <a:pt x="1613" y="855"/>
                </a:cubicBezTo>
                <a:cubicBezTo>
                  <a:pt x="1660" y="859"/>
                  <a:pt x="1698" y="887"/>
                  <a:pt x="1773" y="902"/>
                </a:cubicBezTo>
                <a:cubicBezTo>
                  <a:pt x="1848" y="917"/>
                  <a:pt x="1976" y="969"/>
                  <a:pt x="2061" y="945"/>
                </a:cubicBezTo>
                <a:cubicBezTo>
                  <a:pt x="2146" y="921"/>
                  <a:pt x="2230" y="785"/>
                  <a:pt x="2283" y="759"/>
                </a:cubicBezTo>
                <a:cubicBezTo>
                  <a:pt x="2336" y="733"/>
                  <a:pt x="2365" y="766"/>
                  <a:pt x="2379" y="789"/>
                </a:cubicBezTo>
                <a:cubicBezTo>
                  <a:pt x="2393" y="812"/>
                  <a:pt x="2353" y="869"/>
                  <a:pt x="2370" y="897"/>
                </a:cubicBezTo>
                <a:cubicBezTo>
                  <a:pt x="2387" y="925"/>
                  <a:pt x="2381" y="940"/>
                  <a:pt x="2481" y="957"/>
                </a:cubicBezTo>
                <a:cubicBezTo>
                  <a:pt x="2581" y="974"/>
                  <a:pt x="2825" y="996"/>
                  <a:pt x="2973" y="998"/>
                </a:cubicBezTo>
                <a:lnTo>
                  <a:pt x="3369" y="966"/>
                </a:lnTo>
                <a:cubicBezTo>
                  <a:pt x="3557" y="946"/>
                  <a:pt x="3937" y="888"/>
                  <a:pt x="4100" y="876"/>
                </a:cubicBezTo>
                <a:cubicBezTo>
                  <a:pt x="4263" y="864"/>
                  <a:pt x="4285" y="884"/>
                  <a:pt x="4347" y="894"/>
                </a:cubicBezTo>
                <a:lnTo>
                  <a:pt x="4475" y="936"/>
                </a:lnTo>
                <a:lnTo>
                  <a:pt x="4641" y="972"/>
                </a:lnTo>
                <a:lnTo>
                  <a:pt x="4647" y="57"/>
                </a:lnTo>
                <a:lnTo>
                  <a:pt x="4593" y="48"/>
                </a:lnTo>
                <a:lnTo>
                  <a:pt x="4443" y="30"/>
                </a:lnTo>
                <a:cubicBezTo>
                  <a:pt x="4399" y="31"/>
                  <a:pt x="4370" y="41"/>
                  <a:pt x="4326" y="56"/>
                </a:cubicBezTo>
                <a:cubicBezTo>
                  <a:pt x="4282" y="71"/>
                  <a:pt x="4230" y="105"/>
                  <a:pt x="4181" y="123"/>
                </a:cubicBezTo>
                <a:cubicBezTo>
                  <a:pt x="4132" y="141"/>
                  <a:pt x="4074" y="150"/>
                  <a:pt x="4032" y="165"/>
                </a:cubicBezTo>
                <a:cubicBezTo>
                  <a:pt x="3990" y="180"/>
                  <a:pt x="3950" y="205"/>
                  <a:pt x="3930" y="215"/>
                </a:cubicBezTo>
                <a:cubicBezTo>
                  <a:pt x="3910" y="225"/>
                  <a:pt x="3924" y="226"/>
                  <a:pt x="3914" y="225"/>
                </a:cubicBezTo>
                <a:cubicBezTo>
                  <a:pt x="3904" y="224"/>
                  <a:pt x="3919" y="214"/>
                  <a:pt x="3872" y="209"/>
                </a:cubicBezTo>
                <a:lnTo>
                  <a:pt x="3630" y="197"/>
                </a:lnTo>
                <a:cubicBezTo>
                  <a:pt x="3552" y="186"/>
                  <a:pt x="3490" y="157"/>
                  <a:pt x="3402" y="144"/>
                </a:cubicBezTo>
                <a:cubicBezTo>
                  <a:pt x="3314" y="131"/>
                  <a:pt x="3204" y="127"/>
                  <a:pt x="3099" y="120"/>
                </a:cubicBezTo>
                <a:lnTo>
                  <a:pt x="2772" y="99"/>
                </a:lnTo>
                <a:cubicBezTo>
                  <a:pt x="2669" y="109"/>
                  <a:pt x="2572" y="180"/>
                  <a:pt x="2481" y="183"/>
                </a:cubicBezTo>
                <a:cubicBezTo>
                  <a:pt x="2390" y="186"/>
                  <a:pt x="2289" y="130"/>
                  <a:pt x="2226" y="119"/>
                </a:cubicBezTo>
                <a:cubicBezTo>
                  <a:pt x="2163" y="108"/>
                  <a:pt x="2152" y="116"/>
                  <a:pt x="2103" y="116"/>
                </a:cubicBezTo>
                <a:cubicBezTo>
                  <a:pt x="2054" y="116"/>
                  <a:pt x="1991" y="135"/>
                  <a:pt x="1932" y="120"/>
                </a:cubicBezTo>
                <a:cubicBezTo>
                  <a:pt x="1873" y="105"/>
                  <a:pt x="1804" y="42"/>
                  <a:pt x="1746" y="24"/>
                </a:cubicBezTo>
                <a:cubicBezTo>
                  <a:pt x="1688" y="6"/>
                  <a:pt x="1628" y="18"/>
                  <a:pt x="1586" y="15"/>
                </a:cubicBezTo>
                <a:cubicBezTo>
                  <a:pt x="1544" y="12"/>
                  <a:pt x="1525" y="6"/>
                  <a:pt x="1491" y="6"/>
                </a:cubicBezTo>
                <a:cubicBezTo>
                  <a:pt x="1457" y="6"/>
                  <a:pt x="1437" y="6"/>
                  <a:pt x="1383" y="12"/>
                </a:cubicBezTo>
                <a:cubicBezTo>
                  <a:pt x="1329" y="18"/>
                  <a:pt x="1223" y="33"/>
                  <a:pt x="1164" y="45"/>
                </a:cubicBezTo>
                <a:cubicBezTo>
                  <a:pt x="1105" y="57"/>
                  <a:pt x="1076" y="78"/>
                  <a:pt x="1026" y="87"/>
                </a:cubicBezTo>
                <a:cubicBezTo>
                  <a:pt x="939" y="102"/>
                  <a:pt x="916" y="102"/>
                  <a:pt x="861" y="102"/>
                </a:cubicBezTo>
                <a:lnTo>
                  <a:pt x="729" y="96"/>
                </a:lnTo>
                <a:lnTo>
                  <a:pt x="567" y="42"/>
                </a:lnTo>
                <a:lnTo>
                  <a:pt x="531" y="48"/>
                </a:lnTo>
                <a:cubicBezTo>
                  <a:pt x="508" y="59"/>
                  <a:pt x="472" y="113"/>
                  <a:pt x="429" y="111"/>
                </a:cubicBezTo>
                <a:cubicBezTo>
                  <a:pt x="386" y="109"/>
                  <a:pt x="327" y="50"/>
                  <a:pt x="270" y="36"/>
                </a:cubicBezTo>
                <a:cubicBezTo>
                  <a:pt x="213" y="22"/>
                  <a:pt x="129" y="29"/>
                  <a:pt x="87" y="24"/>
                </a:cubicBezTo>
                <a:cubicBezTo>
                  <a:pt x="45" y="19"/>
                  <a:pt x="30" y="10"/>
                  <a:pt x="15" y="6"/>
                </a:cubicBezTo>
                <a:close/>
              </a:path>
            </a:pathLst>
          </a:custGeom>
          <a:solidFill>
            <a:srgbClr val="FFCC00">
              <a:alpha val="5098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180" name="Freeform 4"/>
          <p:cNvSpPr>
            <a:spLocks noChangeAspect="1"/>
          </p:cNvSpPr>
          <p:nvPr/>
        </p:nvSpPr>
        <p:spPr bwMode="auto">
          <a:xfrm>
            <a:off x="0" y="4111625"/>
            <a:ext cx="9163050" cy="1127125"/>
          </a:xfrm>
          <a:custGeom>
            <a:avLst/>
            <a:gdLst>
              <a:gd name="T0" fmla="*/ 0 w 4656"/>
              <a:gd name="T1" fmla="*/ 2147483647 h 565"/>
              <a:gd name="T2" fmla="*/ 0 w 4656"/>
              <a:gd name="T3" fmla="*/ 2147483647 h 565"/>
              <a:gd name="T4" fmla="*/ 2147483647 w 4656"/>
              <a:gd name="T5" fmla="*/ 2147483647 h 565"/>
              <a:gd name="T6" fmla="*/ 2147483647 w 4656"/>
              <a:gd name="T7" fmla="*/ 2147483647 h 565"/>
              <a:gd name="T8" fmla="*/ 2147483647 w 4656"/>
              <a:gd name="T9" fmla="*/ 2147483647 h 565"/>
              <a:gd name="T10" fmla="*/ 2147483647 w 4656"/>
              <a:gd name="T11" fmla="*/ 2147483647 h 565"/>
              <a:gd name="T12" fmla="*/ 2147483647 w 4656"/>
              <a:gd name="T13" fmla="*/ 2147483647 h 565"/>
              <a:gd name="T14" fmla="*/ 2147483647 w 4656"/>
              <a:gd name="T15" fmla="*/ 2147483647 h 565"/>
              <a:gd name="T16" fmla="*/ 2147483647 w 4656"/>
              <a:gd name="T17" fmla="*/ 2147483647 h 565"/>
              <a:gd name="T18" fmla="*/ 2147483647 w 4656"/>
              <a:gd name="T19" fmla="*/ 2147483647 h 565"/>
              <a:gd name="T20" fmla="*/ 2147483647 w 4656"/>
              <a:gd name="T21" fmla="*/ 2147483647 h 565"/>
              <a:gd name="T22" fmla="*/ 2147483647 w 4656"/>
              <a:gd name="T23" fmla="*/ 2147483647 h 565"/>
              <a:gd name="T24" fmla="*/ 2147483647 w 4656"/>
              <a:gd name="T25" fmla="*/ 2147483647 h 565"/>
              <a:gd name="T26" fmla="*/ 2147483647 w 4656"/>
              <a:gd name="T27" fmla="*/ 2147483647 h 565"/>
              <a:gd name="T28" fmla="*/ 2147483647 w 4656"/>
              <a:gd name="T29" fmla="*/ 2147483647 h 565"/>
              <a:gd name="T30" fmla="*/ 2147483647 w 4656"/>
              <a:gd name="T31" fmla="*/ 2147483647 h 565"/>
              <a:gd name="T32" fmla="*/ 2147483647 w 4656"/>
              <a:gd name="T33" fmla="*/ 2147483647 h 565"/>
              <a:gd name="T34" fmla="*/ 2147483647 w 4656"/>
              <a:gd name="T35" fmla="*/ 2147483647 h 565"/>
              <a:gd name="T36" fmla="*/ 2147483647 w 4656"/>
              <a:gd name="T37" fmla="*/ 2147483647 h 565"/>
              <a:gd name="T38" fmla="*/ 2147483647 w 4656"/>
              <a:gd name="T39" fmla="*/ 2147483647 h 565"/>
              <a:gd name="T40" fmla="*/ 2147483647 w 4656"/>
              <a:gd name="T41" fmla="*/ 2147483647 h 565"/>
              <a:gd name="T42" fmla="*/ 2147483647 w 4656"/>
              <a:gd name="T43" fmla="*/ 2147483647 h 565"/>
              <a:gd name="T44" fmla="*/ 2147483647 w 4656"/>
              <a:gd name="T45" fmla="*/ 2147483647 h 565"/>
              <a:gd name="T46" fmla="*/ 0 w 4656"/>
              <a:gd name="T47" fmla="*/ 2147483647 h 5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56" h="565">
                <a:moveTo>
                  <a:pt x="0" y="541"/>
                </a:moveTo>
                <a:lnTo>
                  <a:pt x="0" y="295"/>
                </a:lnTo>
                <a:cubicBezTo>
                  <a:pt x="19" y="233"/>
                  <a:pt x="61" y="198"/>
                  <a:pt x="111" y="169"/>
                </a:cubicBezTo>
                <a:cubicBezTo>
                  <a:pt x="161" y="140"/>
                  <a:pt x="213" y="120"/>
                  <a:pt x="300" y="121"/>
                </a:cubicBezTo>
                <a:cubicBezTo>
                  <a:pt x="387" y="122"/>
                  <a:pt x="515" y="161"/>
                  <a:pt x="636" y="175"/>
                </a:cubicBezTo>
                <a:cubicBezTo>
                  <a:pt x="757" y="189"/>
                  <a:pt x="951" y="205"/>
                  <a:pt x="1026" y="205"/>
                </a:cubicBezTo>
                <a:cubicBezTo>
                  <a:pt x="1101" y="205"/>
                  <a:pt x="1077" y="191"/>
                  <a:pt x="1089" y="178"/>
                </a:cubicBezTo>
                <a:cubicBezTo>
                  <a:pt x="1101" y="165"/>
                  <a:pt x="1060" y="127"/>
                  <a:pt x="1098" y="127"/>
                </a:cubicBezTo>
                <a:cubicBezTo>
                  <a:pt x="1136" y="127"/>
                  <a:pt x="1194" y="186"/>
                  <a:pt x="1320" y="175"/>
                </a:cubicBezTo>
                <a:cubicBezTo>
                  <a:pt x="1446" y="164"/>
                  <a:pt x="1725" y="75"/>
                  <a:pt x="1854" y="61"/>
                </a:cubicBezTo>
                <a:cubicBezTo>
                  <a:pt x="1983" y="47"/>
                  <a:pt x="2034" y="69"/>
                  <a:pt x="2097" y="91"/>
                </a:cubicBezTo>
                <a:cubicBezTo>
                  <a:pt x="2160" y="113"/>
                  <a:pt x="2182" y="169"/>
                  <a:pt x="2232" y="193"/>
                </a:cubicBezTo>
                <a:cubicBezTo>
                  <a:pt x="2282" y="217"/>
                  <a:pt x="2338" y="240"/>
                  <a:pt x="2397" y="238"/>
                </a:cubicBezTo>
                <a:cubicBezTo>
                  <a:pt x="2456" y="236"/>
                  <a:pt x="2525" y="209"/>
                  <a:pt x="2589" y="181"/>
                </a:cubicBezTo>
                <a:cubicBezTo>
                  <a:pt x="2653" y="153"/>
                  <a:pt x="2720" y="97"/>
                  <a:pt x="2781" y="67"/>
                </a:cubicBezTo>
                <a:cubicBezTo>
                  <a:pt x="2842" y="37"/>
                  <a:pt x="2872" y="2"/>
                  <a:pt x="2958" y="1"/>
                </a:cubicBezTo>
                <a:cubicBezTo>
                  <a:pt x="3044" y="0"/>
                  <a:pt x="3190" y="41"/>
                  <a:pt x="3300" y="61"/>
                </a:cubicBezTo>
                <a:cubicBezTo>
                  <a:pt x="3410" y="81"/>
                  <a:pt x="3500" y="114"/>
                  <a:pt x="3621" y="124"/>
                </a:cubicBezTo>
                <a:cubicBezTo>
                  <a:pt x="3742" y="134"/>
                  <a:pt x="3904" y="107"/>
                  <a:pt x="4026" y="121"/>
                </a:cubicBezTo>
                <a:cubicBezTo>
                  <a:pt x="4148" y="135"/>
                  <a:pt x="4264" y="177"/>
                  <a:pt x="4356" y="211"/>
                </a:cubicBezTo>
                <a:cubicBezTo>
                  <a:pt x="4448" y="245"/>
                  <a:pt x="4529" y="293"/>
                  <a:pt x="4578" y="325"/>
                </a:cubicBezTo>
                <a:cubicBezTo>
                  <a:pt x="4627" y="357"/>
                  <a:pt x="4637" y="363"/>
                  <a:pt x="4650" y="403"/>
                </a:cubicBezTo>
                <a:lnTo>
                  <a:pt x="4656" y="565"/>
                </a:lnTo>
                <a:lnTo>
                  <a:pt x="0" y="541"/>
                </a:lnTo>
                <a:close/>
              </a:path>
            </a:pathLst>
          </a:custGeom>
          <a:solidFill>
            <a:srgbClr val="00FFFF">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181" name="Freeform 5"/>
          <p:cNvSpPr>
            <a:spLocks noChangeAspect="1"/>
          </p:cNvSpPr>
          <p:nvPr/>
        </p:nvSpPr>
        <p:spPr bwMode="auto">
          <a:xfrm>
            <a:off x="0" y="12700"/>
            <a:ext cx="9139238" cy="1106488"/>
          </a:xfrm>
          <a:custGeom>
            <a:avLst/>
            <a:gdLst>
              <a:gd name="T0" fmla="*/ 0 w 4644"/>
              <a:gd name="T1" fmla="*/ 0 h 555"/>
              <a:gd name="T2" fmla="*/ 0 w 4644"/>
              <a:gd name="T3" fmla="*/ 2147483647 h 555"/>
              <a:gd name="T4" fmla="*/ 2147483647 w 4644"/>
              <a:gd name="T5" fmla="*/ 2147483647 h 555"/>
              <a:gd name="T6" fmla="*/ 2147483647 w 4644"/>
              <a:gd name="T7" fmla="*/ 2147483647 h 555"/>
              <a:gd name="T8" fmla="*/ 2147483647 w 4644"/>
              <a:gd name="T9" fmla="*/ 2147483647 h 555"/>
              <a:gd name="T10" fmla="*/ 2147483647 w 4644"/>
              <a:gd name="T11" fmla="*/ 2147483647 h 555"/>
              <a:gd name="T12" fmla="*/ 2147483647 w 4644"/>
              <a:gd name="T13" fmla="*/ 2147483647 h 555"/>
              <a:gd name="T14" fmla="*/ 2147483647 w 4644"/>
              <a:gd name="T15" fmla="*/ 2147483647 h 555"/>
              <a:gd name="T16" fmla="*/ 2147483647 w 4644"/>
              <a:gd name="T17" fmla="*/ 2147483647 h 555"/>
              <a:gd name="T18" fmla="*/ 2147483647 w 4644"/>
              <a:gd name="T19" fmla="*/ 2147483647 h 555"/>
              <a:gd name="T20" fmla="*/ 2147483647 w 4644"/>
              <a:gd name="T21" fmla="*/ 2147483647 h 555"/>
              <a:gd name="T22" fmla="*/ 2147483647 w 4644"/>
              <a:gd name="T23" fmla="*/ 2147483647 h 555"/>
              <a:gd name="T24" fmla="*/ 2147483647 w 4644"/>
              <a:gd name="T25" fmla="*/ 2147483647 h 555"/>
              <a:gd name="T26" fmla="*/ 2147483647 w 4644"/>
              <a:gd name="T27" fmla="*/ 2147483647 h 555"/>
              <a:gd name="T28" fmla="*/ 2147483647 w 4644"/>
              <a:gd name="T29" fmla="*/ 2147483647 h 555"/>
              <a:gd name="T30" fmla="*/ 2147483647 w 4644"/>
              <a:gd name="T31" fmla="*/ 2147483647 h 555"/>
              <a:gd name="T32" fmla="*/ 2147483647 w 4644"/>
              <a:gd name="T33" fmla="*/ 2147483647 h 555"/>
              <a:gd name="T34" fmla="*/ 2147483647 w 4644"/>
              <a:gd name="T35" fmla="*/ 2147483647 h 555"/>
              <a:gd name="T36" fmla="*/ 2147483647 w 4644"/>
              <a:gd name="T37" fmla="*/ 2147483647 h 555"/>
              <a:gd name="T38" fmla="*/ 2147483647 w 4644"/>
              <a:gd name="T39" fmla="*/ 2147483647 h 555"/>
              <a:gd name="T40" fmla="*/ 2147483647 w 4644"/>
              <a:gd name="T41" fmla="*/ 2147483647 h 555"/>
              <a:gd name="T42" fmla="*/ 2147483647 w 4644"/>
              <a:gd name="T43" fmla="*/ 2147483647 h 555"/>
              <a:gd name="T44" fmla="*/ 2147483647 w 4644"/>
              <a:gd name="T45" fmla="*/ 2147483647 h 555"/>
              <a:gd name="T46" fmla="*/ 2147483647 w 4644"/>
              <a:gd name="T47" fmla="*/ 2147483647 h 555"/>
              <a:gd name="T48" fmla="*/ 2147483647 w 4644"/>
              <a:gd name="T49" fmla="*/ 2147483647 h 555"/>
              <a:gd name="T50" fmla="*/ 2147483647 w 4644"/>
              <a:gd name="T51" fmla="*/ 2147483647 h 555"/>
              <a:gd name="T52" fmla="*/ 2147483647 w 4644"/>
              <a:gd name="T53" fmla="*/ 2147483647 h 555"/>
              <a:gd name="T54" fmla="*/ 2147483647 w 4644"/>
              <a:gd name="T55" fmla="*/ 2147483647 h 555"/>
              <a:gd name="T56" fmla="*/ 2147483647 w 4644"/>
              <a:gd name="T57" fmla="*/ 2147483647 h 555"/>
              <a:gd name="T58" fmla="*/ 2147483647 w 4644"/>
              <a:gd name="T59" fmla="*/ 2147483647 h 555"/>
              <a:gd name="T60" fmla="*/ 2147483647 w 4644"/>
              <a:gd name="T61" fmla="*/ 2147483647 h 555"/>
              <a:gd name="T62" fmla="*/ 2147483647 w 4644"/>
              <a:gd name="T63" fmla="*/ 2147483647 h 555"/>
              <a:gd name="T64" fmla="*/ 2147483647 w 4644"/>
              <a:gd name="T65" fmla="*/ 2147483647 h 555"/>
              <a:gd name="T66" fmla="*/ 2147483647 w 4644"/>
              <a:gd name="T67" fmla="*/ 2147483647 h 555"/>
              <a:gd name="T68" fmla="*/ 2147483647 w 4644"/>
              <a:gd name="T69" fmla="*/ 2147483647 h 555"/>
              <a:gd name="T70" fmla="*/ 0 w 4644"/>
              <a:gd name="T71" fmla="*/ 0 h 5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644" h="555">
                <a:moveTo>
                  <a:pt x="0" y="0"/>
                </a:moveTo>
                <a:lnTo>
                  <a:pt x="0" y="513"/>
                </a:lnTo>
                <a:lnTo>
                  <a:pt x="57" y="513"/>
                </a:lnTo>
                <a:cubicBezTo>
                  <a:pt x="88" y="510"/>
                  <a:pt x="135" y="507"/>
                  <a:pt x="189" y="492"/>
                </a:cubicBezTo>
                <a:cubicBezTo>
                  <a:pt x="243" y="477"/>
                  <a:pt x="350" y="442"/>
                  <a:pt x="384" y="420"/>
                </a:cubicBezTo>
                <a:cubicBezTo>
                  <a:pt x="418" y="398"/>
                  <a:pt x="349" y="388"/>
                  <a:pt x="393" y="357"/>
                </a:cubicBezTo>
                <a:cubicBezTo>
                  <a:pt x="437" y="326"/>
                  <a:pt x="577" y="239"/>
                  <a:pt x="651" y="234"/>
                </a:cubicBezTo>
                <a:cubicBezTo>
                  <a:pt x="725" y="229"/>
                  <a:pt x="757" y="308"/>
                  <a:pt x="840" y="324"/>
                </a:cubicBezTo>
                <a:cubicBezTo>
                  <a:pt x="923" y="340"/>
                  <a:pt x="1074" y="317"/>
                  <a:pt x="1152" y="330"/>
                </a:cubicBezTo>
                <a:cubicBezTo>
                  <a:pt x="1230" y="343"/>
                  <a:pt x="1251" y="389"/>
                  <a:pt x="1308" y="402"/>
                </a:cubicBezTo>
                <a:cubicBezTo>
                  <a:pt x="1365" y="415"/>
                  <a:pt x="1422" y="412"/>
                  <a:pt x="1494" y="411"/>
                </a:cubicBezTo>
                <a:cubicBezTo>
                  <a:pt x="1566" y="410"/>
                  <a:pt x="1674" y="409"/>
                  <a:pt x="1740" y="396"/>
                </a:cubicBezTo>
                <a:cubicBezTo>
                  <a:pt x="1806" y="383"/>
                  <a:pt x="1852" y="348"/>
                  <a:pt x="1893" y="333"/>
                </a:cubicBezTo>
                <a:cubicBezTo>
                  <a:pt x="1934" y="318"/>
                  <a:pt x="1962" y="313"/>
                  <a:pt x="1989" y="303"/>
                </a:cubicBezTo>
                <a:cubicBezTo>
                  <a:pt x="2016" y="293"/>
                  <a:pt x="2042" y="274"/>
                  <a:pt x="2058" y="270"/>
                </a:cubicBezTo>
                <a:cubicBezTo>
                  <a:pt x="2074" y="266"/>
                  <a:pt x="2091" y="270"/>
                  <a:pt x="2085" y="279"/>
                </a:cubicBezTo>
                <a:cubicBezTo>
                  <a:pt x="2079" y="288"/>
                  <a:pt x="2027" y="315"/>
                  <a:pt x="2019" y="327"/>
                </a:cubicBezTo>
                <a:cubicBezTo>
                  <a:pt x="2011" y="339"/>
                  <a:pt x="2008" y="350"/>
                  <a:pt x="2037" y="351"/>
                </a:cubicBezTo>
                <a:cubicBezTo>
                  <a:pt x="2066" y="352"/>
                  <a:pt x="2158" y="352"/>
                  <a:pt x="2196" y="336"/>
                </a:cubicBezTo>
                <a:cubicBezTo>
                  <a:pt x="2234" y="320"/>
                  <a:pt x="2235" y="281"/>
                  <a:pt x="2262" y="258"/>
                </a:cubicBezTo>
                <a:cubicBezTo>
                  <a:pt x="2289" y="235"/>
                  <a:pt x="2318" y="204"/>
                  <a:pt x="2358" y="198"/>
                </a:cubicBezTo>
                <a:cubicBezTo>
                  <a:pt x="2398" y="192"/>
                  <a:pt x="2448" y="208"/>
                  <a:pt x="2502" y="222"/>
                </a:cubicBezTo>
                <a:cubicBezTo>
                  <a:pt x="2556" y="236"/>
                  <a:pt x="2629" y="274"/>
                  <a:pt x="2682" y="285"/>
                </a:cubicBezTo>
                <a:cubicBezTo>
                  <a:pt x="2735" y="296"/>
                  <a:pt x="2789" y="285"/>
                  <a:pt x="2820" y="285"/>
                </a:cubicBezTo>
                <a:cubicBezTo>
                  <a:pt x="2851" y="285"/>
                  <a:pt x="2842" y="294"/>
                  <a:pt x="2871" y="285"/>
                </a:cubicBezTo>
                <a:cubicBezTo>
                  <a:pt x="2900" y="276"/>
                  <a:pt x="2947" y="254"/>
                  <a:pt x="2994" y="231"/>
                </a:cubicBezTo>
                <a:cubicBezTo>
                  <a:pt x="3041" y="208"/>
                  <a:pt x="3052" y="155"/>
                  <a:pt x="3153" y="147"/>
                </a:cubicBezTo>
                <a:cubicBezTo>
                  <a:pt x="3254" y="139"/>
                  <a:pt x="3483" y="168"/>
                  <a:pt x="3600" y="183"/>
                </a:cubicBezTo>
                <a:cubicBezTo>
                  <a:pt x="3717" y="198"/>
                  <a:pt x="3775" y="220"/>
                  <a:pt x="3858" y="237"/>
                </a:cubicBezTo>
                <a:cubicBezTo>
                  <a:pt x="3941" y="254"/>
                  <a:pt x="4041" y="248"/>
                  <a:pt x="4098" y="285"/>
                </a:cubicBezTo>
                <a:cubicBezTo>
                  <a:pt x="4155" y="322"/>
                  <a:pt x="4164" y="422"/>
                  <a:pt x="4200" y="462"/>
                </a:cubicBezTo>
                <a:cubicBezTo>
                  <a:pt x="4236" y="502"/>
                  <a:pt x="4248" y="512"/>
                  <a:pt x="4311" y="525"/>
                </a:cubicBezTo>
                <a:cubicBezTo>
                  <a:pt x="4374" y="538"/>
                  <a:pt x="4526" y="538"/>
                  <a:pt x="4581" y="543"/>
                </a:cubicBezTo>
                <a:lnTo>
                  <a:pt x="4644" y="555"/>
                </a:lnTo>
                <a:lnTo>
                  <a:pt x="4644" y="6"/>
                </a:lnTo>
                <a:lnTo>
                  <a:pt x="0" y="0"/>
                </a:lnTo>
                <a:close/>
              </a:path>
            </a:pathLst>
          </a:custGeom>
          <a:solidFill>
            <a:srgbClr val="00FFFF">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186" name="Line 15"/>
          <p:cNvSpPr>
            <a:spLocks noChangeShapeType="1"/>
          </p:cNvSpPr>
          <p:nvPr/>
        </p:nvSpPr>
        <p:spPr bwMode="auto">
          <a:xfrm>
            <a:off x="0" y="595313"/>
            <a:ext cx="9144000" cy="63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187" name="Line 16"/>
          <p:cNvSpPr>
            <a:spLocks noChangeShapeType="1"/>
          </p:cNvSpPr>
          <p:nvPr/>
        </p:nvSpPr>
        <p:spPr bwMode="auto">
          <a:xfrm>
            <a:off x="0" y="4851400"/>
            <a:ext cx="9144000" cy="63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5126" name="Rectangle 22"/>
          <p:cNvSpPr>
            <a:spLocks noChangeArrowheads="1"/>
          </p:cNvSpPr>
          <p:nvPr/>
        </p:nvSpPr>
        <p:spPr bwMode="auto">
          <a:xfrm>
            <a:off x="2204282" y="2293938"/>
            <a:ext cx="5540298" cy="46166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2400" dirty="0">
                <a:solidFill>
                  <a:srgbClr val="FF3300"/>
                </a:solidFill>
                <a:latin typeface="Comic Sans MS" pitchFamily="66" charset="0"/>
              </a:rPr>
              <a:t>La zone chaude :  si </a:t>
            </a:r>
            <a:r>
              <a:rPr lang="fr-FR" altLang="fr-FR" sz="2400" dirty="0" err="1">
                <a:solidFill>
                  <a:srgbClr val="FF3300"/>
                </a:solidFill>
                <a:latin typeface="Comic Sans MS" pitchFamily="66" charset="0"/>
              </a:rPr>
              <a:t>Tmensuelles</a:t>
            </a:r>
            <a:r>
              <a:rPr lang="fr-FR" altLang="fr-FR" sz="2400" dirty="0">
                <a:solidFill>
                  <a:srgbClr val="FF3300"/>
                </a:solidFill>
                <a:latin typeface="Comic Sans MS" pitchFamily="66" charset="0"/>
              </a:rPr>
              <a:t> &gt; 18°</a:t>
            </a:r>
          </a:p>
        </p:txBody>
      </p:sp>
      <p:sp>
        <p:nvSpPr>
          <p:cNvPr id="19" name="Rectangle 30"/>
          <p:cNvSpPr>
            <a:spLocks noChangeArrowheads="1"/>
          </p:cNvSpPr>
          <p:nvPr/>
        </p:nvSpPr>
        <p:spPr bwMode="auto">
          <a:xfrm>
            <a:off x="0" y="5221983"/>
            <a:ext cx="9166225" cy="1569660"/>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endParaRPr lang="fr-FR" sz="2400" dirty="0">
              <a:latin typeface="Calibri" panose="020F0502020204030204" pitchFamily="34" charset="0"/>
              <a:cs typeface="Calibri" panose="020F0502020204030204" pitchFamily="34" charset="0"/>
            </a:endParaRPr>
          </a:p>
          <a:p>
            <a:pPr eaLnBrk="1" hangingPunct="1">
              <a:spcBef>
                <a:spcPct val="0"/>
              </a:spcBef>
              <a:buNone/>
            </a:pPr>
            <a:r>
              <a:rPr lang="fr-FR" sz="2400" dirty="0">
                <a:latin typeface="Calibri" panose="020F0502020204030204" pitchFamily="34" charset="0"/>
                <a:cs typeface="Calibri" panose="020F0502020204030204" pitchFamily="34" charset="0"/>
              </a:rPr>
              <a:t>	1)  Les zones climatiques</a:t>
            </a:r>
          </a:p>
          <a:p>
            <a:pPr eaLnBrk="1" hangingPunct="1">
              <a:spcBef>
                <a:spcPct val="0"/>
              </a:spcBef>
              <a:buNone/>
            </a:pPr>
            <a:endParaRPr lang="fr-FR" altLang="fr-FR" sz="2400" dirty="0">
              <a:solidFill>
                <a:srgbClr val="FF9966"/>
              </a:solidFill>
              <a:latin typeface="Comic Sans MS" pitchFamily="66" charset="0"/>
            </a:endParaRPr>
          </a:p>
        </p:txBody>
      </p:sp>
      <p:sp>
        <p:nvSpPr>
          <p:cNvPr id="12" name="Rectangle 28">
            <a:extLst>
              <a:ext uri="{FF2B5EF4-FFF2-40B4-BE49-F238E27FC236}">
                <a16:creationId xmlns:a16="http://schemas.microsoft.com/office/drawing/2014/main" id="{786B5477-D260-42E8-99E5-DEB9FFCB8AF4}"/>
              </a:ext>
            </a:extLst>
          </p:cNvPr>
          <p:cNvSpPr>
            <a:spLocks noChangeArrowheads="1"/>
          </p:cNvSpPr>
          <p:nvPr/>
        </p:nvSpPr>
        <p:spPr bwMode="auto">
          <a:xfrm>
            <a:off x="959643" y="4719320"/>
            <a:ext cx="7246937" cy="457200"/>
          </a:xfrm>
          <a:prstGeom prst="rect">
            <a:avLst/>
          </a:prstGeom>
          <a:solidFill>
            <a:srgbClr val="0000FF"/>
          </a:solidFill>
          <a:ln>
            <a:noFill/>
          </a:ln>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2400" dirty="0">
                <a:solidFill>
                  <a:schemeClr val="accent3"/>
                </a:solidFill>
                <a:latin typeface="Comic Sans MS" pitchFamily="66" charset="0"/>
              </a:rPr>
              <a:t>La zone froide :  si </a:t>
            </a:r>
            <a:r>
              <a:rPr lang="fr-FR" altLang="fr-FR" sz="2400" dirty="0" err="1">
                <a:solidFill>
                  <a:schemeClr val="accent3"/>
                </a:solidFill>
                <a:latin typeface="Comic Sans MS" pitchFamily="66" charset="0"/>
              </a:rPr>
              <a:t>Tmensuelles</a:t>
            </a:r>
            <a:r>
              <a:rPr lang="fr-FR" altLang="fr-FR" sz="2400" dirty="0">
                <a:solidFill>
                  <a:schemeClr val="accent3"/>
                </a:solidFill>
                <a:latin typeface="Comic Sans MS" pitchFamily="66" charset="0"/>
              </a:rPr>
              <a:t> &lt;10° :  pas d’arbre</a:t>
            </a:r>
            <a:endParaRPr lang="fr-FR" altLang="fr-FR" sz="1800" dirty="0">
              <a:solidFill>
                <a:schemeClr val="accent3"/>
              </a:solidFill>
            </a:endParaRPr>
          </a:p>
        </p:txBody>
      </p:sp>
      <p:sp>
        <p:nvSpPr>
          <p:cNvPr id="13" name="Rectangle 28">
            <a:extLst>
              <a:ext uri="{FF2B5EF4-FFF2-40B4-BE49-F238E27FC236}">
                <a16:creationId xmlns:a16="http://schemas.microsoft.com/office/drawing/2014/main" id="{911EE835-58EC-4F38-BD30-99FB1BBE7C31}"/>
              </a:ext>
            </a:extLst>
          </p:cNvPr>
          <p:cNvSpPr>
            <a:spLocks noChangeArrowheads="1"/>
          </p:cNvSpPr>
          <p:nvPr/>
        </p:nvSpPr>
        <p:spPr bwMode="auto">
          <a:xfrm>
            <a:off x="1023266" y="-45463"/>
            <a:ext cx="7246937" cy="457200"/>
          </a:xfrm>
          <a:prstGeom prst="rect">
            <a:avLst/>
          </a:prstGeom>
          <a:solidFill>
            <a:srgbClr val="0000FF"/>
          </a:solidFill>
          <a:ln>
            <a:noFill/>
          </a:ln>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2400" dirty="0">
                <a:solidFill>
                  <a:schemeClr val="accent3"/>
                </a:solidFill>
                <a:latin typeface="Comic Sans MS" pitchFamily="66" charset="0"/>
              </a:rPr>
              <a:t>La zone froide :  si </a:t>
            </a:r>
            <a:r>
              <a:rPr lang="fr-FR" altLang="fr-FR" sz="2400" dirty="0" err="1">
                <a:solidFill>
                  <a:schemeClr val="accent3"/>
                </a:solidFill>
                <a:latin typeface="Comic Sans MS" pitchFamily="66" charset="0"/>
              </a:rPr>
              <a:t>Tmensuelles</a:t>
            </a:r>
            <a:r>
              <a:rPr lang="fr-FR" altLang="fr-FR" sz="2400" dirty="0">
                <a:solidFill>
                  <a:schemeClr val="accent3"/>
                </a:solidFill>
                <a:latin typeface="Comic Sans MS" pitchFamily="66" charset="0"/>
              </a:rPr>
              <a:t> &lt;10° :  pas d’arbre</a:t>
            </a:r>
            <a:endParaRPr lang="fr-FR" altLang="fr-FR" sz="1800" dirty="0">
              <a:solidFill>
                <a:schemeClr val="accent3"/>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5107"/>
                                        </p:tgtEl>
                                        <p:attrNameLst>
                                          <p:attrName>style.visibility</p:attrName>
                                        </p:attrNameLst>
                                      </p:cBhvr>
                                      <p:to>
                                        <p:strVal val="visible"/>
                                      </p:to>
                                    </p:set>
                                    <p:animEffect transition="in" filter="fade">
                                      <p:cBhvr>
                                        <p:cTn id="7" dur="2000"/>
                                        <p:tgtEl>
                                          <p:spTgt spid="175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5126"/>
                                        </p:tgtEl>
                                        <p:attrNameLst>
                                          <p:attrName>style.visibility</p:attrName>
                                        </p:attrNameLst>
                                      </p:cBhvr>
                                      <p:to>
                                        <p:strVal val="visible"/>
                                      </p:to>
                                    </p:set>
                                    <p:animEffect transition="in" filter="fade">
                                      <p:cBhvr>
                                        <p:cTn id="12" dur="2000"/>
                                        <p:tgtEl>
                                          <p:spTgt spid="17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animBg="1"/>
      <p:bldP spid="1751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010" t="1801" r="3172" b="63310"/>
          <a:stretch/>
        </p:blipFill>
        <p:spPr bwMode="auto">
          <a:xfrm>
            <a:off x="11113" y="-3174"/>
            <a:ext cx="9129712" cy="5267506"/>
          </a:xfrm>
          <a:prstGeom prst="rect">
            <a:avLst/>
          </a:prstGeom>
          <a:noFill/>
          <a:ln w="31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5107" name="Freeform 3"/>
          <p:cNvSpPr>
            <a:spLocks noChangeAspect="1"/>
          </p:cNvSpPr>
          <p:nvPr/>
        </p:nvSpPr>
        <p:spPr bwMode="auto">
          <a:xfrm>
            <a:off x="6350" y="1758950"/>
            <a:ext cx="9145588" cy="1989138"/>
          </a:xfrm>
          <a:custGeom>
            <a:avLst/>
            <a:gdLst>
              <a:gd name="T0" fmla="*/ 2147483647 w 4647"/>
              <a:gd name="T1" fmla="*/ 2147483647 h 998"/>
              <a:gd name="T2" fmla="*/ 0 w 4647"/>
              <a:gd name="T3" fmla="*/ 0 h 998"/>
              <a:gd name="T4" fmla="*/ 2147483647 w 4647"/>
              <a:gd name="T5" fmla="*/ 2147483647 h 998"/>
              <a:gd name="T6" fmla="*/ 0 w 4647"/>
              <a:gd name="T7" fmla="*/ 2147483647 h 998"/>
              <a:gd name="T8" fmla="*/ 2147483647 w 4647"/>
              <a:gd name="T9" fmla="*/ 2147483647 h 998"/>
              <a:gd name="T10" fmla="*/ 2147483647 w 4647"/>
              <a:gd name="T11" fmla="*/ 2147483647 h 998"/>
              <a:gd name="T12" fmla="*/ 2147483647 w 4647"/>
              <a:gd name="T13" fmla="*/ 2147483647 h 998"/>
              <a:gd name="T14" fmla="*/ 2147483647 w 4647"/>
              <a:gd name="T15" fmla="*/ 2147483647 h 998"/>
              <a:gd name="T16" fmla="*/ 2147483647 w 4647"/>
              <a:gd name="T17" fmla="*/ 2147483647 h 998"/>
              <a:gd name="T18" fmla="*/ 2147483647 w 4647"/>
              <a:gd name="T19" fmla="*/ 2147483647 h 998"/>
              <a:gd name="T20" fmla="*/ 2147483647 w 4647"/>
              <a:gd name="T21" fmla="*/ 2147483647 h 998"/>
              <a:gd name="T22" fmla="*/ 2147483647 w 4647"/>
              <a:gd name="T23" fmla="*/ 2147483647 h 998"/>
              <a:gd name="T24" fmla="*/ 2147483647 w 4647"/>
              <a:gd name="T25" fmla="*/ 2147483647 h 998"/>
              <a:gd name="T26" fmla="*/ 2147483647 w 4647"/>
              <a:gd name="T27" fmla="*/ 2147483647 h 998"/>
              <a:gd name="T28" fmla="*/ 2147483647 w 4647"/>
              <a:gd name="T29" fmla="*/ 2147483647 h 998"/>
              <a:gd name="T30" fmla="*/ 2147483647 w 4647"/>
              <a:gd name="T31" fmla="*/ 2147483647 h 998"/>
              <a:gd name="T32" fmla="*/ 2147483647 w 4647"/>
              <a:gd name="T33" fmla="*/ 2147483647 h 998"/>
              <a:gd name="T34" fmla="*/ 2147483647 w 4647"/>
              <a:gd name="T35" fmla="*/ 2147483647 h 998"/>
              <a:gd name="T36" fmla="*/ 2147483647 w 4647"/>
              <a:gd name="T37" fmla="*/ 2147483647 h 998"/>
              <a:gd name="T38" fmla="*/ 2147483647 w 4647"/>
              <a:gd name="T39" fmla="*/ 2147483647 h 998"/>
              <a:gd name="T40" fmla="*/ 2147483647 w 4647"/>
              <a:gd name="T41" fmla="*/ 2147483647 h 998"/>
              <a:gd name="T42" fmla="*/ 2147483647 w 4647"/>
              <a:gd name="T43" fmla="*/ 2147483647 h 998"/>
              <a:gd name="T44" fmla="*/ 2147483647 w 4647"/>
              <a:gd name="T45" fmla="*/ 2147483647 h 998"/>
              <a:gd name="T46" fmla="*/ 2147483647 w 4647"/>
              <a:gd name="T47" fmla="*/ 2147483647 h 998"/>
              <a:gd name="T48" fmla="*/ 2147483647 w 4647"/>
              <a:gd name="T49" fmla="*/ 2147483647 h 998"/>
              <a:gd name="T50" fmla="*/ 2147483647 w 4647"/>
              <a:gd name="T51" fmla="*/ 2147483647 h 998"/>
              <a:gd name="T52" fmla="*/ 2147483647 w 4647"/>
              <a:gd name="T53" fmla="*/ 2147483647 h 998"/>
              <a:gd name="T54" fmla="*/ 2147483647 w 4647"/>
              <a:gd name="T55" fmla="*/ 2147483647 h 998"/>
              <a:gd name="T56" fmla="*/ 2147483647 w 4647"/>
              <a:gd name="T57" fmla="*/ 2147483647 h 998"/>
              <a:gd name="T58" fmla="*/ 2147483647 w 4647"/>
              <a:gd name="T59" fmla="*/ 2147483647 h 998"/>
              <a:gd name="T60" fmla="*/ 2147483647 w 4647"/>
              <a:gd name="T61" fmla="*/ 2147483647 h 998"/>
              <a:gd name="T62" fmla="*/ 2147483647 w 4647"/>
              <a:gd name="T63" fmla="*/ 2147483647 h 998"/>
              <a:gd name="T64" fmla="*/ 2147483647 w 4647"/>
              <a:gd name="T65" fmla="*/ 2147483647 h 998"/>
              <a:gd name="T66" fmla="*/ 2147483647 w 4647"/>
              <a:gd name="T67" fmla="*/ 2147483647 h 998"/>
              <a:gd name="T68" fmla="*/ 2147483647 w 4647"/>
              <a:gd name="T69" fmla="*/ 2147483647 h 998"/>
              <a:gd name="T70" fmla="*/ 2147483647 w 4647"/>
              <a:gd name="T71" fmla="*/ 2147483647 h 998"/>
              <a:gd name="T72" fmla="*/ 2147483647 w 4647"/>
              <a:gd name="T73" fmla="*/ 2147483647 h 998"/>
              <a:gd name="T74" fmla="*/ 2147483647 w 4647"/>
              <a:gd name="T75" fmla="*/ 2147483647 h 998"/>
              <a:gd name="T76" fmla="*/ 2147483647 w 4647"/>
              <a:gd name="T77" fmla="*/ 2147483647 h 998"/>
              <a:gd name="T78" fmla="*/ 2147483647 w 4647"/>
              <a:gd name="T79" fmla="*/ 2147483647 h 998"/>
              <a:gd name="T80" fmla="*/ 2147483647 w 4647"/>
              <a:gd name="T81" fmla="*/ 2147483647 h 998"/>
              <a:gd name="T82" fmla="*/ 2147483647 w 4647"/>
              <a:gd name="T83" fmla="*/ 2147483647 h 998"/>
              <a:gd name="T84" fmla="*/ 2147483647 w 4647"/>
              <a:gd name="T85" fmla="*/ 2147483647 h 998"/>
              <a:gd name="T86" fmla="*/ 2147483647 w 4647"/>
              <a:gd name="T87" fmla="*/ 2147483647 h 998"/>
              <a:gd name="T88" fmla="*/ 2147483647 w 4647"/>
              <a:gd name="T89" fmla="*/ 2147483647 h 998"/>
              <a:gd name="T90" fmla="*/ 2147483647 w 4647"/>
              <a:gd name="T91" fmla="*/ 2147483647 h 998"/>
              <a:gd name="T92" fmla="*/ 2147483647 w 4647"/>
              <a:gd name="T93" fmla="*/ 2147483647 h 998"/>
              <a:gd name="T94" fmla="*/ 2147483647 w 4647"/>
              <a:gd name="T95" fmla="*/ 2147483647 h 998"/>
              <a:gd name="T96" fmla="*/ 2147483647 w 4647"/>
              <a:gd name="T97" fmla="*/ 2147483647 h 998"/>
              <a:gd name="T98" fmla="*/ 2147483647 w 4647"/>
              <a:gd name="T99" fmla="*/ 2147483647 h 998"/>
              <a:gd name="T100" fmla="*/ 2147483647 w 4647"/>
              <a:gd name="T101" fmla="*/ 2147483647 h 998"/>
              <a:gd name="T102" fmla="*/ 2147483647 w 4647"/>
              <a:gd name="T103" fmla="*/ 2147483647 h 998"/>
              <a:gd name="T104" fmla="*/ 2147483647 w 4647"/>
              <a:gd name="T105" fmla="*/ 2147483647 h 998"/>
              <a:gd name="T106" fmla="*/ 2147483647 w 4647"/>
              <a:gd name="T107" fmla="*/ 2147483647 h 998"/>
              <a:gd name="T108" fmla="*/ 2147483647 w 4647"/>
              <a:gd name="T109" fmla="*/ 2147483647 h 998"/>
              <a:gd name="T110" fmla="*/ 2147483647 w 4647"/>
              <a:gd name="T111" fmla="*/ 2147483647 h 998"/>
              <a:gd name="T112" fmla="*/ 2147483647 w 4647"/>
              <a:gd name="T113" fmla="*/ 2147483647 h 998"/>
              <a:gd name="T114" fmla="*/ 2147483647 w 4647"/>
              <a:gd name="T115" fmla="*/ 2147483647 h 998"/>
              <a:gd name="T116" fmla="*/ 2147483647 w 4647"/>
              <a:gd name="T117" fmla="*/ 2147483647 h 99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647" h="998">
                <a:moveTo>
                  <a:pt x="15" y="6"/>
                </a:moveTo>
                <a:lnTo>
                  <a:pt x="0" y="0"/>
                </a:lnTo>
                <a:lnTo>
                  <a:pt x="3" y="288"/>
                </a:lnTo>
                <a:lnTo>
                  <a:pt x="0" y="941"/>
                </a:lnTo>
                <a:lnTo>
                  <a:pt x="23" y="948"/>
                </a:lnTo>
                <a:cubicBezTo>
                  <a:pt x="51" y="948"/>
                  <a:pt x="55" y="936"/>
                  <a:pt x="168" y="939"/>
                </a:cubicBezTo>
                <a:cubicBezTo>
                  <a:pt x="281" y="942"/>
                  <a:pt x="581" y="955"/>
                  <a:pt x="699" y="963"/>
                </a:cubicBezTo>
                <a:cubicBezTo>
                  <a:pt x="817" y="971"/>
                  <a:pt x="835" y="993"/>
                  <a:pt x="878" y="986"/>
                </a:cubicBezTo>
                <a:cubicBezTo>
                  <a:pt x="921" y="979"/>
                  <a:pt x="944" y="948"/>
                  <a:pt x="956" y="918"/>
                </a:cubicBezTo>
                <a:cubicBezTo>
                  <a:pt x="968" y="888"/>
                  <a:pt x="938" y="834"/>
                  <a:pt x="948" y="804"/>
                </a:cubicBezTo>
                <a:cubicBezTo>
                  <a:pt x="958" y="774"/>
                  <a:pt x="993" y="743"/>
                  <a:pt x="1017" y="737"/>
                </a:cubicBezTo>
                <a:cubicBezTo>
                  <a:pt x="1041" y="731"/>
                  <a:pt x="1074" y="754"/>
                  <a:pt x="1095" y="768"/>
                </a:cubicBezTo>
                <a:cubicBezTo>
                  <a:pt x="1116" y="782"/>
                  <a:pt x="1115" y="792"/>
                  <a:pt x="1143" y="824"/>
                </a:cubicBezTo>
                <a:cubicBezTo>
                  <a:pt x="1171" y="856"/>
                  <a:pt x="1206" y="954"/>
                  <a:pt x="1263" y="963"/>
                </a:cubicBezTo>
                <a:cubicBezTo>
                  <a:pt x="1320" y="972"/>
                  <a:pt x="1430" y="896"/>
                  <a:pt x="1488" y="878"/>
                </a:cubicBezTo>
                <a:cubicBezTo>
                  <a:pt x="1546" y="860"/>
                  <a:pt x="1566" y="851"/>
                  <a:pt x="1613" y="855"/>
                </a:cubicBezTo>
                <a:cubicBezTo>
                  <a:pt x="1660" y="859"/>
                  <a:pt x="1698" y="887"/>
                  <a:pt x="1773" y="902"/>
                </a:cubicBezTo>
                <a:cubicBezTo>
                  <a:pt x="1848" y="917"/>
                  <a:pt x="1976" y="969"/>
                  <a:pt x="2061" y="945"/>
                </a:cubicBezTo>
                <a:cubicBezTo>
                  <a:pt x="2146" y="921"/>
                  <a:pt x="2230" y="785"/>
                  <a:pt x="2283" y="759"/>
                </a:cubicBezTo>
                <a:cubicBezTo>
                  <a:pt x="2336" y="733"/>
                  <a:pt x="2365" y="766"/>
                  <a:pt x="2379" y="789"/>
                </a:cubicBezTo>
                <a:cubicBezTo>
                  <a:pt x="2393" y="812"/>
                  <a:pt x="2353" y="869"/>
                  <a:pt x="2370" y="897"/>
                </a:cubicBezTo>
                <a:cubicBezTo>
                  <a:pt x="2387" y="925"/>
                  <a:pt x="2381" y="940"/>
                  <a:pt x="2481" y="957"/>
                </a:cubicBezTo>
                <a:cubicBezTo>
                  <a:pt x="2581" y="974"/>
                  <a:pt x="2825" y="996"/>
                  <a:pt x="2973" y="998"/>
                </a:cubicBezTo>
                <a:lnTo>
                  <a:pt x="3369" y="966"/>
                </a:lnTo>
                <a:cubicBezTo>
                  <a:pt x="3557" y="946"/>
                  <a:pt x="3937" y="888"/>
                  <a:pt x="4100" y="876"/>
                </a:cubicBezTo>
                <a:cubicBezTo>
                  <a:pt x="4263" y="864"/>
                  <a:pt x="4285" y="884"/>
                  <a:pt x="4347" y="894"/>
                </a:cubicBezTo>
                <a:lnTo>
                  <a:pt x="4475" y="936"/>
                </a:lnTo>
                <a:lnTo>
                  <a:pt x="4641" y="972"/>
                </a:lnTo>
                <a:lnTo>
                  <a:pt x="4647" y="57"/>
                </a:lnTo>
                <a:lnTo>
                  <a:pt x="4593" y="48"/>
                </a:lnTo>
                <a:lnTo>
                  <a:pt x="4443" y="30"/>
                </a:lnTo>
                <a:cubicBezTo>
                  <a:pt x="4399" y="31"/>
                  <a:pt x="4370" y="41"/>
                  <a:pt x="4326" y="56"/>
                </a:cubicBezTo>
                <a:cubicBezTo>
                  <a:pt x="4282" y="71"/>
                  <a:pt x="4230" y="105"/>
                  <a:pt x="4181" y="123"/>
                </a:cubicBezTo>
                <a:cubicBezTo>
                  <a:pt x="4132" y="141"/>
                  <a:pt x="4074" y="150"/>
                  <a:pt x="4032" y="165"/>
                </a:cubicBezTo>
                <a:cubicBezTo>
                  <a:pt x="3990" y="180"/>
                  <a:pt x="3950" y="205"/>
                  <a:pt x="3930" y="215"/>
                </a:cubicBezTo>
                <a:cubicBezTo>
                  <a:pt x="3910" y="225"/>
                  <a:pt x="3924" y="226"/>
                  <a:pt x="3914" y="225"/>
                </a:cubicBezTo>
                <a:cubicBezTo>
                  <a:pt x="3904" y="224"/>
                  <a:pt x="3919" y="214"/>
                  <a:pt x="3872" y="209"/>
                </a:cubicBezTo>
                <a:lnTo>
                  <a:pt x="3630" y="197"/>
                </a:lnTo>
                <a:cubicBezTo>
                  <a:pt x="3552" y="186"/>
                  <a:pt x="3490" y="157"/>
                  <a:pt x="3402" y="144"/>
                </a:cubicBezTo>
                <a:cubicBezTo>
                  <a:pt x="3314" y="131"/>
                  <a:pt x="3204" y="127"/>
                  <a:pt x="3099" y="120"/>
                </a:cubicBezTo>
                <a:lnTo>
                  <a:pt x="2772" y="99"/>
                </a:lnTo>
                <a:cubicBezTo>
                  <a:pt x="2669" y="109"/>
                  <a:pt x="2572" y="180"/>
                  <a:pt x="2481" y="183"/>
                </a:cubicBezTo>
                <a:cubicBezTo>
                  <a:pt x="2390" y="186"/>
                  <a:pt x="2289" y="130"/>
                  <a:pt x="2226" y="119"/>
                </a:cubicBezTo>
                <a:cubicBezTo>
                  <a:pt x="2163" y="108"/>
                  <a:pt x="2152" y="116"/>
                  <a:pt x="2103" y="116"/>
                </a:cubicBezTo>
                <a:cubicBezTo>
                  <a:pt x="2054" y="116"/>
                  <a:pt x="1991" y="135"/>
                  <a:pt x="1932" y="120"/>
                </a:cubicBezTo>
                <a:cubicBezTo>
                  <a:pt x="1873" y="105"/>
                  <a:pt x="1804" y="42"/>
                  <a:pt x="1746" y="24"/>
                </a:cubicBezTo>
                <a:cubicBezTo>
                  <a:pt x="1688" y="6"/>
                  <a:pt x="1628" y="18"/>
                  <a:pt x="1586" y="15"/>
                </a:cubicBezTo>
                <a:cubicBezTo>
                  <a:pt x="1544" y="12"/>
                  <a:pt x="1525" y="6"/>
                  <a:pt x="1491" y="6"/>
                </a:cubicBezTo>
                <a:cubicBezTo>
                  <a:pt x="1457" y="6"/>
                  <a:pt x="1437" y="6"/>
                  <a:pt x="1383" y="12"/>
                </a:cubicBezTo>
                <a:cubicBezTo>
                  <a:pt x="1329" y="18"/>
                  <a:pt x="1223" y="33"/>
                  <a:pt x="1164" y="45"/>
                </a:cubicBezTo>
                <a:cubicBezTo>
                  <a:pt x="1105" y="57"/>
                  <a:pt x="1076" y="78"/>
                  <a:pt x="1026" y="87"/>
                </a:cubicBezTo>
                <a:cubicBezTo>
                  <a:pt x="939" y="102"/>
                  <a:pt x="916" y="102"/>
                  <a:pt x="861" y="102"/>
                </a:cubicBezTo>
                <a:lnTo>
                  <a:pt x="729" y="96"/>
                </a:lnTo>
                <a:lnTo>
                  <a:pt x="567" y="42"/>
                </a:lnTo>
                <a:lnTo>
                  <a:pt x="531" y="48"/>
                </a:lnTo>
                <a:cubicBezTo>
                  <a:pt x="508" y="59"/>
                  <a:pt x="472" y="113"/>
                  <a:pt x="429" y="111"/>
                </a:cubicBezTo>
                <a:cubicBezTo>
                  <a:pt x="386" y="109"/>
                  <a:pt x="327" y="50"/>
                  <a:pt x="270" y="36"/>
                </a:cubicBezTo>
                <a:cubicBezTo>
                  <a:pt x="213" y="22"/>
                  <a:pt x="129" y="29"/>
                  <a:pt x="87" y="24"/>
                </a:cubicBezTo>
                <a:cubicBezTo>
                  <a:pt x="45" y="19"/>
                  <a:pt x="30" y="10"/>
                  <a:pt x="15" y="6"/>
                </a:cubicBezTo>
                <a:close/>
              </a:path>
            </a:pathLst>
          </a:custGeom>
          <a:solidFill>
            <a:srgbClr val="FFCC00">
              <a:alpha val="5098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180" name="Freeform 4"/>
          <p:cNvSpPr>
            <a:spLocks noChangeAspect="1"/>
          </p:cNvSpPr>
          <p:nvPr/>
        </p:nvSpPr>
        <p:spPr bwMode="auto">
          <a:xfrm>
            <a:off x="0" y="4111625"/>
            <a:ext cx="9163050" cy="1127125"/>
          </a:xfrm>
          <a:custGeom>
            <a:avLst/>
            <a:gdLst>
              <a:gd name="T0" fmla="*/ 0 w 4656"/>
              <a:gd name="T1" fmla="*/ 2147483647 h 565"/>
              <a:gd name="T2" fmla="*/ 0 w 4656"/>
              <a:gd name="T3" fmla="*/ 2147483647 h 565"/>
              <a:gd name="T4" fmla="*/ 2147483647 w 4656"/>
              <a:gd name="T5" fmla="*/ 2147483647 h 565"/>
              <a:gd name="T6" fmla="*/ 2147483647 w 4656"/>
              <a:gd name="T7" fmla="*/ 2147483647 h 565"/>
              <a:gd name="T8" fmla="*/ 2147483647 w 4656"/>
              <a:gd name="T9" fmla="*/ 2147483647 h 565"/>
              <a:gd name="T10" fmla="*/ 2147483647 w 4656"/>
              <a:gd name="T11" fmla="*/ 2147483647 h 565"/>
              <a:gd name="T12" fmla="*/ 2147483647 w 4656"/>
              <a:gd name="T13" fmla="*/ 2147483647 h 565"/>
              <a:gd name="T14" fmla="*/ 2147483647 w 4656"/>
              <a:gd name="T15" fmla="*/ 2147483647 h 565"/>
              <a:gd name="T16" fmla="*/ 2147483647 w 4656"/>
              <a:gd name="T17" fmla="*/ 2147483647 h 565"/>
              <a:gd name="T18" fmla="*/ 2147483647 w 4656"/>
              <a:gd name="T19" fmla="*/ 2147483647 h 565"/>
              <a:gd name="T20" fmla="*/ 2147483647 w 4656"/>
              <a:gd name="T21" fmla="*/ 2147483647 h 565"/>
              <a:gd name="T22" fmla="*/ 2147483647 w 4656"/>
              <a:gd name="T23" fmla="*/ 2147483647 h 565"/>
              <a:gd name="T24" fmla="*/ 2147483647 w 4656"/>
              <a:gd name="T25" fmla="*/ 2147483647 h 565"/>
              <a:gd name="T26" fmla="*/ 2147483647 w 4656"/>
              <a:gd name="T27" fmla="*/ 2147483647 h 565"/>
              <a:gd name="T28" fmla="*/ 2147483647 w 4656"/>
              <a:gd name="T29" fmla="*/ 2147483647 h 565"/>
              <a:gd name="T30" fmla="*/ 2147483647 w 4656"/>
              <a:gd name="T31" fmla="*/ 2147483647 h 565"/>
              <a:gd name="T32" fmla="*/ 2147483647 w 4656"/>
              <a:gd name="T33" fmla="*/ 2147483647 h 565"/>
              <a:gd name="T34" fmla="*/ 2147483647 w 4656"/>
              <a:gd name="T35" fmla="*/ 2147483647 h 565"/>
              <a:gd name="T36" fmla="*/ 2147483647 w 4656"/>
              <a:gd name="T37" fmla="*/ 2147483647 h 565"/>
              <a:gd name="T38" fmla="*/ 2147483647 w 4656"/>
              <a:gd name="T39" fmla="*/ 2147483647 h 565"/>
              <a:gd name="T40" fmla="*/ 2147483647 w 4656"/>
              <a:gd name="T41" fmla="*/ 2147483647 h 565"/>
              <a:gd name="T42" fmla="*/ 2147483647 w 4656"/>
              <a:gd name="T43" fmla="*/ 2147483647 h 565"/>
              <a:gd name="T44" fmla="*/ 2147483647 w 4656"/>
              <a:gd name="T45" fmla="*/ 2147483647 h 565"/>
              <a:gd name="T46" fmla="*/ 0 w 4656"/>
              <a:gd name="T47" fmla="*/ 2147483647 h 5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56" h="565">
                <a:moveTo>
                  <a:pt x="0" y="541"/>
                </a:moveTo>
                <a:lnTo>
                  <a:pt x="0" y="295"/>
                </a:lnTo>
                <a:cubicBezTo>
                  <a:pt x="19" y="233"/>
                  <a:pt x="61" y="198"/>
                  <a:pt x="111" y="169"/>
                </a:cubicBezTo>
                <a:cubicBezTo>
                  <a:pt x="161" y="140"/>
                  <a:pt x="213" y="120"/>
                  <a:pt x="300" y="121"/>
                </a:cubicBezTo>
                <a:cubicBezTo>
                  <a:pt x="387" y="122"/>
                  <a:pt x="515" y="161"/>
                  <a:pt x="636" y="175"/>
                </a:cubicBezTo>
                <a:cubicBezTo>
                  <a:pt x="757" y="189"/>
                  <a:pt x="951" y="205"/>
                  <a:pt x="1026" y="205"/>
                </a:cubicBezTo>
                <a:cubicBezTo>
                  <a:pt x="1101" y="205"/>
                  <a:pt x="1077" y="191"/>
                  <a:pt x="1089" y="178"/>
                </a:cubicBezTo>
                <a:cubicBezTo>
                  <a:pt x="1101" y="165"/>
                  <a:pt x="1060" y="127"/>
                  <a:pt x="1098" y="127"/>
                </a:cubicBezTo>
                <a:cubicBezTo>
                  <a:pt x="1136" y="127"/>
                  <a:pt x="1194" y="186"/>
                  <a:pt x="1320" y="175"/>
                </a:cubicBezTo>
                <a:cubicBezTo>
                  <a:pt x="1446" y="164"/>
                  <a:pt x="1725" y="75"/>
                  <a:pt x="1854" y="61"/>
                </a:cubicBezTo>
                <a:cubicBezTo>
                  <a:pt x="1983" y="47"/>
                  <a:pt x="2034" y="69"/>
                  <a:pt x="2097" y="91"/>
                </a:cubicBezTo>
                <a:cubicBezTo>
                  <a:pt x="2160" y="113"/>
                  <a:pt x="2182" y="169"/>
                  <a:pt x="2232" y="193"/>
                </a:cubicBezTo>
                <a:cubicBezTo>
                  <a:pt x="2282" y="217"/>
                  <a:pt x="2338" y="240"/>
                  <a:pt x="2397" y="238"/>
                </a:cubicBezTo>
                <a:cubicBezTo>
                  <a:pt x="2456" y="236"/>
                  <a:pt x="2525" y="209"/>
                  <a:pt x="2589" y="181"/>
                </a:cubicBezTo>
                <a:cubicBezTo>
                  <a:pt x="2653" y="153"/>
                  <a:pt x="2720" y="97"/>
                  <a:pt x="2781" y="67"/>
                </a:cubicBezTo>
                <a:cubicBezTo>
                  <a:pt x="2842" y="37"/>
                  <a:pt x="2872" y="2"/>
                  <a:pt x="2958" y="1"/>
                </a:cubicBezTo>
                <a:cubicBezTo>
                  <a:pt x="3044" y="0"/>
                  <a:pt x="3190" y="41"/>
                  <a:pt x="3300" y="61"/>
                </a:cubicBezTo>
                <a:cubicBezTo>
                  <a:pt x="3410" y="81"/>
                  <a:pt x="3500" y="114"/>
                  <a:pt x="3621" y="124"/>
                </a:cubicBezTo>
                <a:cubicBezTo>
                  <a:pt x="3742" y="134"/>
                  <a:pt x="3904" y="107"/>
                  <a:pt x="4026" y="121"/>
                </a:cubicBezTo>
                <a:cubicBezTo>
                  <a:pt x="4148" y="135"/>
                  <a:pt x="4264" y="177"/>
                  <a:pt x="4356" y="211"/>
                </a:cubicBezTo>
                <a:cubicBezTo>
                  <a:pt x="4448" y="245"/>
                  <a:pt x="4529" y="293"/>
                  <a:pt x="4578" y="325"/>
                </a:cubicBezTo>
                <a:cubicBezTo>
                  <a:pt x="4627" y="357"/>
                  <a:pt x="4637" y="363"/>
                  <a:pt x="4650" y="403"/>
                </a:cubicBezTo>
                <a:lnTo>
                  <a:pt x="4656" y="565"/>
                </a:lnTo>
                <a:lnTo>
                  <a:pt x="0" y="541"/>
                </a:lnTo>
                <a:close/>
              </a:path>
            </a:pathLst>
          </a:custGeom>
          <a:solidFill>
            <a:srgbClr val="00FFFF">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181" name="Freeform 5"/>
          <p:cNvSpPr>
            <a:spLocks noChangeAspect="1"/>
          </p:cNvSpPr>
          <p:nvPr/>
        </p:nvSpPr>
        <p:spPr bwMode="auto">
          <a:xfrm>
            <a:off x="0" y="12700"/>
            <a:ext cx="9139238" cy="1106488"/>
          </a:xfrm>
          <a:custGeom>
            <a:avLst/>
            <a:gdLst>
              <a:gd name="T0" fmla="*/ 0 w 4644"/>
              <a:gd name="T1" fmla="*/ 0 h 555"/>
              <a:gd name="T2" fmla="*/ 0 w 4644"/>
              <a:gd name="T3" fmla="*/ 2147483647 h 555"/>
              <a:gd name="T4" fmla="*/ 2147483647 w 4644"/>
              <a:gd name="T5" fmla="*/ 2147483647 h 555"/>
              <a:gd name="T6" fmla="*/ 2147483647 w 4644"/>
              <a:gd name="T7" fmla="*/ 2147483647 h 555"/>
              <a:gd name="T8" fmla="*/ 2147483647 w 4644"/>
              <a:gd name="T9" fmla="*/ 2147483647 h 555"/>
              <a:gd name="T10" fmla="*/ 2147483647 w 4644"/>
              <a:gd name="T11" fmla="*/ 2147483647 h 555"/>
              <a:gd name="T12" fmla="*/ 2147483647 w 4644"/>
              <a:gd name="T13" fmla="*/ 2147483647 h 555"/>
              <a:gd name="T14" fmla="*/ 2147483647 w 4644"/>
              <a:gd name="T15" fmla="*/ 2147483647 h 555"/>
              <a:gd name="T16" fmla="*/ 2147483647 w 4644"/>
              <a:gd name="T17" fmla="*/ 2147483647 h 555"/>
              <a:gd name="T18" fmla="*/ 2147483647 w 4644"/>
              <a:gd name="T19" fmla="*/ 2147483647 h 555"/>
              <a:gd name="T20" fmla="*/ 2147483647 w 4644"/>
              <a:gd name="T21" fmla="*/ 2147483647 h 555"/>
              <a:gd name="T22" fmla="*/ 2147483647 w 4644"/>
              <a:gd name="T23" fmla="*/ 2147483647 h 555"/>
              <a:gd name="T24" fmla="*/ 2147483647 w 4644"/>
              <a:gd name="T25" fmla="*/ 2147483647 h 555"/>
              <a:gd name="T26" fmla="*/ 2147483647 w 4644"/>
              <a:gd name="T27" fmla="*/ 2147483647 h 555"/>
              <a:gd name="T28" fmla="*/ 2147483647 w 4644"/>
              <a:gd name="T29" fmla="*/ 2147483647 h 555"/>
              <a:gd name="T30" fmla="*/ 2147483647 w 4644"/>
              <a:gd name="T31" fmla="*/ 2147483647 h 555"/>
              <a:gd name="T32" fmla="*/ 2147483647 w 4644"/>
              <a:gd name="T33" fmla="*/ 2147483647 h 555"/>
              <a:gd name="T34" fmla="*/ 2147483647 w 4644"/>
              <a:gd name="T35" fmla="*/ 2147483647 h 555"/>
              <a:gd name="T36" fmla="*/ 2147483647 w 4644"/>
              <a:gd name="T37" fmla="*/ 2147483647 h 555"/>
              <a:gd name="T38" fmla="*/ 2147483647 w 4644"/>
              <a:gd name="T39" fmla="*/ 2147483647 h 555"/>
              <a:gd name="T40" fmla="*/ 2147483647 w 4644"/>
              <a:gd name="T41" fmla="*/ 2147483647 h 555"/>
              <a:gd name="T42" fmla="*/ 2147483647 w 4644"/>
              <a:gd name="T43" fmla="*/ 2147483647 h 555"/>
              <a:gd name="T44" fmla="*/ 2147483647 w 4644"/>
              <a:gd name="T45" fmla="*/ 2147483647 h 555"/>
              <a:gd name="T46" fmla="*/ 2147483647 w 4644"/>
              <a:gd name="T47" fmla="*/ 2147483647 h 555"/>
              <a:gd name="T48" fmla="*/ 2147483647 w 4644"/>
              <a:gd name="T49" fmla="*/ 2147483647 h 555"/>
              <a:gd name="T50" fmla="*/ 2147483647 w 4644"/>
              <a:gd name="T51" fmla="*/ 2147483647 h 555"/>
              <a:gd name="T52" fmla="*/ 2147483647 w 4644"/>
              <a:gd name="T53" fmla="*/ 2147483647 h 555"/>
              <a:gd name="T54" fmla="*/ 2147483647 w 4644"/>
              <a:gd name="T55" fmla="*/ 2147483647 h 555"/>
              <a:gd name="T56" fmla="*/ 2147483647 w 4644"/>
              <a:gd name="T57" fmla="*/ 2147483647 h 555"/>
              <a:gd name="T58" fmla="*/ 2147483647 w 4644"/>
              <a:gd name="T59" fmla="*/ 2147483647 h 555"/>
              <a:gd name="T60" fmla="*/ 2147483647 w 4644"/>
              <a:gd name="T61" fmla="*/ 2147483647 h 555"/>
              <a:gd name="T62" fmla="*/ 2147483647 w 4644"/>
              <a:gd name="T63" fmla="*/ 2147483647 h 555"/>
              <a:gd name="T64" fmla="*/ 2147483647 w 4644"/>
              <a:gd name="T65" fmla="*/ 2147483647 h 555"/>
              <a:gd name="T66" fmla="*/ 2147483647 w 4644"/>
              <a:gd name="T67" fmla="*/ 2147483647 h 555"/>
              <a:gd name="T68" fmla="*/ 2147483647 w 4644"/>
              <a:gd name="T69" fmla="*/ 2147483647 h 555"/>
              <a:gd name="T70" fmla="*/ 0 w 4644"/>
              <a:gd name="T71" fmla="*/ 0 h 5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644" h="555">
                <a:moveTo>
                  <a:pt x="0" y="0"/>
                </a:moveTo>
                <a:lnTo>
                  <a:pt x="0" y="513"/>
                </a:lnTo>
                <a:lnTo>
                  <a:pt x="57" y="513"/>
                </a:lnTo>
                <a:cubicBezTo>
                  <a:pt x="88" y="510"/>
                  <a:pt x="135" y="507"/>
                  <a:pt x="189" y="492"/>
                </a:cubicBezTo>
                <a:cubicBezTo>
                  <a:pt x="243" y="477"/>
                  <a:pt x="350" y="442"/>
                  <a:pt x="384" y="420"/>
                </a:cubicBezTo>
                <a:cubicBezTo>
                  <a:pt x="418" y="398"/>
                  <a:pt x="349" y="388"/>
                  <a:pt x="393" y="357"/>
                </a:cubicBezTo>
                <a:cubicBezTo>
                  <a:pt x="437" y="326"/>
                  <a:pt x="577" y="239"/>
                  <a:pt x="651" y="234"/>
                </a:cubicBezTo>
                <a:cubicBezTo>
                  <a:pt x="725" y="229"/>
                  <a:pt x="757" y="308"/>
                  <a:pt x="840" y="324"/>
                </a:cubicBezTo>
                <a:cubicBezTo>
                  <a:pt x="923" y="340"/>
                  <a:pt x="1074" y="317"/>
                  <a:pt x="1152" y="330"/>
                </a:cubicBezTo>
                <a:cubicBezTo>
                  <a:pt x="1230" y="343"/>
                  <a:pt x="1251" y="389"/>
                  <a:pt x="1308" y="402"/>
                </a:cubicBezTo>
                <a:cubicBezTo>
                  <a:pt x="1365" y="415"/>
                  <a:pt x="1422" y="412"/>
                  <a:pt x="1494" y="411"/>
                </a:cubicBezTo>
                <a:cubicBezTo>
                  <a:pt x="1566" y="410"/>
                  <a:pt x="1674" y="409"/>
                  <a:pt x="1740" y="396"/>
                </a:cubicBezTo>
                <a:cubicBezTo>
                  <a:pt x="1806" y="383"/>
                  <a:pt x="1852" y="348"/>
                  <a:pt x="1893" y="333"/>
                </a:cubicBezTo>
                <a:cubicBezTo>
                  <a:pt x="1934" y="318"/>
                  <a:pt x="1962" y="313"/>
                  <a:pt x="1989" y="303"/>
                </a:cubicBezTo>
                <a:cubicBezTo>
                  <a:pt x="2016" y="293"/>
                  <a:pt x="2042" y="274"/>
                  <a:pt x="2058" y="270"/>
                </a:cubicBezTo>
                <a:cubicBezTo>
                  <a:pt x="2074" y="266"/>
                  <a:pt x="2091" y="270"/>
                  <a:pt x="2085" y="279"/>
                </a:cubicBezTo>
                <a:cubicBezTo>
                  <a:pt x="2079" y="288"/>
                  <a:pt x="2027" y="315"/>
                  <a:pt x="2019" y="327"/>
                </a:cubicBezTo>
                <a:cubicBezTo>
                  <a:pt x="2011" y="339"/>
                  <a:pt x="2008" y="350"/>
                  <a:pt x="2037" y="351"/>
                </a:cubicBezTo>
                <a:cubicBezTo>
                  <a:pt x="2066" y="352"/>
                  <a:pt x="2158" y="352"/>
                  <a:pt x="2196" y="336"/>
                </a:cubicBezTo>
                <a:cubicBezTo>
                  <a:pt x="2234" y="320"/>
                  <a:pt x="2235" y="281"/>
                  <a:pt x="2262" y="258"/>
                </a:cubicBezTo>
                <a:cubicBezTo>
                  <a:pt x="2289" y="235"/>
                  <a:pt x="2318" y="204"/>
                  <a:pt x="2358" y="198"/>
                </a:cubicBezTo>
                <a:cubicBezTo>
                  <a:pt x="2398" y="192"/>
                  <a:pt x="2448" y="208"/>
                  <a:pt x="2502" y="222"/>
                </a:cubicBezTo>
                <a:cubicBezTo>
                  <a:pt x="2556" y="236"/>
                  <a:pt x="2629" y="274"/>
                  <a:pt x="2682" y="285"/>
                </a:cubicBezTo>
                <a:cubicBezTo>
                  <a:pt x="2735" y="296"/>
                  <a:pt x="2789" y="285"/>
                  <a:pt x="2820" y="285"/>
                </a:cubicBezTo>
                <a:cubicBezTo>
                  <a:pt x="2851" y="285"/>
                  <a:pt x="2842" y="294"/>
                  <a:pt x="2871" y="285"/>
                </a:cubicBezTo>
                <a:cubicBezTo>
                  <a:pt x="2900" y="276"/>
                  <a:pt x="2947" y="254"/>
                  <a:pt x="2994" y="231"/>
                </a:cubicBezTo>
                <a:cubicBezTo>
                  <a:pt x="3041" y="208"/>
                  <a:pt x="3052" y="155"/>
                  <a:pt x="3153" y="147"/>
                </a:cubicBezTo>
                <a:cubicBezTo>
                  <a:pt x="3254" y="139"/>
                  <a:pt x="3483" y="168"/>
                  <a:pt x="3600" y="183"/>
                </a:cubicBezTo>
                <a:cubicBezTo>
                  <a:pt x="3717" y="198"/>
                  <a:pt x="3775" y="220"/>
                  <a:pt x="3858" y="237"/>
                </a:cubicBezTo>
                <a:cubicBezTo>
                  <a:pt x="3941" y="254"/>
                  <a:pt x="4041" y="248"/>
                  <a:pt x="4098" y="285"/>
                </a:cubicBezTo>
                <a:cubicBezTo>
                  <a:pt x="4155" y="322"/>
                  <a:pt x="4164" y="422"/>
                  <a:pt x="4200" y="462"/>
                </a:cubicBezTo>
                <a:cubicBezTo>
                  <a:pt x="4236" y="502"/>
                  <a:pt x="4248" y="512"/>
                  <a:pt x="4311" y="525"/>
                </a:cubicBezTo>
                <a:cubicBezTo>
                  <a:pt x="4374" y="538"/>
                  <a:pt x="4526" y="538"/>
                  <a:pt x="4581" y="543"/>
                </a:cubicBezTo>
                <a:lnTo>
                  <a:pt x="4644" y="555"/>
                </a:lnTo>
                <a:lnTo>
                  <a:pt x="4644" y="6"/>
                </a:lnTo>
                <a:lnTo>
                  <a:pt x="0" y="0"/>
                </a:lnTo>
                <a:close/>
              </a:path>
            </a:pathLst>
          </a:custGeom>
          <a:solidFill>
            <a:srgbClr val="00FFFF">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186" name="Line 15"/>
          <p:cNvSpPr>
            <a:spLocks noChangeShapeType="1"/>
          </p:cNvSpPr>
          <p:nvPr/>
        </p:nvSpPr>
        <p:spPr bwMode="auto">
          <a:xfrm>
            <a:off x="0" y="595313"/>
            <a:ext cx="9144000" cy="63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0187" name="Line 16"/>
          <p:cNvSpPr>
            <a:spLocks noChangeShapeType="1"/>
          </p:cNvSpPr>
          <p:nvPr/>
        </p:nvSpPr>
        <p:spPr bwMode="auto">
          <a:xfrm>
            <a:off x="0" y="4851400"/>
            <a:ext cx="9144000" cy="63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5126" name="Rectangle 22"/>
          <p:cNvSpPr>
            <a:spLocks noChangeArrowheads="1"/>
          </p:cNvSpPr>
          <p:nvPr/>
        </p:nvSpPr>
        <p:spPr bwMode="auto">
          <a:xfrm>
            <a:off x="2158596" y="2293938"/>
            <a:ext cx="5631670" cy="46166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2400" dirty="0">
                <a:solidFill>
                  <a:srgbClr val="FF3300"/>
                </a:solidFill>
                <a:latin typeface="Comic Sans MS" pitchFamily="66" charset="0"/>
              </a:rPr>
              <a:t>La zone chaude :  si T mensuelles &gt; 18°</a:t>
            </a:r>
          </a:p>
        </p:txBody>
      </p:sp>
      <p:sp>
        <p:nvSpPr>
          <p:cNvPr id="19" name="Rectangle 30"/>
          <p:cNvSpPr>
            <a:spLocks noChangeArrowheads="1"/>
          </p:cNvSpPr>
          <p:nvPr/>
        </p:nvSpPr>
        <p:spPr bwMode="auto">
          <a:xfrm>
            <a:off x="0" y="5221983"/>
            <a:ext cx="9166225" cy="1569660"/>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endParaRPr lang="fr-FR" sz="2400" dirty="0">
              <a:latin typeface="Calibri" panose="020F0502020204030204" pitchFamily="34" charset="0"/>
              <a:cs typeface="Calibri" panose="020F0502020204030204" pitchFamily="34" charset="0"/>
            </a:endParaRPr>
          </a:p>
          <a:p>
            <a:pPr eaLnBrk="1" hangingPunct="1">
              <a:spcBef>
                <a:spcPct val="0"/>
              </a:spcBef>
              <a:buNone/>
            </a:pPr>
            <a:r>
              <a:rPr lang="fr-FR" sz="2400" dirty="0">
                <a:latin typeface="Calibri" panose="020F0502020204030204" pitchFamily="34" charset="0"/>
                <a:cs typeface="Calibri" panose="020F0502020204030204" pitchFamily="34" charset="0"/>
              </a:rPr>
              <a:t>	1)  Les zones climatiques</a:t>
            </a:r>
          </a:p>
          <a:p>
            <a:pPr eaLnBrk="1" hangingPunct="1">
              <a:spcBef>
                <a:spcPct val="0"/>
              </a:spcBef>
              <a:buNone/>
            </a:pPr>
            <a:endParaRPr lang="fr-FR" altLang="fr-FR" sz="2400" dirty="0">
              <a:solidFill>
                <a:srgbClr val="FF9966"/>
              </a:solidFill>
              <a:latin typeface="Comic Sans MS" pitchFamily="66" charset="0"/>
            </a:endParaRPr>
          </a:p>
        </p:txBody>
      </p:sp>
      <p:sp>
        <p:nvSpPr>
          <p:cNvPr id="12" name="Rectangle 28">
            <a:extLst>
              <a:ext uri="{FF2B5EF4-FFF2-40B4-BE49-F238E27FC236}">
                <a16:creationId xmlns:a16="http://schemas.microsoft.com/office/drawing/2014/main" id="{786B5477-D260-42E8-99E5-DEB9FFCB8AF4}"/>
              </a:ext>
            </a:extLst>
          </p:cNvPr>
          <p:cNvSpPr>
            <a:spLocks noChangeArrowheads="1"/>
          </p:cNvSpPr>
          <p:nvPr/>
        </p:nvSpPr>
        <p:spPr bwMode="auto">
          <a:xfrm>
            <a:off x="959643" y="4719320"/>
            <a:ext cx="7266733" cy="461665"/>
          </a:xfrm>
          <a:prstGeom prst="rect">
            <a:avLst/>
          </a:prstGeom>
          <a:solidFill>
            <a:srgbClr val="0000FF"/>
          </a:solidFill>
          <a:ln>
            <a:noFill/>
          </a:ln>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2400" dirty="0">
                <a:solidFill>
                  <a:schemeClr val="accent3"/>
                </a:solidFill>
                <a:latin typeface="Comic Sans MS" pitchFamily="66" charset="0"/>
              </a:rPr>
              <a:t>La zone froide :  si </a:t>
            </a:r>
            <a:r>
              <a:rPr lang="fr-FR" altLang="fr-FR" sz="2400" dirty="0" err="1">
                <a:solidFill>
                  <a:schemeClr val="accent3"/>
                </a:solidFill>
                <a:latin typeface="Comic Sans MS" pitchFamily="66" charset="0"/>
              </a:rPr>
              <a:t>Tmensuelles</a:t>
            </a:r>
            <a:r>
              <a:rPr lang="fr-FR" altLang="fr-FR" sz="2400" dirty="0">
                <a:solidFill>
                  <a:schemeClr val="accent3"/>
                </a:solidFill>
                <a:latin typeface="Comic Sans MS" pitchFamily="66" charset="0"/>
              </a:rPr>
              <a:t> &lt;10° (pas d’arbre)</a:t>
            </a:r>
            <a:endParaRPr lang="fr-FR" altLang="fr-FR" sz="1800" dirty="0">
              <a:solidFill>
                <a:schemeClr val="accent3"/>
              </a:solidFill>
            </a:endParaRPr>
          </a:p>
        </p:txBody>
      </p:sp>
      <p:sp>
        <p:nvSpPr>
          <p:cNvPr id="13" name="Rectangle 28">
            <a:extLst>
              <a:ext uri="{FF2B5EF4-FFF2-40B4-BE49-F238E27FC236}">
                <a16:creationId xmlns:a16="http://schemas.microsoft.com/office/drawing/2014/main" id="{911EE835-58EC-4F38-BD30-99FB1BBE7C31}"/>
              </a:ext>
            </a:extLst>
          </p:cNvPr>
          <p:cNvSpPr>
            <a:spLocks noChangeArrowheads="1"/>
          </p:cNvSpPr>
          <p:nvPr/>
        </p:nvSpPr>
        <p:spPr bwMode="auto">
          <a:xfrm>
            <a:off x="1023266" y="-45463"/>
            <a:ext cx="7611379" cy="461665"/>
          </a:xfrm>
          <a:prstGeom prst="rect">
            <a:avLst/>
          </a:prstGeom>
          <a:solidFill>
            <a:srgbClr val="0000FF"/>
          </a:solidFill>
          <a:ln>
            <a:noFill/>
          </a:ln>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2400" dirty="0">
                <a:solidFill>
                  <a:schemeClr val="accent3"/>
                </a:solidFill>
                <a:latin typeface="Comic Sans MS" pitchFamily="66" charset="0"/>
              </a:rPr>
              <a:t>La zone froide :  si T mensuelles &lt; 10° (pas d’arbre)</a:t>
            </a:r>
            <a:endParaRPr lang="fr-FR" altLang="fr-FR" sz="1800" dirty="0">
              <a:solidFill>
                <a:schemeClr val="accent3"/>
              </a:solidFill>
            </a:endParaRPr>
          </a:p>
        </p:txBody>
      </p:sp>
      <p:sp>
        <p:nvSpPr>
          <p:cNvPr id="14" name="Rectangle 22">
            <a:extLst>
              <a:ext uri="{FF2B5EF4-FFF2-40B4-BE49-F238E27FC236}">
                <a16:creationId xmlns:a16="http://schemas.microsoft.com/office/drawing/2014/main" id="{A74DFB3D-DE82-4393-A7AE-B6935E61B570}"/>
              </a:ext>
            </a:extLst>
          </p:cNvPr>
          <p:cNvSpPr>
            <a:spLocks noChangeArrowheads="1"/>
          </p:cNvSpPr>
          <p:nvPr/>
        </p:nvSpPr>
        <p:spPr bwMode="auto">
          <a:xfrm>
            <a:off x="4725154" y="1362835"/>
            <a:ext cx="2720617" cy="461665"/>
          </a:xfrm>
          <a:prstGeom prst="rect">
            <a:avLst/>
          </a:prstGeom>
          <a:solidFill>
            <a:srgbClr val="92D050"/>
          </a:solidFill>
          <a:ln>
            <a:noFill/>
          </a:ln>
          <a:effectLs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2400" dirty="0">
                <a:latin typeface="Comic Sans MS" pitchFamily="66" charset="0"/>
              </a:rPr>
              <a:t>La zone tempérée</a:t>
            </a:r>
          </a:p>
        </p:txBody>
      </p:sp>
      <p:sp>
        <p:nvSpPr>
          <p:cNvPr id="15" name="Rectangle 22">
            <a:extLst>
              <a:ext uri="{FF2B5EF4-FFF2-40B4-BE49-F238E27FC236}">
                <a16:creationId xmlns:a16="http://schemas.microsoft.com/office/drawing/2014/main" id="{1548C289-55EF-4009-B6E5-14DF1A241943}"/>
              </a:ext>
            </a:extLst>
          </p:cNvPr>
          <p:cNvSpPr>
            <a:spLocks noChangeArrowheads="1"/>
          </p:cNvSpPr>
          <p:nvPr/>
        </p:nvSpPr>
        <p:spPr bwMode="auto">
          <a:xfrm>
            <a:off x="261166" y="3782665"/>
            <a:ext cx="2720617" cy="461665"/>
          </a:xfrm>
          <a:prstGeom prst="rect">
            <a:avLst/>
          </a:prstGeom>
          <a:solidFill>
            <a:srgbClr val="92D050"/>
          </a:solidFill>
          <a:ln>
            <a:noFill/>
          </a:ln>
          <a:effectLs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2400" dirty="0">
                <a:latin typeface="Comic Sans MS" pitchFamily="66" charset="0"/>
              </a:rPr>
              <a:t>La zone tempérée</a:t>
            </a:r>
          </a:p>
        </p:txBody>
      </p:sp>
    </p:spTree>
    <p:extLst>
      <p:ext uri="{BB962C8B-B14F-4D97-AF65-F5344CB8AC3E}">
        <p14:creationId xmlns:p14="http://schemas.microsoft.com/office/powerpoint/2010/main" val="240087477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0" y="841375"/>
            <a:ext cx="9144000" cy="358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80975" indent="-180975" algn="just">
              <a:spcBef>
                <a:spcPct val="120000"/>
              </a:spcBef>
              <a:defRPr/>
            </a:pPr>
            <a:r>
              <a:rPr lang="fr-FR" sz="1600" dirty="0">
                <a:latin typeface="Calibri" panose="020F0502020204030204" pitchFamily="34" charset="0"/>
                <a:cs typeface="Calibri" panose="020F0502020204030204" pitchFamily="34" charset="0"/>
              </a:rPr>
              <a:t>	Bibliographie:</a:t>
            </a:r>
          </a:p>
          <a:p>
            <a:pPr marL="180975" indent="-180975" algn="just">
              <a:spcBef>
                <a:spcPct val="120000"/>
              </a:spcBef>
              <a:buFontTx/>
              <a:buChar char="-"/>
              <a:defRPr/>
            </a:pPr>
            <a:r>
              <a:rPr lang="fr-FR" sz="1600" dirty="0">
                <a:latin typeface="Calibri" panose="020F0502020204030204" pitchFamily="34" charset="0"/>
                <a:cs typeface="Calibri" panose="020F0502020204030204" pitchFamily="34" charset="0"/>
              </a:rPr>
              <a:t> COSANDEY C. (sous la direction de) : </a:t>
            </a:r>
            <a:r>
              <a:rPr lang="fr-FR" sz="1600" i="1" dirty="0">
                <a:latin typeface="Calibri" panose="020F0502020204030204" pitchFamily="34" charset="0"/>
                <a:cs typeface="Calibri" panose="020F0502020204030204" pitchFamily="34" charset="0"/>
              </a:rPr>
              <a:t>les eaux courantes</a:t>
            </a:r>
            <a:r>
              <a:rPr lang="fr-FR" sz="1600" dirty="0">
                <a:latin typeface="Calibri" panose="020F0502020204030204" pitchFamily="34" charset="0"/>
                <a:cs typeface="Calibri" panose="020F0502020204030204" pitchFamily="34" charset="0"/>
              </a:rPr>
              <a:t>, Belin, Paris 2003</a:t>
            </a:r>
          </a:p>
          <a:p>
            <a:pPr marL="180975" indent="-180975" algn="just">
              <a:spcBef>
                <a:spcPct val="120000"/>
              </a:spcBef>
              <a:buFontTx/>
              <a:buChar char="-"/>
              <a:defRPr/>
            </a:pPr>
            <a:r>
              <a:rPr lang="fr-FR" sz="1600" dirty="0">
                <a:latin typeface="Calibri" panose="020F0502020204030204" pitchFamily="34" charset="0"/>
                <a:cs typeface="Calibri" panose="020F0502020204030204" pitchFamily="34" charset="0"/>
              </a:rPr>
              <a:t> DEMANGEOT J. : Les milieux naturels du globe. MASSON, collection  Géographie, Paris, 1990.</a:t>
            </a:r>
          </a:p>
          <a:p>
            <a:pPr marL="180975" indent="-180975" algn="just">
              <a:spcBef>
                <a:spcPct val="120000"/>
              </a:spcBef>
              <a:defRPr/>
            </a:pPr>
            <a:r>
              <a:rPr lang="fr-FR" sz="1600" dirty="0">
                <a:latin typeface="Calibri" panose="020F0502020204030204" pitchFamily="34" charset="0"/>
                <a:cs typeface="Calibri" panose="020F0502020204030204" pitchFamily="34" charset="0"/>
              </a:rPr>
              <a:t>-  LAGEAT Y. : </a:t>
            </a:r>
            <a:r>
              <a:rPr lang="fr-FR" sz="1600" i="1" dirty="0">
                <a:latin typeface="Calibri" panose="020F0502020204030204" pitchFamily="34" charset="0"/>
                <a:cs typeface="Calibri" panose="020F0502020204030204" pitchFamily="34" charset="0"/>
              </a:rPr>
              <a:t>Les milieux physiques continentaux </a:t>
            </a:r>
            <a:r>
              <a:rPr lang="fr-FR" sz="1600" dirty="0">
                <a:latin typeface="Calibri" panose="020F0502020204030204" pitchFamily="34" charset="0"/>
                <a:cs typeface="Calibri" panose="020F0502020204030204" pitchFamily="34" charset="0"/>
              </a:rPr>
              <a:t>, BELIN, col Memento,  2004</a:t>
            </a:r>
          </a:p>
          <a:p>
            <a:pPr marL="180975" indent="-180975" algn="just">
              <a:spcBef>
                <a:spcPct val="120000"/>
              </a:spcBef>
              <a:defRPr/>
            </a:pPr>
            <a:r>
              <a:rPr lang="fr-FR" sz="1600" dirty="0">
                <a:latin typeface="Calibri" panose="020F0502020204030204" pitchFamily="34" charset="0"/>
                <a:cs typeface="Calibri" panose="020F0502020204030204" pitchFamily="34" charset="0"/>
              </a:rPr>
              <a:t>-  LECOEUR C., AMAT J.P., DORIZE L. : </a:t>
            </a:r>
            <a:r>
              <a:rPr lang="fr-FR" sz="1600" i="1" dirty="0">
                <a:latin typeface="Calibri" panose="020F0502020204030204" pitchFamily="34" charset="0"/>
                <a:cs typeface="Calibri" panose="020F0502020204030204" pitchFamily="34" charset="0"/>
              </a:rPr>
              <a:t>Eléments de géographie physique</a:t>
            </a:r>
            <a:r>
              <a:rPr lang="fr-FR" sz="1600" dirty="0">
                <a:latin typeface="Calibri" panose="020F0502020204030204" pitchFamily="34" charset="0"/>
                <a:cs typeface="Calibri" panose="020F0502020204030204" pitchFamily="34" charset="0"/>
              </a:rPr>
              <a:t>, BREAL, col Grand amphi,  1996</a:t>
            </a:r>
          </a:p>
          <a:p>
            <a:pPr marL="180975" indent="-180975" algn="just">
              <a:spcBef>
                <a:spcPct val="120000"/>
              </a:spcBef>
              <a:buFontTx/>
              <a:buChar char="-"/>
              <a:defRPr/>
            </a:pPr>
            <a:r>
              <a:rPr lang="fr-FR" sz="1600" dirty="0">
                <a:latin typeface="Calibri" panose="020F0502020204030204" pitchFamily="34" charset="0"/>
                <a:cs typeface="Calibri" panose="020F0502020204030204" pitchFamily="34" charset="0"/>
              </a:rPr>
              <a:t> VIERS G. (&amp; VIGNEAU J.P.) : </a:t>
            </a:r>
            <a:r>
              <a:rPr lang="fr-FR" sz="1600" i="1" dirty="0">
                <a:latin typeface="Calibri" panose="020F0502020204030204" pitchFamily="34" charset="0"/>
                <a:cs typeface="Calibri" panose="020F0502020204030204" pitchFamily="34" charset="0"/>
              </a:rPr>
              <a:t>Eléments de climatologie</a:t>
            </a:r>
            <a:r>
              <a:rPr lang="fr-FR" sz="1600" dirty="0">
                <a:latin typeface="Calibri" panose="020F0502020204030204" pitchFamily="34" charset="0"/>
                <a:cs typeface="Calibri" panose="020F0502020204030204" pitchFamily="34" charset="0"/>
              </a:rPr>
              <a:t>. NATHAN UNIVERSITE, col. Fac, Paris, 1990</a:t>
            </a:r>
          </a:p>
          <a:p>
            <a:pPr marL="180975" indent="-180975" algn="just">
              <a:spcBef>
                <a:spcPct val="120000"/>
              </a:spcBef>
              <a:buFontTx/>
              <a:buChar char="-"/>
              <a:defRPr/>
            </a:pPr>
            <a:r>
              <a:rPr lang="fr-FR" sz="1600" dirty="0">
                <a:latin typeface="Calibri" panose="020F0502020204030204" pitchFamily="34" charset="0"/>
                <a:cs typeface="Calibri" panose="020F0502020204030204" pitchFamily="34" charset="0"/>
              </a:rPr>
              <a:t> VIERS G. : </a:t>
            </a:r>
            <a:r>
              <a:rPr lang="fr-FR" sz="1600" i="1" dirty="0">
                <a:latin typeface="Calibri" panose="020F0502020204030204" pitchFamily="34" charset="0"/>
                <a:cs typeface="Calibri" panose="020F0502020204030204" pitchFamily="34" charset="0"/>
              </a:rPr>
              <a:t>Géographie zonale des régions froides et tempérées</a:t>
            </a:r>
            <a:r>
              <a:rPr lang="fr-FR" sz="1600" dirty="0">
                <a:latin typeface="Calibri" panose="020F0502020204030204" pitchFamily="34" charset="0"/>
                <a:cs typeface="Calibri" panose="020F0502020204030204" pitchFamily="34" charset="0"/>
              </a:rPr>
              <a:t>. NATHAN, collection Fac, Paris, 1970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97654" y="137656"/>
            <a:ext cx="8904968" cy="830997"/>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r>
              <a:rPr lang="fr-FR" sz="2400" dirty="0">
                <a:latin typeface="Calibri" panose="020F0502020204030204" pitchFamily="34" charset="0"/>
                <a:cs typeface="Calibri" panose="020F0502020204030204" pitchFamily="34" charset="0"/>
              </a:rPr>
              <a:t>	2.  Les échelles du climat</a:t>
            </a:r>
            <a:endParaRPr lang="fr-FR" altLang="fr-FR" sz="2400" dirty="0">
              <a:solidFill>
                <a:srgbClr val="FF9966"/>
              </a:solidFill>
              <a:latin typeface="Comic Sans MS" pitchFamily="66" charset="0"/>
            </a:endParaRPr>
          </a:p>
        </p:txBody>
      </p:sp>
      <p:sp>
        <p:nvSpPr>
          <p:cNvPr id="4" name="Rectangle 3"/>
          <p:cNvSpPr/>
          <p:nvPr/>
        </p:nvSpPr>
        <p:spPr>
          <a:xfrm>
            <a:off x="0" y="1690131"/>
            <a:ext cx="6871062" cy="400110"/>
          </a:xfrm>
          <a:prstGeom prst="rect">
            <a:avLst/>
          </a:prstGeom>
        </p:spPr>
        <p:txBody>
          <a:bodyPr wrap="square">
            <a:spAutoFit/>
          </a:bodyPr>
          <a:lstStyle/>
          <a:p>
            <a:pPr marL="342900" lvl="0" indent="-342900" hangingPunct="0">
              <a:spcAft>
                <a:spcPts val="0"/>
              </a:spcAft>
              <a:buFont typeface="Wingdings" panose="05000000000000000000" pitchFamily="2" charset="2"/>
              <a:buChar char="§"/>
            </a:pPr>
            <a:r>
              <a:rPr lang="fr-FR" sz="2000" dirty="0">
                <a:solidFill>
                  <a:srgbClr val="0000FF"/>
                </a:solidFill>
                <a:latin typeface="Calibri" panose="020F0502020204030204" pitchFamily="34" charset="0"/>
                <a:ea typeface="Times New Roman" panose="02020603050405020304" pitchFamily="18" charset="0"/>
                <a:cs typeface="Calibri" panose="020F0502020204030204" pitchFamily="34" charset="0"/>
              </a:rPr>
              <a:t>Climats généraux, macroclimat (à l’échelle de la planète)</a:t>
            </a:r>
            <a:endParaRPr lang="fr-FR" sz="16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8" name="Rectangle 7"/>
          <p:cNvSpPr/>
          <p:nvPr/>
        </p:nvSpPr>
        <p:spPr>
          <a:xfrm>
            <a:off x="1391384" y="935095"/>
            <a:ext cx="6871062" cy="461665"/>
          </a:xfrm>
          <a:prstGeom prst="rect">
            <a:avLst/>
          </a:prstGeom>
        </p:spPr>
        <p:txBody>
          <a:bodyPr wrap="square">
            <a:spAutoFit/>
          </a:bodyPr>
          <a:lstStyle/>
          <a:p>
            <a:pPr lvl="0" hangingPunct="0">
              <a:spcAft>
                <a:spcPts val="0"/>
              </a:spcAft>
            </a:pPr>
            <a:r>
              <a:rPr lang="fr-FR" sz="2400" dirty="0">
                <a:latin typeface="Calibri" panose="020F0502020204030204" pitchFamily="34" charset="0"/>
                <a:ea typeface="Times New Roman" panose="02020603050405020304" pitchFamily="18" charset="0"/>
                <a:cs typeface="Times New Roman" panose="02020603050405020304" pitchFamily="18" charset="0"/>
              </a:rPr>
              <a:t>A. Les échelles spatiales</a:t>
            </a:r>
            <a:endParaRPr lang="fr-FR"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16" name="Text Box 7"/>
          <p:cNvSpPr txBox="1">
            <a:spLocks noChangeArrowheads="1"/>
          </p:cNvSpPr>
          <p:nvPr/>
        </p:nvSpPr>
        <p:spPr bwMode="auto">
          <a:xfrm>
            <a:off x="2124539" y="19055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ltLang="fr-FR">
              <a:latin typeface="Calibri" panose="020F0502020204030204" pitchFamily="34" charset="0"/>
              <a:cs typeface="Calibri" panose="020F0502020204030204" pitchFamily="34" charset="0"/>
            </a:endParaRPr>
          </a:p>
        </p:txBody>
      </p:sp>
      <p:sp>
        <p:nvSpPr>
          <p:cNvPr id="17" name="AutoShape 9"/>
          <p:cNvSpPr>
            <a:spLocks noChangeArrowheads="1"/>
          </p:cNvSpPr>
          <p:nvPr/>
        </p:nvSpPr>
        <p:spPr bwMode="auto">
          <a:xfrm>
            <a:off x="830160" y="2164913"/>
            <a:ext cx="520880" cy="208454"/>
          </a:xfrm>
          <a:prstGeom prst="rightArrow">
            <a:avLst>
              <a:gd name="adj1" fmla="val 50000"/>
              <a:gd name="adj2" fmla="val 50245"/>
            </a:avLst>
          </a:prstGeom>
          <a:solidFill>
            <a:srgbClr val="92D050"/>
          </a:solidFill>
          <a:ln w="9525">
            <a:solidFill>
              <a:schemeClr val="tx1"/>
            </a:solidFill>
            <a:miter lim="800000"/>
            <a:headEnd/>
            <a:tailEnd/>
          </a:ln>
          <a:effectLst/>
          <a:extLst/>
        </p:spPr>
        <p:txBody>
          <a:bodyPr wrap="none" anchor="ctr"/>
          <a:lstStyle/>
          <a:p>
            <a:endParaRPr lang="fr-FR">
              <a:solidFill>
                <a:srgbClr val="00B050"/>
              </a:solidFill>
              <a:latin typeface="Calibri" panose="020F0502020204030204" pitchFamily="34" charset="0"/>
              <a:cs typeface="Calibri" panose="020F0502020204030204" pitchFamily="34" charset="0"/>
            </a:endParaRPr>
          </a:p>
        </p:txBody>
      </p:sp>
      <p:sp>
        <p:nvSpPr>
          <p:cNvPr id="18" name="Text Box 10"/>
          <p:cNvSpPr txBox="1">
            <a:spLocks noChangeArrowheads="1"/>
          </p:cNvSpPr>
          <p:nvPr/>
        </p:nvSpPr>
        <p:spPr bwMode="auto">
          <a:xfrm>
            <a:off x="1391384" y="2086465"/>
            <a:ext cx="33293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dirty="0">
                <a:solidFill>
                  <a:srgbClr val="00B050"/>
                </a:solidFill>
                <a:latin typeface="Calibri" panose="020F0502020204030204" pitchFamily="34" charset="0"/>
                <a:cs typeface="Calibri" panose="020F0502020204030204" pitchFamily="34" charset="0"/>
              </a:rPr>
              <a:t>Climats zonaux – climat tempérés</a:t>
            </a:r>
          </a:p>
        </p:txBody>
      </p:sp>
      <p:pic>
        <p:nvPicPr>
          <p:cNvPr id="9" name="Picture 7" descr="RÃ©sultat de recherche d'images pour &quot;domaines climatiques&quot;">
            <a:extLst>
              <a:ext uri="{FF2B5EF4-FFF2-40B4-BE49-F238E27FC236}">
                <a16:creationId xmlns:a16="http://schemas.microsoft.com/office/drawing/2014/main" id="{B2BDA639-F459-49AF-BE04-70BD8F034B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80" b="6885"/>
          <a:stretch/>
        </p:blipFill>
        <p:spPr bwMode="auto">
          <a:xfrm>
            <a:off x="3444536" y="2869887"/>
            <a:ext cx="5406502" cy="40023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
            <a:extLst>
              <a:ext uri="{FF2B5EF4-FFF2-40B4-BE49-F238E27FC236}">
                <a16:creationId xmlns:a16="http://schemas.microsoft.com/office/drawing/2014/main" id="{D4B35B85-57DD-433A-BFEB-A58D678E8CD3}"/>
              </a:ext>
            </a:extLst>
          </p:cNvPr>
          <p:cNvSpPr txBox="1">
            <a:spLocks noChangeArrowheads="1"/>
          </p:cNvSpPr>
          <p:nvPr/>
        </p:nvSpPr>
        <p:spPr bwMode="auto">
          <a:xfrm>
            <a:off x="3541065" y="2500555"/>
            <a:ext cx="5309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fr-FR" altLang="fr-FR" dirty="0"/>
              <a:t>ECHELLE DES MACROCLIMATS &amp; DOMAINES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2963" y="1572954"/>
            <a:ext cx="6871062" cy="400110"/>
          </a:xfrm>
          <a:prstGeom prst="rect">
            <a:avLst/>
          </a:prstGeom>
        </p:spPr>
        <p:txBody>
          <a:bodyPr wrap="square">
            <a:spAutoFit/>
          </a:bodyPr>
          <a:lstStyle/>
          <a:p>
            <a:pPr marL="342900" indent="-342900" hangingPunct="0">
              <a:spcAft>
                <a:spcPts val="0"/>
              </a:spcAft>
              <a:buFont typeface="Wingdings" panose="05000000000000000000" pitchFamily="2" charset="2"/>
              <a:buChar char="§"/>
            </a:pPr>
            <a:r>
              <a:rPr lang="fr-FR" sz="2000" dirty="0" err="1">
                <a:solidFill>
                  <a:srgbClr val="0000FF"/>
                </a:solidFill>
                <a:latin typeface="Calibri" panose="020F0502020204030204" pitchFamily="34" charset="0"/>
                <a:ea typeface="Times New Roman" panose="02020603050405020304" pitchFamily="18" charset="0"/>
                <a:cs typeface="Calibri" panose="020F0502020204030204" pitchFamily="34" charset="0"/>
              </a:rPr>
              <a:t>Mésoclimat</a:t>
            </a:r>
            <a:endParaRPr lang="fr-FR" sz="16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4" name="AutoShape 11"/>
          <p:cNvSpPr>
            <a:spLocks noChangeArrowheads="1"/>
          </p:cNvSpPr>
          <p:nvPr/>
        </p:nvSpPr>
        <p:spPr bwMode="auto">
          <a:xfrm>
            <a:off x="882430" y="1972465"/>
            <a:ext cx="520880" cy="208454"/>
          </a:xfrm>
          <a:prstGeom prst="rightArrow">
            <a:avLst>
              <a:gd name="adj1" fmla="val 50000"/>
              <a:gd name="adj2" fmla="val 50245"/>
            </a:avLst>
          </a:prstGeom>
          <a:solidFill>
            <a:srgbClr val="92D050"/>
          </a:solidFill>
          <a:ln w="9525">
            <a:solidFill>
              <a:schemeClr val="tx1"/>
            </a:solidFill>
            <a:miter lim="800000"/>
            <a:headEnd/>
            <a:tailEnd/>
          </a:ln>
          <a:effectLst/>
          <a:extLst/>
        </p:spPr>
        <p:txBody>
          <a:bodyPr wrap="none" anchor="ctr"/>
          <a:lstStyle/>
          <a:p>
            <a:endParaRPr lang="fr-FR">
              <a:latin typeface="Calibri" panose="020F0502020204030204" pitchFamily="34" charset="0"/>
              <a:cs typeface="Calibri" panose="020F0502020204030204" pitchFamily="34" charset="0"/>
            </a:endParaRPr>
          </a:p>
        </p:txBody>
      </p:sp>
      <p:sp>
        <p:nvSpPr>
          <p:cNvPr id="15" name="Text Box 14"/>
          <p:cNvSpPr txBox="1">
            <a:spLocks noChangeArrowheads="1"/>
          </p:cNvSpPr>
          <p:nvPr/>
        </p:nvSpPr>
        <p:spPr bwMode="auto">
          <a:xfrm>
            <a:off x="1443654" y="1907080"/>
            <a:ext cx="33998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dirty="0">
                <a:solidFill>
                  <a:srgbClr val="00B050"/>
                </a:solidFill>
                <a:latin typeface="Calibri" panose="020F0502020204030204" pitchFamily="34" charset="0"/>
                <a:cs typeface="Calibri" panose="020F0502020204030204" pitchFamily="34" charset="0"/>
              </a:rPr>
              <a:t>Climat de type océanique dégradé</a:t>
            </a:r>
          </a:p>
        </p:txBody>
      </p:sp>
      <p:sp>
        <p:nvSpPr>
          <p:cNvPr id="11" name="Rectangle 30">
            <a:extLst>
              <a:ext uri="{FF2B5EF4-FFF2-40B4-BE49-F238E27FC236}">
                <a16:creationId xmlns:a16="http://schemas.microsoft.com/office/drawing/2014/main" id="{5A99B08C-513C-4C69-BB44-17F790123138}"/>
              </a:ext>
            </a:extLst>
          </p:cNvPr>
          <p:cNvSpPr>
            <a:spLocks noChangeArrowheads="1"/>
          </p:cNvSpPr>
          <p:nvPr/>
        </p:nvSpPr>
        <p:spPr bwMode="auto">
          <a:xfrm>
            <a:off x="97654" y="137656"/>
            <a:ext cx="8904968" cy="830997"/>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r>
              <a:rPr lang="fr-FR" sz="2400" dirty="0">
                <a:latin typeface="Calibri" panose="020F0502020204030204" pitchFamily="34" charset="0"/>
                <a:cs typeface="Calibri" panose="020F0502020204030204" pitchFamily="34" charset="0"/>
              </a:rPr>
              <a:t>	2.  Les échelles du climat</a:t>
            </a:r>
            <a:endParaRPr lang="fr-FR" altLang="fr-FR" sz="2400" dirty="0">
              <a:solidFill>
                <a:srgbClr val="FF9966"/>
              </a:solidFill>
              <a:latin typeface="Comic Sans MS" pitchFamily="66" charset="0"/>
            </a:endParaRPr>
          </a:p>
        </p:txBody>
      </p:sp>
      <p:sp>
        <p:nvSpPr>
          <p:cNvPr id="13" name="Rectangle 12">
            <a:extLst>
              <a:ext uri="{FF2B5EF4-FFF2-40B4-BE49-F238E27FC236}">
                <a16:creationId xmlns:a16="http://schemas.microsoft.com/office/drawing/2014/main" id="{E5989319-999F-4E9A-B8A3-0314EEFC91F5}"/>
              </a:ext>
            </a:extLst>
          </p:cNvPr>
          <p:cNvSpPr/>
          <p:nvPr/>
        </p:nvSpPr>
        <p:spPr>
          <a:xfrm>
            <a:off x="1391384" y="935095"/>
            <a:ext cx="6871062" cy="461665"/>
          </a:xfrm>
          <a:prstGeom prst="rect">
            <a:avLst/>
          </a:prstGeom>
        </p:spPr>
        <p:txBody>
          <a:bodyPr wrap="square">
            <a:spAutoFit/>
          </a:bodyPr>
          <a:lstStyle/>
          <a:p>
            <a:pPr lvl="0" hangingPunct="0">
              <a:spcAft>
                <a:spcPts val="0"/>
              </a:spcAft>
            </a:pPr>
            <a:r>
              <a:rPr lang="fr-FR" sz="2400" dirty="0">
                <a:latin typeface="Calibri" panose="020F0502020204030204" pitchFamily="34" charset="0"/>
                <a:ea typeface="Times New Roman" panose="02020603050405020304" pitchFamily="18" charset="0"/>
                <a:cs typeface="Times New Roman" panose="02020603050405020304" pitchFamily="18" charset="0"/>
              </a:rPr>
              <a:t>A. Les échelles spatiales</a:t>
            </a:r>
            <a:endParaRPr lang="fr-FR"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19" name="Text Box 7">
            <a:extLst>
              <a:ext uri="{FF2B5EF4-FFF2-40B4-BE49-F238E27FC236}">
                <a16:creationId xmlns:a16="http://schemas.microsoft.com/office/drawing/2014/main" id="{4682A923-9949-4375-A309-42C6DE1FA304}"/>
              </a:ext>
            </a:extLst>
          </p:cNvPr>
          <p:cNvSpPr txBox="1">
            <a:spLocks noChangeArrowheads="1"/>
          </p:cNvSpPr>
          <p:nvPr/>
        </p:nvSpPr>
        <p:spPr bwMode="auto">
          <a:xfrm>
            <a:off x="2124539" y="160373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ltLang="fr-FR">
              <a:latin typeface="Calibri" panose="020F0502020204030204" pitchFamily="34" charset="0"/>
              <a:cs typeface="Calibri" panose="020F0502020204030204" pitchFamily="34" charset="0"/>
            </a:endParaRPr>
          </a:p>
        </p:txBody>
      </p:sp>
      <p:pic>
        <p:nvPicPr>
          <p:cNvPr id="22" name="Picture 2">
            <a:extLst>
              <a:ext uri="{FF2B5EF4-FFF2-40B4-BE49-F238E27FC236}">
                <a16:creationId xmlns:a16="http://schemas.microsoft.com/office/drawing/2014/main" id="{444E617C-928A-4AC4-88B8-CB34CC84A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416" y="1720017"/>
            <a:ext cx="4021584" cy="513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 Box 3">
            <a:extLst>
              <a:ext uri="{FF2B5EF4-FFF2-40B4-BE49-F238E27FC236}">
                <a16:creationId xmlns:a16="http://schemas.microsoft.com/office/drawing/2014/main" id="{9917FB71-2E95-4242-B341-FA11234BB0AF}"/>
              </a:ext>
            </a:extLst>
          </p:cNvPr>
          <p:cNvSpPr txBox="1">
            <a:spLocks noChangeArrowheads="1"/>
          </p:cNvSpPr>
          <p:nvPr/>
        </p:nvSpPr>
        <p:spPr bwMode="auto">
          <a:xfrm>
            <a:off x="3242502" y="3429000"/>
            <a:ext cx="187991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fr-FR" altLang="fr-FR" dirty="0">
                <a:latin typeface="Calibri" panose="020F0502020204030204" pitchFamily="34" charset="0"/>
                <a:cs typeface="Calibri" panose="020F0502020204030204" pitchFamily="34" charset="0"/>
              </a:rPr>
              <a:t>EXEMPLES DE MÉSOCLIMATS EN FRANCE</a:t>
            </a:r>
          </a:p>
        </p:txBody>
      </p:sp>
    </p:spTree>
    <p:extLst>
      <p:ext uri="{BB962C8B-B14F-4D97-AF65-F5344CB8AC3E}">
        <p14:creationId xmlns:p14="http://schemas.microsoft.com/office/powerpoint/2010/main" val="3145570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654" y="1238216"/>
            <a:ext cx="7981407" cy="400110"/>
          </a:xfrm>
          <a:prstGeom prst="rect">
            <a:avLst/>
          </a:prstGeom>
        </p:spPr>
        <p:txBody>
          <a:bodyPr wrap="square">
            <a:spAutoFit/>
          </a:bodyPr>
          <a:lstStyle/>
          <a:p>
            <a:pPr marL="342900" indent="-342900" hangingPunct="0">
              <a:spcAft>
                <a:spcPts val="0"/>
              </a:spcAft>
              <a:buFont typeface="Wingdings" panose="05000000000000000000" pitchFamily="2" charset="2"/>
              <a:buChar char="§"/>
            </a:pPr>
            <a:r>
              <a:rPr lang="fr-FR" sz="2000" dirty="0">
                <a:solidFill>
                  <a:srgbClr val="0000FF"/>
                </a:solidFill>
                <a:latin typeface="Calibri" panose="020F0502020204030204" pitchFamily="34" charset="0"/>
                <a:ea typeface="Times New Roman" panose="02020603050405020304" pitchFamily="18" charset="0"/>
                <a:cs typeface="Calibri" panose="020F0502020204030204" pitchFamily="34" charset="0"/>
              </a:rPr>
              <a:t>Climat local et </a:t>
            </a:r>
            <a:r>
              <a:rPr lang="fr-FR" sz="2000" dirty="0" err="1">
                <a:solidFill>
                  <a:srgbClr val="0000FF"/>
                </a:solidFill>
                <a:latin typeface="Calibri" panose="020F0502020204030204" pitchFamily="34" charset="0"/>
                <a:ea typeface="Times New Roman" panose="02020603050405020304" pitchFamily="18" charset="0"/>
                <a:cs typeface="Calibri" panose="020F0502020204030204" pitchFamily="34" charset="0"/>
              </a:rPr>
              <a:t>topoclimat</a:t>
            </a:r>
            <a:endParaRPr lang="fr-FR" sz="16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2" name="AutoShape 12"/>
          <p:cNvSpPr>
            <a:spLocks noChangeArrowheads="1"/>
          </p:cNvSpPr>
          <p:nvPr/>
        </p:nvSpPr>
        <p:spPr bwMode="auto">
          <a:xfrm>
            <a:off x="687121" y="1631951"/>
            <a:ext cx="520880" cy="208454"/>
          </a:xfrm>
          <a:prstGeom prst="rightArrow">
            <a:avLst>
              <a:gd name="adj1" fmla="val 50000"/>
              <a:gd name="adj2" fmla="val 50245"/>
            </a:avLst>
          </a:prstGeom>
          <a:solidFill>
            <a:srgbClr val="92D050"/>
          </a:solidFill>
          <a:ln w="9525">
            <a:solidFill>
              <a:schemeClr val="tx1"/>
            </a:solidFill>
            <a:miter lim="800000"/>
            <a:headEnd/>
            <a:tailEnd/>
          </a:ln>
          <a:effectLst/>
          <a:extLst/>
        </p:spPr>
        <p:txBody>
          <a:bodyPr wrap="none" anchor="ctr"/>
          <a:lstStyle/>
          <a:p>
            <a:endParaRPr lang="fr-FR">
              <a:latin typeface="Calibri" panose="020F0502020204030204" pitchFamily="34" charset="0"/>
              <a:cs typeface="Calibri" panose="020F0502020204030204" pitchFamily="34" charset="0"/>
            </a:endParaRPr>
          </a:p>
        </p:txBody>
      </p:sp>
      <p:sp>
        <p:nvSpPr>
          <p:cNvPr id="13" name="Text Box 15"/>
          <p:cNvSpPr txBox="1">
            <a:spLocks noChangeArrowheads="1"/>
          </p:cNvSpPr>
          <p:nvPr/>
        </p:nvSpPr>
        <p:spPr bwMode="auto">
          <a:xfrm>
            <a:off x="1248345" y="1566634"/>
            <a:ext cx="40105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dirty="0">
                <a:solidFill>
                  <a:srgbClr val="00B050"/>
                </a:solidFill>
                <a:latin typeface="Calibri" panose="020F0502020204030204" pitchFamily="34" charset="0"/>
                <a:cs typeface="Calibri" panose="020F0502020204030204" pitchFamily="34" charset="0"/>
              </a:rPr>
              <a:t>Climat Breton, Lorrain – bassin de St-</a:t>
            </a:r>
            <a:r>
              <a:rPr lang="fr-FR" altLang="fr-FR" dirty="0" err="1">
                <a:solidFill>
                  <a:srgbClr val="00B050"/>
                </a:solidFill>
                <a:latin typeface="Calibri" panose="020F0502020204030204" pitchFamily="34" charset="0"/>
                <a:cs typeface="Calibri" panose="020F0502020204030204" pitchFamily="34" charset="0"/>
              </a:rPr>
              <a:t>Dié</a:t>
            </a:r>
            <a:r>
              <a:rPr lang="fr-FR" altLang="fr-FR" dirty="0">
                <a:solidFill>
                  <a:srgbClr val="00B050"/>
                </a:solidFill>
                <a:latin typeface="Calibri" panose="020F0502020204030204" pitchFamily="34" charset="0"/>
                <a:cs typeface="Calibri" panose="020F0502020204030204" pitchFamily="34" charset="0"/>
              </a:rPr>
              <a:t> </a:t>
            </a:r>
          </a:p>
        </p:txBody>
      </p:sp>
      <p:sp>
        <p:nvSpPr>
          <p:cNvPr id="22" name="Rectangle 30">
            <a:extLst>
              <a:ext uri="{FF2B5EF4-FFF2-40B4-BE49-F238E27FC236}">
                <a16:creationId xmlns:a16="http://schemas.microsoft.com/office/drawing/2014/main" id="{0F9C6550-3103-4F54-923F-A8F2C73F04B4}"/>
              </a:ext>
            </a:extLst>
          </p:cNvPr>
          <p:cNvSpPr>
            <a:spLocks noChangeArrowheads="1"/>
          </p:cNvSpPr>
          <p:nvPr/>
        </p:nvSpPr>
        <p:spPr bwMode="auto">
          <a:xfrm>
            <a:off x="97654" y="-31021"/>
            <a:ext cx="8904968" cy="830997"/>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r>
              <a:rPr lang="fr-FR" sz="2400" dirty="0">
                <a:latin typeface="Calibri" panose="020F0502020204030204" pitchFamily="34" charset="0"/>
                <a:cs typeface="Calibri" panose="020F0502020204030204" pitchFamily="34" charset="0"/>
              </a:rPr>
              <a:t>	2.  Les échelles du climat</a:t>
            </a:r>
            <a:endParaRPr lang="fr-FR" altLang="fr-FR" sz="2400" dirty="0">
              <a:solidFill>
                <a:srgbClr val="FF9966"/>
              </a:solidFill>
              <a:latin typeface="Comic Sans MS" pitchFamily="66" charset="0"/>
            </a:endParaRPr>
          </a:p>
        </p:txBody>
      </p:sp>
      <p:sp>
        <p:nvSpPr>
          <p:cNvPr id="24" name="Rectangle 23">
            <a:extLst>
              <a:ext uri="{FF2B5EF4-FFF2-40B4-BE49-F238E27FC236}">
                <a16:creationId xmlns:a16="http://schemas.microsoft.com/office/drawing/2014/main" id="{0CDA2599-5C31-4ADD-BCE6-2F83E8E849E9}"/>
              </a:ext>
            </a:extLst>
          </p:cNvPr>
          <p:cNvSpPr/>
          <p:nvPr/>
        </p:nvSpPr>
        <p:spPr>
          <a:xfrm>
            <a:off x="1391384" y="766418"/>
            <a:ext cx="6871062" cy="461665"/>
          </a:xfrm>
          <a:prstGeom prst="rect">
            <a:avLst/>
          </a:prstGeom>
        </p:spPr>
        <p:txBody>
          <a:bodyPr wrap="square">
            <a:spAutoFit/>
          </a:bodyPr>
          <a:lstStyle/>
          <a:p>
            <a:pPr lvl="0" hangingPunct="0">
              <a:spcAft>
                <a:spcPts val="0"/>
              </a:spcAft>
            </a:pPr>
            <a:r>
              <a:rPr lang="fr-FR" sz="2400" dirty="0">
                <a:latin typeface="Calibri" panose="020F0502020204030204" pitchFamily="34" charset="0"/>
                <a:ea typeface="Times New Roman" panose="02020603050405020304" pitchFamily="18" charset="0"/>
                <a:cs typeface="Times New Roman" panose="02020603050405020304" pitchFamily="18" charset="0"/>
              </a:rPr>
              <a:t>A. Les échelles spatiales</a:t>
            </a:r>
            <a:endParaRPr lang="fr-FR"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9" name="Image 8">
            <a:extLst>
              <a:ext uri="{FF2B5EF4-FFF2-40B4-BE49-F238E27FC236}">
                <a16:creationId xmlns:a16="http://schemas.microsoft.com/office/drawing/2014/main" id="{D45BA845-D7C2-4B2F-9AA7-1119619E6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15" y="2681416"/>
            <a:ext cx="4424598" cy="2939197"/>
          </a:xfrm>
          <a:prstGeom prst="rect">
            <a:avLst/>
          </a:prstGeom>
        </p:spPr>
      </p:pic>
      <p:sp>
        <p:nvSpPr>
          <p:cNvPr id="33" name="Rectangle 32">
            <a:extLst>
              <a:ext uri="{FF2B5EF4-FFF2-40B4-BE49-F238E27FC236}">
                <a16:creationId xmlns:a16="http://schemas.microsoft.com/office/drawing/2014/main" id="{4BA83BD7-0642-439A-BA40-7A4CBDBC6D1E}"/>
              </a:ext>
            </a:extLst>
          </p:cNvPr>
          <p:cNvSpPr/>
          <p:nvPr/>
        </p:nvSpPr>
        <p:spPr>
          <a:xfrm>
            <a:off x="133405" y="5620614"/>
            <a:ext cx="2027927" cy="276999"/>
          </a:xfrm>
          <a:prstGeom prst="rect">
            <a:avLst/>
          </a:prstGeom>
        </p:spPr>
        <p:txBody>
          <a:bodyPr wrap="none">
            <a:spAutoFit/>
          </a:bodyPr>
          <a:lstStyle/>
          <a:p>
            <a:r>
              <a:rPr lang="fr-FR" sz="1200" dirty="0"/>
              <a:t>https://education.francetv.fr</a:t>
            </a:r>
          </a:p>
        </p:txBody>
      </p:sp>
      <p:grpSp>
        <p:nvGrpSpPr>
          <p:cNvPr id="37" name="Groupe 36">
            <a:extLst>
              <a:ext uri="{FF2B5EF4-FFF2-40B4-BE49-F238E27FC236}">
                <a16:creationId xmlns:a16="http://schemas.microsoft.com/office/drawing/2014/main" id="{9792B8DB-6307-463D-92E5-31141D5BAB00}"/>
              </a:ext>
            </a:extLst>
          </p:cNvPr>
          <p:cNvGrpSpPr/>
          <p:nvPr/>
        </p:nvGrpSpPr>
        <p:grpSpPr>
          <a:xfrm>
            <a:off x="4873842" y="3173071"/>
            <a:ext cx="4323786" cy="2650680"/>
            <a:chOff x="319596" y="2112885"/>
            <a:chExt cx="3826337" cy="2242746"/>
          </a:xfrm>
        </p:grpSpPr>
        <p:pic>
          <p:nvPicPr>
            <p:cNvPr id="38" name="Image 37">
              <a:extLst>
                <a:ext uri="{FF2B5EF4-FFF2-40B4-BE49-F238E27FC236}">
                  <a16:creationId xmlns:a16="http://schemas.microsoft.com/office/drawing/2014/main" id="{D373752A-7C5B-459F-9747-D2E3DDDF8910}"/>
                </a:ext>
              </a:extLst>
            </p:cNvPr>
            <p:cNvPicPr>
              <a:picLocks noChangeAspect="1"/>
            </p:cNvPicPr>
            <p:nvPr/>
          </p:nvPicPr>
          <p:blipFill rotWithShape="1">
            <a:blip r:embed="rId3"/>
            <a:srcRect t="4657" r="38689"/>
            <a:stretch/>
          </p:blipFill>
          <p:spPr>
            <a:xfrm>
              <a:off x="488272" y="2329701"/>
              <a:ext cx="3657661" cy="2025930"/>
            </a:xfrm>
            <a:prstGeom prst="rect">
              <a:avLst/>
            </a:prstGeom>
          </p:spPr>
        </p:pic>
        <p:sp>
          <p:nvSpPr>
            <p:cNvPr id="39" name="Rectangle 38">
              <a:extLst>
                <a:ext uri="{FF2B5EF4-FFF2-40B4-BE49-F238E27FC236}">
                  <a16:creationId xmlns:a16="http://schemas.microsoft.com/office/drawing/2014/main" id="{19872429-5F26-4A22-BFBE-9ED6621C2963}"/>
                </a:ext>
              </a:extLst>
            </p:cNvPr>
            <p:cNvSpPr/>
            <p:nvPr/>
          </p:nvSpPr>
          <p:spPr>
            <a:xfrm>
              <a:off x="319596" y="2112885"/>
              <a:ext cx="594804" cy="514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0" name="Rectangle 39">
            <a:extLst>
              <a:ext uri="{FF2B5EF4-FFF2-40B4-BE49-F238E27FC236}">
                <a16:creationId xmlns:a16="http://schemas.microsoft.com/office/drawing/2014/main" id="{2EC1E0FA-96FA-4E9A-9DBE-19042AD5E335}"/>
              </a:ext>
            </a:extLst>
          </p:cNvPr>
          <p:cNvSpPr/>
          <p:nvPr/>
        </p:nvSpPr>
        <p:spPr>
          <a:xfrm>
            <a:off x="5176285" y="2843872"/>
            <a:ext cx="3718900" cy="584775"/>
          </a:xfrm>
          <a:prstGeom prst="rect">
            <a:avLst/>
          </a:prstGeom>
        </p:spPr>
        <p:txBody>
          <a:bodyPr wrap="square">
            <a:spAutoFit/>
          </a:bodyPr>
          <a:lstStyle/>
          <a:p>
            <a:pPr hangingPunct="0">
              <a:spcAft>
                <a:spcPts val="0"/>
              </a:spcAft>
            </a:pPr>
            <a:r>
              <a:rPr lang="fr-FR" sz="1600" dirty="0" err="1">
                <a:solidFill>
                  <a:srgbClr val="0000FF"/>
                </a:solidFill>
                <a:latin typeface="Calibri" panose="020F0502020204030204" pitchFamily="34" charset="0"/>
                <a:ea typeface="Times New Roman" panose="02020603050405020304" pitchFamily="18" charset="0"/>
                <a:cs typeface="Calibri" panose="020F0502020204030204" pitchFamily="34" charset="0"/>
              </a:rPr>
              <a:t>Topoclimat</a:t>
            </a:r>
            <a:r>
              <a:rPr lang="fr-FR" sz="1600" dirty="0">
                <a:solidFill>
                  <a:srgbClr val="0000FF"/>
                </a:solidFill>
                <a:latin typeface="Calibri" panose="020F0502020204030204" pitchFamily="34" charset="0"/>
                <a:ea typeface="Times New Roman" panose="02020603050405020304" pitchFamily="18" charset="0"/>
                <a:cs typeface="Calibri" panose="020F0502020204030204" pitchFamily="34" charset="0"/>
              </a:rPr>
              <a:t> - Exemple de conséquences : l’effet de Foehn</a:t>
            </a:r>
            <a:endParaRPr lang="fr-FR" sz="12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endParaRPr>
          </a:p>
        </p:txBody>
      </p:sp>
      <p:cxnSp>
        <p:nvCxnSpPr>
          <p:cNvPr id="42" name="Connecteur droit avec flèche 41">
            <a:extLst>
              <a:ext uri="{FF2B5EF4-FFF2-40B4-BE49-F238E27FC236}">
                <a16:creationId xmlns:a16="http://schemas.microsoft.com/office/drawing/2014/main" id="{29CA3AF9-A4AB-4D71-B073-E8D2D46891F2}"/>
              </a:ext>
            </a:extLst>
          </p:cNvPr>
          <p:cNvCxnSpPr>
            <a:cxnSpLocks/>
          </p:cNvCxnSpPr>
          <p:nvPr/>
        </p:nvCxnSpPr>
        <p:spPr>
          <a:xfrm>
            <a:off x="4088358" y="2994838"/>
            <a:ext cx="155168" cy="58286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3607E27-32D7-47A8-8D7B-0EB3DDAC903C}"/>
              </a:ext>
            </a:extLst>
          </p:cNvPr>
          <p:cNvSpPr/>
          <p:nvPr/>
        </p:nvSpPr>
        <p:spPr>
          <a:xfrm>
            <a:off x="3650752" y="2680795"/>
            <a:ext cx="927642" cy="338554"/>
          </a:xfrm>
          <a:prstGeom prst="rect">
            <a:avLst/>
          </a:prstGeom>
        </p:spPr>
        <p:txBody>
          <a:bodyPr wrap="square">
            <a:spAutoFit/>
          </a:bodyPr>
          <a:lstStyle/>
          <a:p>
            <a:pPr hangingPunct="0">
              <a:spcAft>
                <a:spcPts val="0"/>
              </a:spcAft>
            </a:pPr>
            <a:r>
              <a:rPr lang="fr-FR" sz="1600" dirty="0">
                <a:solidFill>
                  <a:srgbClr val="FFFF00"/>
                </a:solidFill>
                <a:latin typeface="Calibri" panose="020F0502020204030204" pitchFamily="34" charset="0"/>
                <a:ea typeface="Times New Roman" panose="02020603050405020304" pitchFamily="18" charset="0"/>
                <a:cs typeface="Calibri" panose="020F0502020204030204" pitchFamily="34" charset="0"/>
              </a:rPr>
              <a:t>Altitude</a:t>
            </a:r>
            <a:endParaRPr lang="fr-FR" sz="1200" dirty="0">
              <a:solidFill>
                <a:srgbClr val="FFFF00"/>
              </a:solidFill>
              <a:effectLst/>
              <a:latin typeface="Calibri" panose="020F0502020204030204" pitchFamily="34" charset="0"/>
              <a:ea typeface="Times New Roman" panose="02020603050405020304" pitchFamily="18" charset="0"/>
              <a:cs typeface="Calibri" panose="020F0502020204030204" pitchFamily="34" charset="0"/>
            </a:endParaRPr>
          </a:p>
        </p:txBody>
      </p:sp>
      <p:cxnSp>
        <p:nvCxnSpPr>
          <p:cNvPr id="48" name="Connecteur droit avec flèche 47">
            <a:extLst>
              <a:ext uri="{FF2B5EF4-FFF2-40B4-BE49-F238E27FC236}">
                <a16:creationId xmlns:a16="http://schemas.microsoft.com/office/drawing/2014/main" id="{2F792ECF-BED0-4CFA-8AC9-077B252189A7}"/>
              </a:ext>
            </a:extLst>
          </p:cNvPr>
          <p:cNvCxnSpPr>
            <a:cxnSpLocks/>
          </p:cNvCxnSpPr>
          <p:nvPr/>
        </p:nvCxnSpPr>
        <p:spPr>
          <a:xfrm>
            <a:off x="2468428" y="3404136"/>
            <a:ext cx="155168" cy="58286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FD55F11-3EA2-4321-8B21-3A2FCB87B8FE}"/>
              </a:ext>
            </a:extLst>
          </p:cNvPr>
          <p:cNvSpPr/>
          <p:nvPr/>
        </p:nvSpPr>
        <p:spPr>
          <a:xfrm>
            <a:off x="1764492" y="3065272"/>
            <a:ext cx="1147384" cy="338554"/>
          </a:xfrm>
          <a:prstGeom prst="rect">
            <a:avLst/>
          </a:prstGeom>
        </p:spPr>
        <p:txBody>
          <a:bodyPr wrap="square">
            <a:spAutoFit/>
          </a:bodyPr>
          <a:lstStyle/>
          <a:p>
            <a:pPr hangingPunct="0">
              <a:spcAft>
                <a:spcPts val="0"/>
              </a:spcAft>
            </a:pPr>
            <a:r>
              <a:rPr lang="fr-FR" sz="1600" dirty="0">
                <a:solidFill>
                  <a:srgbClr val="FFFF00"/>
                </a:solidFill>
                <a:latin typeface="Calibri" panose="020F0502020204030204" pitchFamily="34" charset="0"/>
                <a:ea typeface="Times New Roman" panose="02020603050405020304" pitchFamily="18" charset="0"/>
                <a:cs typeface="Calibri" panose="020F0502020204030204" pitchFamily="34" charset="0"/>
              </a:rPr>
              <a:t>Exposition</a:t>
            </a:r>
            <a:endParaRPr lang="fr-FR" sz="1200" dirty="0">
              <a:solidFill>
                <a:srgbClr val="FFFF00"/>
              </a:solidFill>
              <a:effectLst/>
              <a:latin typeface="Calibri" panose="020F0502020204030204" pitchFamily="34" charset="0"/>
              <a:ea typeface="Times New Roman" panose="02020603050405020304" pitchFamily="18" charset="0"/>
              <a:cs typeface="Calibri" panose="020F0502020204030204" pitchFamily="34" charset="0"/>
            </a:endParaRPr>
          </a:p>
        </p:txBody>
      </p:sp>
      <p:cxnSp>
        <p:nvCxnSpPr>
          <p:cNvPr id="50" name="Connecteur droit avec flèche 49">
            <a:extLst>
              <a:ext uri="{FF2B5EF4-FFF2-40B4-BE49-F238E27FC236}">
                <a16:creationId xmlns:a16="http://schemas.microsoft.com/office/drawing/2014/main" id="{85F5E486-AC7D-4B21-90C0-F5EFB0981679}"/>
              </a:ext>
            </a:extLst>
          </p:cNvPr>
          <p:cNvCxnSpPr>
            <a:cxnSpLocks/>
          </p:cNvCxnSpPr>
          <p:nvPr/>
        </p:nvCxnSpPr>
        <p:spPr>
          <a:xfrm flipH="1">
            <a:off x="2030822" y="3428647"/>
            <a:ext cx="237177" cy="52537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E0E5B32-E5B5-49DC-A4F9-C2B16456B313}"/>
              </a:ext>
            </a:extLst>
          </p:cNvPr>
          <p:cNvSpPr/>
          <p:nvPr/>
        </p:nvSpPr>
        <p:spPr>
          <a:xfrm>
            <a:off x="4940290" y="5619784"/>
            <a:ext cx="1452642" cy="276999"/>
          </a:xfrm>
          <a:prstGeom prst="rect">
            <a:avLst/>
          </a:prstGeom>
        </p:spPr>
        <p:txBody>
          <a:bodyPr wrap="none">
            <a:spAutoFit/>
          </a:bodyPr>
          <a:lstStyle/>
          <a:p>
            <a:r>
              <a:rPr lang="fr-FR" sz="1200" dirty="0" err="1"/>
              <a:t>Lebourgeois</a:t>
            </a:r>
            <a:r>
              <a:rPr lang="fr-FR" sz="1200" dirty="0"/>
              <a:t>, 2006</a:t>
            </a:r>
          </a:p>
        </p:txBody>
      </p:sp>
    </p:spTree>
    <p:extLst>
      <p:ext uri="{BB962C8B-B14F-4D97-AF65-F5344CB8AC3E}">
        <p14:creationId xmlns:p14="http://schemas.microsoft.com/office/powerpoint/2010/main" val="1658678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05131B-E15C-4008-9B11-B2E43985EFD4}"/>
              </a:ext>
            </a:extLst>
          </p:cNvPr>
          <p:cNvSpPr/>
          <p:nvPr/>
        </p:nvSpPr>
        <p:spPr>
          <a:xfrm>
            <a:off x="249178" y="153337"/>
            <a:ext cx="7793990" cy="338554"/>
          </a:xfrm>
          <a:prstGeom prst="rect">
            <a:avLst/>
          </a:prstGeom>
        </p:spPr>
        <p:txBody>
          <a:bodyPr wrap="square">
            <a:spAutoFit/>
          </a:bodyPr>
          <a:lstStyle/>
          <a:p>
            <a:pPr hangingPunct="0">
              <a:spcAft>
                <a:spcPts val="0"/>
              </a:spcAft>
            </a:pPr>
            <a:r>
              <a:rPr lang="fr-FR" sz="1600" dirty="0" err="1">
                <a:solidFill>
                  <a:srgbClr val="0000FF"/>
                </a:solidFill>
                <a:latin typeface="Calibri" panose="020F0502020204030204" pitchFamily="34" charset="0"/>
                <a:ea typeface="Times New Roman" panose="02020603050405020304" pitchFamily="18" charset="0"/>
                <a:cs typeface="Calibri" panose="020F0502020204030204" pitchFamily="34" charset="0"/>
              </a:rPr>
              <a:t>Topoclimat</a:t>
            </a:r>
            <a:r>
              <a:rPr lang="fr-FR" sz="1600" dirty="0">
                <a:solidFill>
                  <a:srgbClr val="0000FF"/>
                </a:solidFill>
                <a:latin typeface="Calibri" panose="020F0502020204030204" pitchFamily="34" charset="0"/>
                <a:ea typeface="Times New Roman" panose="02020603050405020304" pitchFamily="18" charset="0"/>
                <a:cs typeface="Calibri" panose="020F0502020204030204" pitchFamily="34" charset="0"/>
              </a:rPr>
              <a:t> - Exemple de conséquences : l’effet de Foehn dans les Vosges</a:t>
            </a:r>
            <a:endParaRPr lang="fr-FR" sz="12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endParaRPr>
          </a:p>
        </p:txBody>
      </p:sp>
      <p:grpSp>
        <p:nvGrpSpPr>
          <p:cNvPr id="6" name="Groupe 5">
            <a:extLst>
              <a:ext uri="{FF2B5EF4-FFF2-40B4-BE49-F238E27FC236}">
                <a16:creationId xmlns:a16="http://schemas.microsoft.com/office/drawing/2014/main" id="{E39523CE-1FAB-4F2C-998F-E44C3D3193DE}"/>
              </a:ext>
            </a:extLst>
          </p:cNvPr>
          <p:cNvGrpSpPr/>
          <p:nvPr/>
        </p:nvGrpSpPr>
        <p:grpSpPr>
          <a:xfrm>
            <a:off x="1118307" y="491891"/>
            <a:ext cx="7776515" cy="5837069"/>
            <a:chOff x="532984" y="1020932"/>
            <a:chExt cx="7776515" cy="5837069"/>
          </a:xfrm>
        </p:grpSpPr>
        <p:pic>
          <p:nvPicPr>
            <p:cNvPr id="5" name="Image 4">
              <a:extLst>
                <a:ext uri="{FF2B5EF4-FFF2-40B4-BE49-F238E27FC236}">
                  <a16:creationId xmlns:a16="http://schemas.microsoft.com/office/drawing/2014/main" id="{D80E3DBD-C47F-4638-A6D3-696C0AFF0F12}"/>
                </a:ext>
              </a:extLst>
            </p:cNvPr>
            <p:cNvPicPr>
              <a:picLocks noChangeAspect="1"/>
            </p:cNvPicPr>
            <p:nvPr/>
          </p:nvPicPr>
          <p:blipFill rotWithShape="1">
            <a:blip r:embed="rId2"/>
            <a:srcRect t="16769" r="20845"/>
            <a:stretch/>
          </p:blipFill>
          <p:spPr>
            <a:xfrm>
              <a:off x="532984" y="1246559"/>
              <a:ext cx="7110690" cy="5611442"/>
            </a:xfrm>
            <a:prstGeom prst="rect">
              <a:avLst/>
            </a:prstGeom>
          </p:spPr>
        </p:pic>
        <p:sp>
          <p:nvSpPr>
            <p:cNvPr id="2" name="Rectangle 1">
              <a:extLst>
                <a:ext uri="{FF2B5EF4-FFF2-40B4-BE49-F238E27FC236}">
                  <a16:creationId xmlns:a16="http://schemas.microsoft.com/office/drawing/2014/main" id="{72D9AFA9-7150-4A1A-8FED-0CA4C8FDA37A}"/>
                </a:ext>
              </a:extLst>
            </p:cNvPr>
            <p:cNvSpPr/>
            <p:nvPr/>
          </p:nvSpPr>
          <p:spPr>
            <a:xfrm>
              <a:off x="5912528" y="1020932"/>
              <a:ext cx="2396971" cy="3204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Rectangle 10">
            <a:extLst>
              <a:ext uri="{FF2B5EF4-FFF2-40B4-BE49-F238E27FC236}">
                <a16:creationId xmlns:a16="http://schemas.microsoft.com/office/drawing/2014/main" id="{D18DD4E0-9ED9-437B-A6BD-5ED7D4E65BBA}"/>
              </a:ext>
            </a:extLst>
          </p:cNvPr>
          <p:cNvSpPr/>
          <p:nvPr/>
        </p:nvSpPr>
        <p:spPr>
          <a:xfrm>
            <a:off x="119715" y="6535386"/>
            <a:ext cx="1452642" cy="276999"/>
          </a:xfrm>
          <a:prstGeom prst="rect">
            <a:avLst/>
          </a:prstGeom>
        </p:spPr>
        <p:txBody>
          <a:bodyPr wrap="none">
            <a:spAutoFit/>
          </a:bodyPr>
          <a:lstStyle/>
          <a:p>
            <a:r>
              <a:rPr lang="fr-FR" sz="1200" dirty="0" err="1"/>
              <a:t>Lebourgeois</a:t>
            </a:r>
            <a:r>
              <a:rPr lang="fr-FR" sz="1200" dirty="0"/>
              <a:t>, 2006</a:t>
            </a:r>
          </a:p>
        </p:txBody>
      </p:sp>
    </p:spTree>
    <p:extLst>
      <p:ext uri="{BB962C8B-B14F-4D97-AF65-F5344CB8AC3E}">
        <p14:creationId xmlns:p14="http://schemas.microsoft.com/office/powerpoint/2010/main" val="1785634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021" y="1228083"/>
            <a:ext cx="7889967" cy="400110"/>
          </a:xfrm>
          <a:prstGeom prst="rect">
            <a:avLst/>
          </a:prstGeom>
        </p:spPr>
        <p:txBody>
          <a:bodyPr wrap="square">
            <a:spAutoFit/>
          </a:bodyPr>
          <a:lstStyle/>
          <a:p>
            <a:pPr marL="342900" indent="-342900" hangingPunct="0">
              <a:spcAft>
                <a:spcPts val="0"/>
              </a:spcAft>
              <a:buFont typeface="Wingdings" panose="05000000000000000000" pitchFamily="2" charset="2"/>
              <a:buChar char="§"/>
            </a:pPr>
            <a:r>
              <a:rPr lang="fr-FR" sz="2000" dirty="0">
                <a:solidFill>
                  <a:srgbClr val="0000FF"/>
                </a:solidFill>
                <a:latin typeface="Calibri" panose="020F0502020204030204" pitchFamily="34" charset="0"/>
                <a:ea typeface="Times New Roman" panose="02020603050405020304" pitchFamily="18" charset="0"/>
                <a:cs typeface="Calibri" panose="020F0502020204030204" pitchFamily="34" charset="0"/>
              </a:rPr>
              <a:t>Microclimat</a:t>
            </a:r>
            <a:endParaRPr lang="fr-FR" sz="16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0" name="AutoShape 13"/>
          <p:cNvSpPr>
            <a:spLocks noChangeArrowheads="1"/>
          </p:cNvSpPr>
          <p:nvPr/>
        </p:nvSpPr>
        <p:spPr bwMode="auto">
          <a:xfrm>
            <a:off x="660488" y="1655347"/>
            <a:ext cx="520880" cy="208454"/>
          </a:xfrm>
          <a:prstGeom prst="rightArrow">
            <a:avLst>
              <a:gd name="adj1" fmla="val 50000"/>
              <a:gd name="adj2" fmla="val 50245"/>
            </a:avLst>
          </a:prstGeom>
          <a:solidFill>
            <a:srgbClr val="92D050"/>
          </a:solidFill>
          <a:ln w="9525">
            <a:solidFill>
              <a:schemeClr val="tx1"/>
            </a:solidFill>
            <a:miter lim="800000"/>
            <a:headEnd/>
            <a:tailEnd/>
          </a:ln>
          <a:effectLst/>
          <a:extLst/>
        </p:spPr>
        <p:txBody>
          <a:bodyPr wrap="none" anchor="ctr"/>
          <a:lstStyle/>
          <a:p>
            <a:endParaRPr lang="fr-FR">
              <a:latin typeface="Calibri" panose="020F0502020204030204" pitchFamily="34" charset="0"/>
              <a:cs typeface="Calibri" panose="020F0502020204030204" pitchFamily="34" charset="0"/>
            </a:endParaRPr>
          </a:p>
        </p:txBody>
      </p:sp>
      <p:sp>
        <p:nvSpPr>
          <p:cNvPr id="11" name="Text Box 16"/>
          <p:cNvSpPr txBox="1">
            <a:spLocks noChangeArrowheads="1"/>
          </p:cNvSpPr>
          <p:nvPr/>
        </p:nvSpPr>
        <p:spPr bwMode="auto">
          <a:xfrm>
            <a:off x="1221712" y="1572069"/>
            <a:ext cx="43098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solidFill>
                  <a:srgbClr val="00B050"/>
                </a:solidFill>
                <a:latin typeface="Calibri" panose="020F0502020204030204" pitchFamily="34" charset="0"/>
                <a:cs typeface="Calibri" panose="020F0502020204030204" pitchFamily="34" charset="0"/>
              </a:rPr>
              <a:t>D’une parcelle agricole, d’une rue, d’un mur</a:t>
            </a:r>
          </a:p>
        </p:txBody>
      </p:sp>
      <p:sp>
        <p:nvSpPr>
          <p:cNvPr id="22" name="Rectangle 30">
            <a:extLst>
              <a:ext uri="{FF2B5EF4-FFF2-40B4-BE49-F238E27FC236}">
                <a16:creationId xmlns:a16="http://schemas.microsoft.com/office/drawing/2014/main" id="{0F9C6550-3103-4F54-923F-A8F2C73F04B4}"/>
              </a:ext>
            </a:extLst>
          </p:cNvPr>
          <p:cNvSpPr>
            <a:spLocks noChangeArrowheads="1"/>
          </p:cNvSpPr>
          <p:nvPr/>
        </p:nvSpPr>
        <p:spPr bwMode="auto">
          <a:xfrm>
            <a:off x="97654" y="-4387"/>
            <a:ext cx="8904968" cy="830997"/>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r>
              <a:rPr lang="fr-FR" sz="2400" dirty="0">
                <a:latin typeface="Calibri" panose="020F0502020204030204" pitchFamily="34" charset="0"/>
                <a:cs typeface="Calibri" panose="020F0502020204030204" pitchFamily="34" charset="0"/>
              </a:rPr>
              <a:t>	2.  Les échelles du climat</a:t>
            </a:r>
            <a:endParaRPr lang="fr-FR" altLang="fr-FR" sz="2400" dirty="0">
              <a:solidFill>
                <a:srgbClr val="FF9966"/>
              </a:solidFill>
              <a:latin typeface="Comic Sans MS" pitchFamily="66" charset="0"/>
            </a:endParaRPr>
          </a:p>
        </p:txBody>
      </p:sp>
      <p:sp>
        <p:nvSpPr>
          <p:cNvPr id="24" name="Rectangle 23">
            <a:extLst>
              <a:ext uri="{FF2B5EF4-FFF2-40B4-BE49-F238E27FC236}">
                <a16:creationId xmlns:a16="http://schemas.microsoft.com/office/drawing/2014/main" id="{0CDA2599-5C31-4ADD-BCE6-2F83E8E849E9}"/>
              </a:ext>
            </a:extLst>
          </p:cNvPr>
          <p:cNvSpPr/>
          <p:nvPr/>
        </p:nvSpPr>
        <p:spPr>
          <a:xfrm>
            <a:off x="1391384" y="766418"/>
            <a:ext cx="6871062" cy="461665"/>
          </a:xfrm>
          <a:prstGeom prst="rect">
            <a:avLst/>
          </a:prstGeom>
        </p:spPr>
        <p:txBody>
          <a:bodyPr wrap="square">
            <a:spAutoFit/>
          </a:bodyPr>
          <a:lstStyle/>
          <a:p>
            <a:pPr lvl="0" hangingPunct="0">
              <a:spcAft>
                <a:spcPts val="0"/>
              </a:spcAft>
            </a:pPr>
            <a:r>
              <a:rPr lang="fr-FR" sz="2400" dirty="0">
                <a:latin typeface="Calibri" panose="020F0502020204030204" pitchFamily="34" charset="0"/>
                <a:ea typeface="Times New Roman" panose="02020603050405020304" pitchFamily="18" charset="0"/>
                <a:cs typeface="Times New Roman" panose="02020603050405020304" pitchFamily="18" charset="0"/>
              </a:rPr>
              <a:t>A. Les échelles spatiales</a:t>
            </a:r>
            <a:endParaRPr lang="fr-FR"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28" name="Picture 2">
            <a:extLst>
              <a:ext uri="{FF2B5EF4-FFF2-40B4-BE49-F238E27FC236}">
                <a16:creationId xmlns:a16="http://schemas.microsoft.com/office/drawing/2014/main" id="{A728B07E-5A0A-4B5D-A9A8-E9146203F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21" y="2978199"/>
            <a:ext cx="2894121" cy="212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 Box 3">
            <a:extLst>
              <a:ext uri="{FF2B5EF4-FFF2-40B4-BE49-F238E27FC236}">
                <a16:creationId xmlns:a16="http://schemas.microsoft.com/office/drawing/2014/main" id="{3A08900C-B372-432D-A762-433E02F8E417}"/>
              </a:ext>
            </a:extLst>
          </p:cNvPr>
          <p:cNvSpPr txBox="1">
            <a:spLocks noChangeArrowheads="1"/>
          </p:cNvSpPr>
          <p:nvPr/>
        </p:nvSpPr>
        <p:spPr bwMode="auto">
          <a:xfrm>
            <a:off x="217121" y="2187612"/>
            <a:ext cx="22394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fr-FR" altLang="fr-FR" sz="1200" dirty="0">
                <a:latin typeface="Calibri" panose="020F0502020204030204" pitchFamily="34" charset="0"/>
                <a:cs typeface="Calibri" panose="020F0502020204030204" pitchFamily="34" charset="0"/>
              </a:rPr>
              <a:t>EFFET DU BOCAGE VIS-À-VIS DU </a:t>
            </a:r>
          </a:p>
          <a:p>
            <a:pPr algn="ctr"/>
            <a:r>
              <a:rPr lang="fr-FR" altLang="fr-FR" sz="1200" dirty="0">
                <a:latin typeface="Calibri" panose="020F0502020204030204" pitchFamily="34" charset="0"/>
                <a:cs typeface="Calibri" panose="020F0502020204030204" pitchFamily="34" charset="0"/>
              </a:rPr>
              <a:t>MICROCLIMAT</a:t>
            </a:r>
          </a:p>
        </p:txBody>
      </p:sp>
      <p:pic>
        <p:nvPicPr>
          <p:cNvPr id="30" name="Picture 7">
            <a:extLst>
              <a:ext uri="{FF2B5EF4-FFF2-40B4-BE49-F238E27FC236}">
                <a16:creationId xmlns:a16="http://schemas.microsoft.com/office/drawing/2014/main" id="{10A9C8CC-D315-4298-87F3-709ED9C71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014" y="5165336"/>
            <a:ext cx="4756426" cy="1505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 Box 4">
            <a:extLst>
              <a:ext uri="{FF2B5EF4-FFF2-40B4-BE49-F238E27FC236}">
                <a16:creationId xmlns:a16="http://schemas.microsoft.com/office/drawing/2014/main" id="{88A78E6B-F91C-4B75-9727-7C0485726914}"/>
              </a:ext>
            </a:extLst>
          </p:cNvPr>
          <p:cNvSpPr txBox="1">
            <a:spLocks noChangeArrowheads="1"/>
          </p:cNvSpPr>
          <p:nvPr/>
        </p:nvSpPr>
        <p:spPr bwMode="auto">
          <a:xfrm>
            <a:off x="3181562" y="3209130"/>
            <a:ext cx="25359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fr-FR" altLang="fr-FR" sz="1200" dirty="0">
                <a:latin typeface="Calibri" panose="020F0502020204030204" pitchFamily="34" charset="0"/>
                <a:cs typeface="Calibri" panose="020F0502020204030204" pitchFamily="34" charset="0"/>
              </a:rPr>
              <a:t>Il favorise l’accumulation d’air froid issu de la partie supérieure du versant.</a:t>
            </a:r>
          </a:p>
        </p:txBody>
      </p:sp>
      <p:sp>
        <p:nvSpPr>
          <p:cNvPr id="32" name="Text Box 5">
            <a:extLst>
              <a:ext uri="{FF2B5EF4-FFF2-40B4-BE49-F238E27FC236}">
                <a16:creationId xmlns:a16="http://schemas.microsoft.com/office/drawing/2014/main" id="{37FE5E31-6F4D-4A9F-B8F6-B180FA83CF67}"/>
              </a:ext>
            </a:extLst>
          </p:cNvPr>
          <p:cNvSpPr txBox="1">
            <a:spLocks noChangeArrowheads="1"/>
          </p:cNvSpPr>
          <p:nvPr/>
        </p:nvSpPr>
        <p:spPr bwMode="auto">
          <a:xfrm>
            <a:off x="3156635" y="3946338"/>
            <a:ext cx="2560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fr-FR" altLang="fr-FR" sz="1200" dirty="0">
                <a:latin typeface="Calibri" panose="020F0502020204030204" pitchFamily="34" charset="0"/>
                <a:cs typeface="Calibri" panose="020F0502020204030204" pitchFamily="34" charset="0"/>
              </a:rPr>
              <a:t>Cela accroît le risque de gel pour les cultures situées à proximité immédiate de la haie.</a:t>
            </a:r>
          </a:p>
        </p:txBody>
      </p:sp>
      <p:sp>
        <p:nvSpPr>
          <p:cNvPr id="15" name="Text Box 6">
            <a:extLst>
              <a:ext uri="{FF2B5EF4-FFF2-40B4-BE49-F238E27FC236}">
                <a16:creationId xmlns:a16="http://schemas.microsoft.com/office/drawing/2014/main" id="{1B0372A0-1A5D-4EC2-9FEE-447DB9140297}"/>
              </a:ext>
            </a:extLst>
          </p:cNvPr>
          <p:cNvSpPr txBox="1">
            <a:spLocks noChangeArrowheads="1"/>
          </p:cNvSpPr>
          <p:nvPr/>
        </p:nvSpPr>
        <p:spPr bwMode="auto">
          <a:xfrm>
            <a:off x="1336861" y="5463155"/>
            <a:ext cx="28142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fr-FR" altLang="fr-FR" sz="1200" dirty="0">
                <a:latin typeface="Calibri" panose="020F0502020204030204" pitchFamily="34" charset="0"/>
                <a:cs typeface="Calibri" panose="020F0502020204030204" pitchFamily="34" charset="0"/>
              </a:rPr>
              <a:t>En zone plane, il réduit la force du vent. On l’utilise généralement comme brise-vent en Bretagne et dans la vallée du Rhône pour atténuer les effets du Mistral. </a:t>
            </a:r>
          </a:p>
        </p:txBody>
      </p:sp>
    </p:spTree>
    <p:extLst>
      <p:ext uri="{BB962C8B-B14F-4D97-AF65-F5344CB8AC3E}">
        <p14:creationId xmlns:p14="http://schemas.microsoft.com/office/powerpoint/2010/main" val="573393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51251"/>
            <a:ext cx="6471821" cy="830997"/>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marL="514350" indent="-514350" eaLnBrk="1" hangingPunct="1">
              <a:spcBef>
                <a:spcPct val="0"/>
              </a:spcBef>
              <a:buAutoNum type="romanUcPeriod"/>
            </a:pPr>
            <a:r>
              <a:rPr lang="fr-FR" altLang="fr-FR" sz="2400" dirty="0">
                <a:latin typeface="Calibri" panose="020F0502020204030204" pitchFamily="34" charset="0"/>
                <a:cs typeface="Calibri" panose="020F0502020204030204" pitchFamily="34" charset="0"/>
              </a:rPr>
              <a:t>Les principes de la définition des climats</a:t>
            </a:r>
          </a:p>
          <a:p>
            <a:pPr eaLnBrk="1" hangingPunct="1">
              <a:spcBef>
                <a:spcPct val="0"/>
              </a:spcBef>
              <a:buNone/>
            </a:pPr>
            <a:r>
              <a:rPr lang="fr-FR" sz="2400" dirty="0">
                <a:latin typeface="Calibri" panose="020F0502020204030204" pitchFamily="34" charset="0"/>
                <a:cs typeface="Calibri" panose="020F0502020204030204" pitchFamily="34" charset="0"/>
              </a:rPr>
              <a:t>	2.  Les échelles du climat</a:t>
            </a:r>
            <a:endParaRPr lang="fr-FR" altLang="fr-FR" sz="2400" dirty="0">
              <a:solidFill>
                <a:srgbClr val="FF9966"/>
              </a:solidFill>
              <a:latin typeface="Comic Sans MS" pitchFamily="66" charset="0"/>
            </a:endParaRPr>
          </a:p>
        </p:txBody>
      </p:sp>
      <p:sp>
        <p:nvSpPr>
          <p:cNvPr id="8" name="Rectangle 7"/>
          <p:cNvSpPr/>
          <p:nvPr/>
        </p:nvSpPr>
        <p:spPr>
          <a:xfrm>
            <a:off x="1267097" y="814554"/>
            <a:ext cx="6871062" cy="461665"/>
          </a:xfrm>
          <a:prstGeom prst="rect">
            <a:avLst/>
          </a:prstGeom>
        </p:spPr>
        <p:txBody>
          <a:bodyPr wrap="square">
            <a:spAutoFit/>
          </a:bodyPr>
          <a:lstStyle/>
          <a:p>
            <a:pPr lvl="0" hangingPunct="0">
              <a:spcAft>
                <a:spcPts val="0"/>
              </a:spcAft>
            </a:pPr>
            <a:r>
              <a:rPr lang="fr-FR" sz="2400" dirty="0">
                <a:latin typeface="Calibri" panose="020F0502020204030204" pitchFamily="34" charset="0"/>
                <a:ea typeface="Times New Roman" panose="02020603050405020304" pitchFamily="18" charset="0"/>
                <a:cs typeface="Times New Roman" panose="02020603050405020304" pitchFamily="18" charset="0"/>
              </a:rPr>
              <a:t>A. Les échelles spatiales</a:t>
            </a:r>
            <a:endParaRPr lang="fr-FR"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9" name="Rectangle 8"/>
          <p:cNvSpPr/>
          <p:nvPr/>
        </p:nvSpPr>
        <p:spPr>
          <a:xfrm>
            <a:off x="1267097" y="1207995"/>
            <a:ext cx="6871062" cy="461665"/>
          </a:xfrm>
          <a:prstGeom prst="rect">
            <a:avLst/>
          </a:prstGeom>
        </p:spPr>
        <p:txBody>
          <a:bodyPr wrap="square">
            <a:spAutoFit/>
          </a:bodyPr>
          <a:lstStyle/>
          <a:p>
            <a:pPr lvl="0" hangingPunct="0">
              <a:spcAft>
                <a:spcPts val="0"/>
              </a:spcAft>
            </a:pPr>
            <a:r>
              <a:rPr lang="fr-FR" sz="2400" dirty="0">
                <a:latin typeface="Calibri" panose="020F0502020204030204" pitchFamily="34" charset="0"/>
                <a:ea typeface="Times New Roman" panose="02020603050405020304" pitchFamily="18" charset="0"/>
                <a:cs typeface="Times New Roman" panose="02020603050405020304" pitchFamily="18" charset="0"/>
              </a:rPr>
              <a:t>B. Les échelles temporelles</a:t>
            </a:r>
            <a:endParaRPr lang="fr-FR" dirty="0">
              <a:effectLst/>
              <a:latin typeface="Times" panose="02020603050405020304" pitchFamily="18" charset="0"/>
              <a:ea typeface="Times New Roman" panose="02020603050405020304" pitchFamily="18" charset="0"/>
              <a:cs typeface="Times New Roman" panose="02020603050405020304" pitchFamily="18" charset="0"/>
            </a:endParaRPr>
          </a:p>
        </p:txBody>
      </p:sp>
      <p:graphicFrame>
        <p:nvGraphicFramePr>
          <p:cNvPr id="19" name="Object 2">
            <a:extLst>
              <a:ext uri="{FF2B5EF4-FFF2-40B4-BE49-F238E27FC236}">
                <a16:creationId xmlns:a16="http://schemas.microsoft.com/office/drawing/2014/main" id="{45727563-4C9A-4776-88FA-9E0B10384637}"/>
              </a:ext>
            </a:extLst>
          </p:cNvPr>
          <p:cNvGraphicFramePr>
            <a:graphicFrameLocks noChangeAspect="1"/>
          </p:cNvGraphicFramePr>
          <p:nvPr>
            <p:extLst>
              <p:ext uri="{D42A27DB-BD31-4B8C-83A1-F6EECF244321}">
                <p14:modId xmlns:p14="http://schemas.microsoft.com/office/powerpoint/2010/main" val="1317962105"/>
              </p:ext>
            </p:extLst>
          </p:nvPr>
        </p:nvGraphicFramePr>
        <p:xfrm>
          <a:off x="159798" y="1669661"/>
          <a:ext cx="6702641" cy="2553054"/>
        </p:xfrm>
        <a:graphic>
          <a:graphicData uri="http://schemas.openxmlformats.org/presentationml/2006/ole">
            <mc:AlternateContent xmlns:mc="http://schemas.openxmlformats.org/markup-compatibility/2006">
              <mc:Choice xmlns:v="urn:schemas-microsoft-com:vml" Requires="v">
                <p:oleObj spid="_x0000_s4109" name="Photo Editor Photo" r:id="rId3" imgW="9752381" imgH="3715269" progId="MSPhotoEd.3">
                  <p:embed/>
                </p:oleObj>
              </mc:Choice>
              <mc:Fallback>
                <p:oleObj name="Photo Editor Photo" r:id="rId3" imgW="9752381" imgH="3715269" progId="MSPhotoEd.3">
                  <p:embed/>
                  <p:pic>
                    <p:nvPicPr>
                      <p:cNvPr id="1075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98" y="1669661"/>
                        <a:ext cx="6702641" cy="2553054"/>
                      </a:xfrm>
                      <a:prstGeom prst="rect">
                        <a:avLst/>
                      </a:prstGeom>
                      <a:noFill/>
                      <a:ln>
                        <a:noFill/>
                      </a:ln>
                      <a:effectLst/>
                      <a:extLst/>
                    </p:spPr>
                  </p:pic>
                </p:oleObj>
              </mc:Fallback>
            </mc:AlternateContent>
          </a:graphicData>
        </a:graphic>
      </p:graphicFrame>
      <p:pic>
        <p:nvPicPr>
          <p:cNvPr id="6" name="Image 5">
            <a:extLst>
              <a:ext uri="{FF2B5EF4-FFF2-40B4-BE49-F238E27FC236}">
                <a16:creationId xmlns:a16="http://schemas.microsoft.com/office/drawing/2014/main" id="{54652831-3B5F-451B-BFF5-AD417AAB03CD}"/>
              </a:ext>
            </a:extLst>
          </p:cNvPr>
          <p:cNvPicPr>
            <a:picLocks noChangeAspect="1"/>
          </p:cNvPicPr>
          <p:nvPr/>
        </p:nvPicPr>
        <p:blipFill>
          <a:blip r:embed="rId5"/>
          <a:stretch>
            <a:fillRect/>
          </a:stretch>
        </p:blipFill>
        <p:spPr>
          <a:xfrm>
            <a:off x="1267097" y="4147105"/>
            <a:ext cx="6871063" cy="2569730"/>
          </a:xfrm>
          <a:prstGeom prst="rect">
            <a:avLst/>
          </a:prstGeom>
        </p:spPr>
      </p:pic>
    </p:spTree>
    <p:extLst>
      <p:ext uri="{BB962C8B-B14F-4D97-AF65-F5344CB8AC3E}">
        <p14:creationId xmlns:p14="http://schemas.microsoft.com/office/powerpoint/2010/main" val="355432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322" name="Group 74"/>
          <p:cNvGrpSpPr>
            <a:grpSpLocks/>
          </p:cNvGrpSpPr>
          <p:nvPr/>
        </p:nvGrpSpPr>
        <p:grpSpPr bwMode="auto">
          <a:xfrm>
            <a:off x="522515" y="857250"/>
            <a:ext cx="8151222" cy="5634990"/>
            <a:chOff x="-2" y="-2"/>
            <a:chExt cx="3618" cy="5735"/>
          </a:xfrm>
        </p:grpSpPr>
        <p:grpSp>
          <p:nvGrpSpPr>
            <p:cNvPr id="53320" name="Group 72"/>
            <p:cNvGrpSpPr>
              <a:grpSpLocks/>
            </p:cNvGrpSpPr>
            <p:nvPr/>
          </p:nvGrpSpPr>
          <p:grpSpPr bwMode="auto">
            <a:xfrm>
              <a:off x="0" y="0"/>
              <a:ext cx="3614" cy="5731"/>
              <a:chOff x="0" y="0"/>
              <a:chExt cx="3614" cy="5731"/>
            </a:xfrm>
          </p:grpSpPr>
          <p:grpSp>
            <p:nvGrpSpPr>
              <p:cNvPr id="53267" name="Group 19"/>
              <p:cNvGrpSpPr>
                <a:grpSpLocks/>
              </p:cNvGrpSpPr>
              <p:nvPr/>
            </p:nvGrpSpPr>
            <p:grpSpPr bwMode="auto">
              <a:xfrm>
                <a:off x="0" y="0"/>
                <a:ext cx="718" cy="461"/>
                <a:chOff x="0" y="0"/>
                <a:chExt cx="718" cy="461"/>
              </a:xfrm>
            </p:grpSpPr>
            <p:sp>
              <p:nvSpPr>
                <p:cNvPr id="53266" name="Rectangle 18"/>
                <p:cNvSpPr>
                  <a:spLocks noChangeArrowheads="1"/>
                </p:cNvSpPr>
                <p:nvPr/>
              </p:nvSpPr>
              <p:spPr bwMode="auto">
                <a:xfrm>
                  <a:off x="0" y="0"/>
                  <a:ext cx="718" cy="461"/>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265" name="Group 17"/>
                <p:cNvGrpSpPr>
                  <a:grpSpLocks/>
                </p:cNvGrpSpPr>
                <p:nvPr/>
              </p:nvGrpSpPr>
              <p:grpSpPr bwMode="auto">
                <a:xfrm>
                  <a:off x="0" y="0"/>
                  <a:ext cx="718" cy="461"/>
                  <a:chOff x="0" y="0"/>
                  <a:chExt cx="718" cy="461"/>
                </a:xfrm>
              </p:grpSpPr>
              <p:sp>
                <p:nvSpPr>
                  <p:cNvPr id="53250" name="Rectangle 2"/>
                  <p:cNvSpPr>
                    <a:spLocks noChangeArrowheads="1"/>
                  </p:cNvSpPr>
                  <p:nvPr/>
                </p:nvSpPr>
                <p:spPr bwMode="auto">
                  <a:xfrm>
                    <a:off x="28" y="0"/>
                    <a:ext cx="662" cy="461"/>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fr-FR" altLang="fr-FR" sz="1400" i="1">
                        <a:solidFill>
                          <a:srgbClr val="000000"/>
                        </a:solidFill>
                        <a:latin typeface="Calibri" panose="020F0502020204030204" pitchFamily="34" charset="0"/>
                        <a:cs typeface="Calibri" panose="020F0502020204030204" pitchFamily="34" charset="0"/>
                      </a:rPr>
                      <a:t>Hiver</a:t>
                    </a:r>
                    <a:endParaRPr lang="fr-FR" altLang="fr-FR" sz="1400">
                      <a:latin typeface="Calibri" panose="020F0502020204030204" pitchFamily="34" charset="0"/>
                      <a:cs typeface="Calibri" panose="020F0502020204030204" pitchFamily="34" charset="0"/>
                    </a:endParaRPr>
                  </a:p>
                  <a:p>
                    <a:pPr algn="ctr" eaLnBrk="0" hangingPunct="0"/>
                    <a:endParaRPr lang="fr-FR" altLang="fr-FR" sz="1400">
                      <a:latin typeface="Calibri" panose="020F0502020204030204" pitchFamily="34" charset="0"/>
                      <a:cs typeface="Calibri" panose="020F0502020204030204" pitchFamily="34" charset="0"/>
                    </a:endParaRPr>
                  </a:p>
                </p:txBody>
              </p:sp>
              <p:sp>
                <p:nvSpPr>
                  <p:cNvPr id="53264" name="Rectangle 16"/>
                  <p:cNvSpPr>
                    <a:spLocks noChangeArrowheads="1"/>
                  </p:cNvSpPr>
                  <p:nvPr/>
                </p:nvSpPr>
                <p:spPr bwMode="auto">
                  <a:xfrm>
                    <a:off x="0" y="0"/>
                    <a:ext cx="718" cy="46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271" name="Group 23"/>
              <p:cNvGrpSpPr>
                <a:grpSpLocks/>
              </p:cNvGrpSpPr>
              <p:nvPr/>
            </p:nvGrpSpPr>
            <p:grpSpPr bwMode="auto">
              <a:xfrm>
                <a:off x="718" y="0"/>
                <a:ext cx="2896" cy="461"/>
                <a:chOff x="718" y="0"/>
                <a:chExt cx="2896" cy="461"/>
              </a:xfrm>
            </p:grpSpPr>
            <p:sp>
              <p:nvSpPr>
                <p:cNvPr id="53270" name="Rectangle 22"/>
                <p:cNvSpPr>
                  <a:spLocks noChangeArrowheads="1"/>
                </p:cNvSpPr>
                <p:nvPr/>
              </p:nvSpPr>
              <p:spPr bwMode="auto">
                <a:xfrm>
                  <a:off x="718" y="0"/>
                  <a:ext cx="2896" cy="461"/>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269" name="Group 21"/>
                <p:cNvGrpSpPr>
                  <a:grpSpLocks/>
                </p:cNvGrpSpPr>
                <p:nvPr/>
              </p:nvGrpSpPr>
              <p:grpSpPr bwMode="auto">
                <a:xfrm>
                  <a:off x="718" y="0"/>
                  <a:ext cx="2896" cy="461"/>
                  <a:chOff x="718" y="0"/>
                  <a:chExt cx="2896" cy="461"/>
                </a:xfrm>
              </p:grpSpPr>
              <p:sp>
                <p:nvSpPr>
                  <p:cNvPr id="53251" name="Rectangle 3"/>
                  <p:cNvSpPr>
                    <a:spLocks noChangeArrowheads="1"/>
                  </p:cNvSpPr>
                  <p:nvPr/>
                </p:nvSpPr>
                <p:spPr bwMode="auto">
                  <a:xfrm>
                    <a:off x="746" y="0"/>
                    <a:ext cx="2840" cy="461"/>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fr-FR" altLang="fr-FR" sz="1400" i="1">
                        <a:solidFill>
                          <a:srgbClr val="000000"/>
                        </a:solidFill>
                        <a:latin typeface="Calibri" panose="020F0502020204030204" pitchFamily="34" charset="0"/>
                        <a:cs typeface="Calibri" panose="020F0502020204030204" pitchFamily="34" charset="0"/>
                      </a:rPr>
                      <a:t>Caractéristiques</a:t>
                    </a:r>
                    <a:endParaRPr lang="fr-FR" altLang="fr-FR" sz="1400">
                      <a:latin typeface="Calibri" panose="020F0502020204030204" pitchFamily="34" charset="0"/>
                      <a:cs typeface="Calibri" panose="020F0502020204030204" pitchFamily="34" charset="0"/>
                    </a:endParaRPr>
                  </a:p>
                  <a:p>
                    <a:pPr algn="ctr" eaLnBrk="0" hangingPunct="0"/>
                    <a:endParaRPr lang="fr-FR" altLang="fr-FR" sz="1400">
                      <a:latin typeface="Calibri" panose="020F0502020204030204" pitchFamily="34" charset="0"/>
                      <a:cs typeface="Calibri" panose="020F0502020204030204" pitchFamily="34" charset="0"/>
                    </a:endParaRPr>
                  </a:p>
                </p:txBody>
              </p:sp>
              <p:sp>
                <p:nvSpPr>
                  <p:cNvPr id="53268" name="Rectangle 20"/>
                  <p:cNvSpPr>
                    <a:spLocks noChangeArrowheads="1"/>
                  </p:cNvSpPr>
                  <p:nvPr/>
                </p:nvSpPr>
                <p:spPr bwMode="auto">
                  <a:xfrm>
                    <a:off x="718" y="0"/>
                    <a:ext cx="2896" cy="46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275" name="Group 27"/>
              <p:cNvGrpSpPr>
                <a:grpSpLocks/>
              </p:cNvGrpSpPr>
              <p:nvPr/>
            </p:nvGrpSpPr>
            <p:grpSpPr bwMode="auto">
              <a:xfrm>
                <a:off x="0" y="461"/>
                <a:ext cx="718" cy="1058"/>
                <a:chOff x="0" y="461"/>
                <a:chExt cx="718" cy="1058"/>
              </a:xfrm>
            </p:grpSpPr>
            <p:sp>
              <p:nvSpPr>
                <p:cNvPr id="53274" name="Rectangle 26"/>
                <p:cNvSpPr>
                  <a:spLocks noChangeArrowheads="1"/>
                </p:cNvSpPr>
                <p:nvPr/>
              </p:nvSpPr>
              <p:spPr bwMode="auto">
                <a:xfrm>
                  <a:off x="0" y="461"/>
                  <a:ext cx="718" cy="105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273" name="Group 25"/>
                <p:cNvGrpSpPr>
                  <a:grpSpLocks/>
                </p:cNvGrpSpPr>
                <p:nvPr/>
              </p:nvGrpSpPr>
              <p:grpSpPr bwMode="auto">
                <a:xfrm>
                  <a:off x="0" y="461"/>
                  <a:ext cx="718" cy="1058"/>
                  <a:chOff x="0" y="461"/>
                  <a:chExt cx="718" cy="1058"/>
                </a:xfrm>
              </p:grpSpPr>
              <p:sp>
                <p:nvSpPr>
                  <p:cNvPr id="53252" name="Rectangle 4"/>
                  <p:cNvSpPr>
                    <a:spLocks noChangeArrowheads="1"/>
                  </p:cNvSpPr>
                  <p:nvPr/>
                </p:nvSpPr>
                <p:spPr bwMode="auto">
                  <a:xfrm>
                    <a:off x="28" y="461"/>
                    <a:ext cx="662" cy="105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fr-FR" altLang="fr-FR" sz="1400">
                        <a:solidFill>
                          <a:srgbClr val="000000"/>
                        </a:solidFill>
                        <a:latin typeface="Calibri" panose="020F0502020204030204" pitchFamily="34" charset="0"/>
                        <a:cs typeface="Calibri" panose="020F0502020204030204" pitchFamily="34" charset="0"/>
                      </a:rPr>
                      <a:t>1407-1408</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272" name="Rectangle 24"/>
                  <p:cNvSpPr>
                    <a:spLocks noChangeArrowheads="1"/>
                  </p:cNvSpPr>
                  <p:nvPr/>
                </p:nvSpPr>
                <p:spPr bwMode="auto">
                  <a:xfrm>
                    <a:off x="0" y="461"/>
                    <a:ext cx="718" cy="105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279" name="Group 31"/>
              <p:cNvGrpSpPr>
                <a:grpSpLocks/>
              </p:cNvGrpSpPr>
              <p:nvPr/>
            </p:nvGrpSpPr>
            <p:grpSpPr bwMode="auto">
              <a:xfrm>
                <a:off x="718" y="461"/>
                <a:ext cx="2896" cy="1058"/>
                <a:chOff x="718" y="461"/>
                <a:chExt cx="2896" cy="1058"/>
              </a:xfrm>
            </p:grpSpPr>
            <p:sp>
              <p:nvSpPr>
                <p:cNvPr id="53278" name="Rectangle 30"/>
                <p:cNvSpPr>
                  <a:spLocks noChangeArrowheads="1"/>
                </p:cNvSpPr>
                <p:nvPr/>
              </p:nvSpPr>
              <p:spPr bwMode="auto">
                <a:xfrm>
                  <a:off x="718" y="461"/>
                  <a:ext cx="2896" cy="105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277" name="Group 29"/>
                <p:cNvGrpSpPr>
                  <a:grpSpLocks/>
                </p:cNvGrpSpPr>
                <p:nvPr/>
              </p:nvGrpSpPr>
              <p:grpSpPr bwMode="auto">
                <a:xfrm>
                  <a:off x="718" y="461"/>
                  <a:ext cx="2896" cy="1058"/>
                  <a:chOff x="718" y="461"/>
                  <a:chExt cx="2896" cy="1058"/>
                </a:xfrm>
              </p:grpSpPr>
              <p:sp>
                <p:nvSpPr>
                  <p:cNvPr id="53253" name="Rectangle 5"/>
                  <p:cNvSpPr>
                    <a:spLocks noChangeArrowheads="1"/>
                  </p:cNvSpPr>
                  <p:nvPr/>
                </p:nvSpPr>
                <p:spPr bwMode="auto">
                  <a:xfrm>
                    <a:off x="746" y="461"/>
                    <a:ext cx="2840" cy="105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altLang="fr-FR" sz="1400">
                        <a:solidFill>
                          <a:srgbClr val="000000"/>
                        </a:solidFill>
                        <a:latin typeface="Calibri" panose="020F0502020204030204" pitchFamily="34" charset="0"/>
                        <a:cs typeface="Calibri" panose="020F0502020204030204" pitchFamily="34" charset="0"/>
                      </a:rPr>
                      <a:t>Hiver très rude en Angleterre, en Allemagne et en France. Il se prolongea du 10 novembre au 31 janvier, et du 15 février au 10 avril. Les racines des vignes et des arbres fruitiers furent gelées. Toutes les rivières et les fleuves furent gelées.</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276" name="Rectangle 28"/>
                  <p:cNvSpPr>
                    <a:spLocks noChangeArrowheads="1"/>
                  </p:cNvSpPr>
                  <p:nvPr/>
                </p:nvSpPr>
                <p:spPr bwMode="auto">
                  <a:xfrm>
                    <a:off x="718" y="461"/>
                    <a:ext cx="2896" cy="105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283" name="Group 35"/>
              <p:cNvGrpSpPr>
                <a:grpSpLocks/>
              </p:cNvGrpSpPr>
              <p:nvPr/>
            </p:nvGrpSpPr>
            <p:grpSpPr bwMode="auto">
              <a:xfrm>
                <a:off x="0" y="1519"/>
                <a:ext cx="718" cy="904"/>
                <a:chOff x="0" y="1519"/>
                <a:chExt cx="718" cy="904"/>
              </a:xfrm>
            </p:grpSpPr>
            <p:sp>
              <p:nvSpPr>
                <p:cNvPr id="53282" name="Rectangle 34"/>
                <p:cNvSpPr>
                  <a:spLocks noChangeArrowheads="1"/>
                </p:cNvSpPr>
                <p:nvPr/>
              </p:nvSpPr>
              <p:spPr bwMode="auto">
                <a:xfrm>
                  <a:off x="0" y="1519"/>
                  <a:ext cx="718"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281" name="Group 33"/>
                <p:cNvGrpSpPr>
                  <a:grpSpLocks/>
                </p:cNvGrpSpPr>
                <p:nvPr/>
              </p:nvGrpSpPr>
              <p:grpSpPr bwMode="auto">
                <a:xfrm>
                  <a:off x="0" y="1519"/>
                  <a:ext cx="718" cy="904"/>
                  <a:chOff x="0" y="1519"/>
                  <a:chExt cx="718" cy="904"/>
                </a:xfrm>
              </p:grpSpPr>
              <p:sp>
                <p:nvSpPr>
                  <p:cNvPr id="53254" name="Rectangle 6"/>
                  <p:cNvSpPr>
                    <a:spLocks noChangeArrowheads="1"/>
                  </p:cNvSpPr>
                  <p:nvPr/>
                </p:nvSpPr>
                <p:spPr bwMode="auto">
                  <a:xfrm>
                    <a:off x="28" y="1519"/>
                    <a:ext cx="662"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fr-FR" altLang="fr-FR" sz="1400">
                        <a:solidFill>
                          <a:srgbClr val="000000"/>
                        </a:solidFill>
                        <a:latin typeface="Calibri" panose="020F0502020204030204" pitchFamily="34" charset="0"/>
                        <a:cs typeface="Calibri" panose="020F0502020204030204" pitchFamily="34" charset="0"/>
                      </a:rPr>
                      <a:t>1480-1481</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280" name="Rectangle 32"/>
                  <p:cNvSpPr>
                    <a:spLocks noChangeArrowheads="1"/>
                  </p:cNvSpPr>
                  <p:nvPr/>
                </p:nvSpPr>
                <p:spPr bwMode="auto">
                  <a:xfrm>
                    <a:off x="0" y="1519"/>
                    <a:ext cx="718" cy="90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287" name="Group 39"/>
              <p:cNvGrpSpPr>
                <a:grpSpLocks/>
              </p:cNvGrpSpPr>
              <p:nvPr/>
            </p:nvGrpSpPr>
            <p:grpSpPr bwMode="auto">
              <a:xfrm>
                <a:off x="718" y="1519"/>
                <a:ext cx="2896" cy="904"/>
                <a:chOff x="718" y="1519"/>
                <a:chExt cx="2896" cy="904"/>
              </a:xfrm>
            </p:grpSpPr>
            <p:sp>
              <p:nvSpPr>
                <p:cNvPr id="53286" name="Rectangle 38"/>
                <p:cNvSpPr>
                  <a:spLocks noChangeArrowheads="1"/>
                </p:cNvSpPr>
                <p:nvPr/>
              </p:nvSpPr>
              <p:spPr bwMode="auto">
                <a:xfrm>
                  <a:off x="718" y="1519"/>
                  <a:ext cx="2896"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285" name="Group 37"/>
                <p:cNvGrpSpPr>
                  <a:grpSpLocks/>
                </p:cNvGrpSpPr>
                <p:nvPr/>
              </p:nvGrpSpPr>
              <p:grpSpPr bwMode="auto">
                <a:xfrm>
                  <a:off x="718" y="1519"/>
                  <a:ext cx="2896" cy="904"/>
                  <a:chOff x="718" y="1519"/>
                  <a:chExt cx="2896" cy="904"/>
                </a:xfrm>
              </p:grpSpPr>
              <p:sp>
                <p:nvSpPr>
                  <p:cNvPr id="53255" name="Rectangle 7"/>
                  <p:cNvSpPr>
                    <a:spLocks noChangeArrowheads="1"/>
                  </p:cNvSpPr>
                  <p:nvPr/>
                </p:nvSpPr>
                <p:spPr bwMode="auto">
                  <a:xfrm>
                    <a:off x="746" y="1519"/>
                    <a:ext cx="2840"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altLang="fr-FR" sz="1400">
                        <a:solidFill>
                          <a:srgbClr val="000000"/>
                        </a:solidFill>
                        <a:latin typeface="Calibri" panose="020F0502020204030204" pitchFamily="34" charset="0"/>
                        <a:cs typeface="Calibri" panose="020F0502020204030204" pitchFamily="34" charset="0"/>
                      </a:rPr>
                      <a:t>Hiver très long et froid qui se prolonge durant plus de 6 mois. La Seine, l’Oise, la Marne et l’Yonne furent gelées. Le vignoble est détruit par le gel intense dans l’Est de la France.</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284" name="Rectangle 36"/>
                  <p:cNvSpPr>
                    <a:spLocks noChangeArrowheads="1"/>
                  </p:cNvSpPr>
                  <p:nvPr/>
                </p:nvSpPr>
                <p:spPr bwMode="auto">
                  <a:xfrm>
                    <a:off x="718" y="1519"/>
                    <a:ext cx="2896" cy="90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291" name="Group 43"/>
              <p:cNvGrpSpPr>
                <a:grpSpLocks/>
              </p:cNvGrpSpPr>
              <p:nvPr/>
            </p:nvGrpSpPr>
            <p:grpSpPr bwMode="auto">
              <a:xfrm>
                <a:off x="0" y="2423"/>
                <a:ext cx="718" cy="904"/>
                <a:chOff x="0" y="2423"/>
                <a:chExt cx="718" cy="904"/>
              </a:xfrm>
            </p:grpSpPr>
            <p:sp>
              <p:nvSpPr>
                <p:cNvPr id="53290" name="Rectangle 42"/>
                <p:cNvSpPr>
                  <a:spLocks noChangeArrowheads="1"/>
                </p:cNvSpPr>
                <p:nvPr/>
              </p:nvSpPr>
              <p:spPr bwMode="auto">
                <a:xfrm>
                  <a:off x="0" y="2423"/>
                  <a:ext cx="718"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289" name="Group 41"/>
                <p:cNvGrpSpPr>
                  <a:grpSpLocks/>
                </p:cNvGrpSpPr>
                <p:nvPr/>
              </p:nvGrpSpPr>
              <p:grpSpPr bwMode="auto">
                <a:xfrm>
                  <a:off x="0" y="2423"/>
                  <a:ext cx="718" cy="904"/>
                  <a:chOff x="0" y="2423"/>
                  <a:chExt cx="718" cy="904"/>
                </a:xfrm>
              </p:grpSpPr>
              <p:sp>
                <p:nvSpPr>
                  <p:cNvPr id="53256" name="Rectangle 8"/>
                  <p:cNvSpPr>
                    <a:spLocks noChangeArrowheads="1"/>
                  </p:cNvSpPr>
                  <p:nvPr/>
                </p:nvSpPr>
                <p:spPr bwMode="auto">
                  <a:xfrm>
                    <a:off x="28" y="2423"/>
                    <a:ext cx="662"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fr-FR" altLang="fr-FR" sz="1400">
                        <a:solidFill>
                          <a:srgbClr val="000000"/>
                        </a:solidFill>
                        <a:latin typeface="Calibri" panose="020F0502020204030204" pitchFamily="34" charset="0"/>
                        <a:cs typeface="Calibri" panose="020F0502020204030204" pitchFamily="34" charset="0"/>
                      </a:rPr>
                      <a:t>1568-1569</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288" name="Rectangle 40"/>
                  <p:cNvSpPr>
                    <a:spLocks noChangeArrowheads="1"/>
                  </p:cNvSpPr>
                  <p:nvPr/>
                </p:nvSpPr>
                <p:spPr bwMode="auto">
                  <a:xfrm>
                    <a:off x="0" y="2423"/>
                    <a:ext cx="718" cy="90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295" name="Group 47"/>
              <p:cNvGrpSpPr>
                <a:grpSpLocks/>
              </p:cNvGrpSpPr>
              <p:nvPr/>
            </p:nvGrpSpPr>
            <p:grpSpPr bwMode="auto">
              <a:xfrm>
                <a:off x="718" y="2423"/>
                <a:ext cx="2896" cy="904"/>
                <a:chOff x="718" y="2423"/>
                <a:chExt cx="2896" cy="904"/>
              </a:xfrm>
            </p:grpSpPr>
            <p:sp>
              <p:nvSpPr>
                <p:cNvPr id="53294" name="Rectangle 46"/>
                <p:cNvSpPr>
                  <a:spLocks noChangeArrowheads="1"/>
                </p:cNvSpPr>
                <p:nvPr/>
              </p:nvSpPr>
              <p:spPr bwMode="auto">
                <a:xfrm>
                  <a:off x="718" y="2423"/>
                  <a:ext cx="2896"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293" name="Group 45"/>
                <p:cNvGrpSpPr>
                  <a:grpSpLocks/>
                </p:cNvGrpSpPr>
                <p:nvPr/>
              </p:nvGrpSpPr>
              <p:grpSpPr bwMode="auto">
                <a:xfrm>
                  <a:off x="718" y="2423"/>
                  <a:ext cx="2896" cy="904"/>
                  <a:chOff x="718" y="2423"/>
                  <a:chExt cx="2896" cy="904"/>
                </a:xfrm>
              </p:grpSpPr>
              <p:sp>
                <p:nvSpPr>
                  <p:cNvPr id="53257" name="Rectangle 9"/>
                  <p:cNvSpPr>
                    <a:spLocks noChangeArrowheads="1"/>
                  </p:cNvSpPr>
                  <p:nvPr/>
                </p:nvSpPr>
                <p:spPr bwMode="auto">
                  <a:xfrm>
                    <a:off x="746" y="2423"/>
                    <a:ext cx="2840"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altLang="fr-FR" sz="1400">
                        <a:solidFill>
                          <a:srgbClr val="000000"/>
                        </a:solidFill>
                        <a:latin typeface="Calibri" panose="020F0502020204030204" pitchFamily="34" charset="0"/>
                        <a:cs typeface="Calibri" panose="020F0502020204030204" pitchFamily="34" charset="0"/>
                      </a:rPr>
                      <a:t>Dès le mois de décembre 1568, toutes les rivières de France furent prises par les glaces. La mer est gelée à proximité de Bordeaux. En Provence, les oliviers et les figuiers sont anéantis par le gel</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292" name="Rectangle 44"/>
                  <p:cNvSpPr>
                    <a:spLocks noChangeArrowheads="1"/>
                  </p:cNvSpPr>
                  <p:nvPr/>
                </p:nvSpPr>
                <p:spPr bwMode="auto">
                  <a:xfrm>
                    <a:off x="718" y="2423"/>
                    <a:ext cx="2896" cy="90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299" name="Group 51"/>
              <p:cNvGrpSpPr>
                <a:grpSpLocks/>
              </p:cNvGrpSpPr>
              <p:nvPr/>
            </p:nvGrpSpPr>
            <p:grpSpPr bwMode="auto">
              <a:xfrm>
                <a:off x="0" y="3327"/>
                <a:ext cx="718" cy="750"/>
                <a:chOff x="0" y="3327"/>
                <a:chExt cx="718" cy="750"/>
              </a:xfrm>
            </p:grpSpPr>
            <p:sp>
              <p:nvSpPr>
                <p:cNvPr id="53298" name="Rectangle 50"/>
                <p:cNvSpPr>
                  <a:spLocks noChangeArrowheads="1"/>
                </p:cNvSpPr>
                <p:nvPr/>
              </p:nvSpPr>
              <p:spPr bwMode="auto">
                <a:xfrm>
                  <a:off x="0" y="3327"/>
                  <a:ext cx="718" cy="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297" name="Group 49"/>
                <p:cNvGrpSpPr>
                  <a:grpSpLocks/>
                </p:cNvGrpSpPr>
                <p:nvPr/>
              </p:nvGrpSpPr>
              <p:grpSpPr bwMode="auto">
                <a:xfrm>
                  <a:off x="0" y="3327"/>
                  <a:ext cx="718" cy="750"/>
                  <a:chOff x="0" y="3327"/>
                  <a:chExt cx="718" cy="750"/>
                </a:xfrm>
              </p:grpSpPr>
              <p:sp>
                <p:nvSpPr>
                  <p:cNvPr id="53258" name="Rectangle 10"/>
                  <p:cNvSpPr>
                    <a:spLocks noChangeArrowheads="1"/>
                  </p:cNvSpPr>
                  <p:nvPr/>
                </p:nvSpPr>
                <p:spPr bwMode="auto">
                  <a:xfrm>
                    <a:off x="28" y="3327"/>
                    <a:ext cx="662" cy="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fr-FR" altLang="fr-FR" sz="1400">
                        <a:solidFill>
                          <a:srgbClr val="000000"/>
                        </a:solidFill>
                        <a:latin typeface="Calibri" panose="020F0502020204030204" pitchFamily="34" charset="0"/>
                        <a:cs typeface="Calibri" panose="020F0502020204030204" pitchFamily="34" charset="0"/>
                      </a:rPr>
                      <a:t>1607-1608</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296" name="Rectangle 48"/>
                  <p:cNvSpPr>
                    <a:spLocks noChangeArrowheads="1"/>
                  </p:cNvSpPr>
                  <p:nvPr/>
                </p:nvSpPr>
                <p:spPr bwMode="auto">
                  <a:xfrm>
                    <a:off x="0" y="3327"/>
                    <a:ext cx="718" cy="7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303" name="Group 55"/>
              <p:cNvGrpSpPr>
                <a:grpSpLocks/>
              </p:cNvGrpSpPr>
              <p:nvPr/>
            </p:nvGrpSpPr>
            <p:grpSpPr bwMode="auto">
              <a:xfrm>
                <a:off x="718" y="3327"/>
                <a:ext cx="2896" cy="750"/>
                <a:chOff x="718" y="3327"/>
                <a:chExt cx="2896" cy="750"/>
              </a:xfrm>
            </p:grpSpPr>
            <p:sp>
              <p:nvSpPr>
                <p:cNvPr id="53302" name="Rectangle 54"/>
                <p:cNvSpPr>
                  <a:spLocks noChangeArrowheads="1"/>
                </p:cNvSpPr>
                <p:nvPr/>
              </p:nvSpPr>
              <p:spPr bwMode="auto">
                <a:xfrm>
                  <a:off x="718" y="3327"/>
                  <a:ext cx="2896" cy="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301" name="Group 53"/>
                <p:cNvGrpSpPr>
                  <a:grpSpLocks/>
                </p:cNvGrpSpPr>
                <p:nvPr/>
              </p:nvGrpSpPr>
              <p:grpSpPr bwMode="auto">
                <a:xfrm>
                  <a:off x="718" y="3327"/>
                  <a:ext cx="2896" cy="750"/>
                  <a:chOff x="718" y="3327"/>
                  <a:chExt cx="2896" cy="750"/>
                </a:xfrm>
              </p:grpSpPr>
              <p:sp>
                <p:nvSpPr>
                  <p:cNvPr id="53259" name="Rectangle 11"/>
                  <p:cNvSpPr>
                    <a:spLocks noChangeArrowheads="1"/>
                  </p:cNvSpPr>
                  <p:nvPr/>
                </p:nvSpPr>
                <p:spPr bwMode="auto">
                  <a:xfrm>
                    <a:off x="746" y="3327"/>
                    <a:ext cx="2840" cy="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altLang="fr-FR" sz="1400">
                        <a:solidFill>
                          <a:srgbClr val="000000"/>
                        </a:solidFill>
                        <a:latin typeface="Calibri" panose="020F0502020204030204" pitchFamily="34" charset="0"/>
                        <a:cs typeface="Calibri" panose="020F0502020204030204" pitchFamily="34" charset="0"/>
                      </a:rPr>
                      <a:t>Froid intense de la mi-décembre à la mi-mars en Europe septentrionale et occidentale. Le Rhin fut pris par les glaces.</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300" name="Rectangle 52"/>
                  <p:cNvSpPr>
                    <a:spLocks noChangeArrowheads="1"/>
                  </p:cNvSpPr>
                  <p:nvPr/>
                </p:nvSpPr>
                <p:spPr bwMode="auto">
                  <a:xfrm>
                    <a:off x="718" y="3327"/>
                    <a:ext cx="2896" cy="7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307" name="Group 59"/>
              <p:cNvGrpSpPr>
                <a:grpSpLocks/>
              </p:cNvGrpSpPr>
              <p:nvPr/>
            </p:nvGrpSpPr>
            <p:grpSpPr bwMode="auto">
              <a:xfrm>
                <a:off x="0" y="4077"/>
                <a:ext cx="718" cy="904"/>
                <a:chOff x="0" y="4077"/>
                <a:chExt cx="718" cy="904"/>
              </a:xfrm>
            </p:grpSpPr>
            <p:sp>
              <p:nvSpPr>
                <p:cNvPr id="53306" name="Rectangle 58"/>
                <p:cNvSpPr>
                  <a:spLocks noChangeArrowheads="1"/>
                </p:cNvSpPr>
                <p:nvPr/>
              </p:nvSpPr>
              <p:spPr bwMode="auto">
                <a:xfrm>
                  <a:off x="0" y="4077"/>
                  <a:ext cx="718"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305" name="Group 57"/>
                <p:cNvGrpSpPr>
                  <a:grpSpLocks/>
                </p:cNvGrpSpPr>
                <p:nvPr/>
              </p:nvGrpSpPr>
              <p:grpSpPr bwMode="auto">
                <a:xfrm>
                  <a:off x="0" y="4077"/>
                  <a:ext cx="718" cy="904"/>
                  <a:chOff x="0" y="4077"/>
                  <a:chExt cx="718" cy="904"/>
                </a:xfrm>
              </p:grpSpPr>
              <p:sp>
                <p:nvSpPr>
                  <p:cNvPr id="53260" name="Rectangle 12"/>
                  <p:cNvSpPr>
                    <a:spLocks noChangeArrowheads="1"/>
                  </p:cNvSpPr>
                  <p:nvPr/>
                </p:nvSpPr>
                <p:spPr bwMode="auto">
                  <a:xfrm>
                    <a:off x="28" y="4077"/>
                    <a:ext cx="662"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fr-FR" altLang="fr-FR" sz="1400">
                        <a:solidFill>
                          <a:srgbClr val="000000"/>
                        </a:solidFill>
                        <a:latin typeface="Calibri" panose="020F0502020204030204" pitchFamily="34" charset="0"/>
                        <a:cs typeface="Calibri" panose="020F0502020204030204" pitchFamily="34" charset="0"/>
                      </a:rPr>
                      <a:t>1708-1709</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304" name="Rectangle 56"/>
                  <p:cNvSpPr>
                    <a:spLocks noChangeArrowheads="1"/>
                  </p:cNvSpPr>
                  <p:nvPr/>
                </p:nvSpPr>
                <p:spPr bwMode="auto">
                  <a:xfrm>
                    <a:off x="0" y="4077"/>
                    <a:ext cx="718" cy="90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311" name="Group 63"/>
              <p:cNvGrpSpPr>
                <a:grpSpLocks/>
              </p:cNvGrpSpPr>
              <p:nvPr/>
            </p:nvGrpSpPr>
            <p:grpSpPr bwMode="auto">
              <a:xfrm>
                <a:off x="718" y="4077"/>
                <a:ext cx="2896" cy="904"/>
                <a:chOff x="718" y="4077"/>
                <a:chExt cx="2896" cy="904"/>
              </a:xfrm>
            </p:grpSpPr>
            <p:sp>
              <p:nvSpPr>
                <p:cNvPr id="53310" name="Rectangle 62"/>
                <p:cNvSpPr>
                  <a:spLocks noChangeArrowheads="1"/>
                </p:cNvSpPr>
                <p:nvPr/>
              </p:nvSpPr>
              <p:spPr bwMode="auto">
                <a:xfrm>
                  <a:off x="718" y="4077"/>
                  <a:ext cx="2896"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309" name="Group 61"/>
                <p:cNvGrpSpPr>
                  <a:grpSpLocks/>
                </p:cNvGrpSpPr>
                <p:nvPr/>
              </p:nvGrpSpPr>
              <p:grpSpPr bwMode="auto">
                <a:xfrm>
                  <a:off x="718" y="4077"/>
                  <a:ext cx="2896" cy="904"/>
                  <a:chOff x="718" y="4077"/>
                  <a:chExt cx="2896" cy="904"/>
                </a:xfrm>
              </p:grpSpPr>
              <p:sp>
                <p:nvSpPr>
                  <p:cNvPr id="53261" name="Rectangle 13"/>
                  <p:cNvSpPr>
                    <a:spLocks noChangeArrowheads="1"/>
                  </p:cNvSpPr>
                  <p:nvPr/>
                </p:nvSpPr>
                <p:spPr bwMode="auto">
                  <a:xfrm>
                    <a:off x="746" y="4077"/>
                    <a:ext cx="2840" cy="90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altLang="fr-FR" sz="1400">
                        <a:solidFill>
                          <a:srgbClr val="000000"/>
                        </a:solidFill>
                        <a:latin typeface="Calibri" panose="020F0502020204030204" pitchFamily="34" charset="0"/>
                        <a:cs typeface="Calibri" panose="020F0502020204030204" pitchFamily="34" charset="0"/>
                      </a:rPr>
                      <a:t>Hiver enneigé et très froid de janvier à février. Pieds de vigne qui furent gelés. – 23°C à Paris, -17,5°C à Marseille. La Garonne, le Rhône et la Meuse furent gelés.</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308" name="Rectangle 60"/>
                  <p:cNvSpPr>
                    <a:spLocks noChangeArrowheads="1"/>
                  </p:cNvSpPr>
                  <p:nvPr/>
                </p:nvSpPr>
                <p:spPr bwMode="auto">
                  <a:xfrm>
                    <a:off x="718" y="4077"/>
                    <a:ext cx="2896" cy="90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315" name="Group 67"/>
              <p:cNvGrpSpPr>
                <a:grpSpLocks/>
              </p:cNvGrpSpPr>
              <p:nvPr/>
            </p:nvGrpSpPr>
            <p:grpSpPr bwMode="auto">
              <a:xfrm>
                <a:off x="0" y="4981"/>
                <a:ext cx="718" cy="750"/>
                <a:chOff x="0" y="4981"/>
                <a:chExt cx="718" cy="750"/>
              </a:xfrm>
            </p:grpSpPr>
            <p:sp>
              <p:nvSpPr>
                <p:cNvPr id="53314" name="Rectangle 66"/>
                <p:cNvSpPr>
                  <a:spLocks noChangeArrowheads="1"/>
                </p:cNvSpPr>
                <p:nvPr/>
              </p:nvSpPr>
              <p:spPr bwMode="auto">
                <a:xfrm>
                  <a:off x="0" y="4981"/>
                  <a:ext cx="718" cy="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313" name="Group 65"/>
                <p:cNvGrpSpPr>
                  <a:grpSpLocks/>
                </p:cNvGrpSpPr>
                <p:nvPr/>
              </p:nvGrpSpPr>
              <p:grpSpPr bwMode="auto">
                <a:xfrm>
                  <a:off x="0" y="4981"/>
                  <a:ext cx="718" cy="750"/>
                  <a:chOff x="0" y="4981"/>
                  <a:chExt cx="718" cy="750"/>
                </a:xfrm>
              </p:grpSpPr>
              <p:sp>
                <p:nvSpPr>
                  <p:cNvPr id="53262" name="Rectangle 14"/>
                  <p:cNvSpPr>
                    <a:spLocks noChangeArrowheads="1"/>
                  </p:cNvSpPr>
                  <p:nvPr/>
                </p:nvSpPr>
                <p:spPr bwMode="auto">
                  <a:xfrm>
                    <a:off x="28" y="4981"/>
                    <a:ext cx="662" cy="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fr-FR" altLang="fr-FR" sz="1400">
                        <a:solidFill>
                          <a:srgbClr val="000000"/>
                        </a:solidFill>
                        <a:latin typeface="Calibri" panose="020F0502020204030204" pitchFamily="34" charset="0"/>
                        <a:cs typeface="Calibri" panose="020F0502020204030204" pitchFamily="34" charset="0"/>
                      </a:rPr>
                      <a:t>1788-1789</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312" name="Rectangle 64"/>
                  <p:cNvSpPr>
                    <a:spLocks noChangeArrowheads="1"/>
                  </p:cNvSpPr>
                  <p:nvPr/>
                </p:nvSpPr>
                <p:spPr bwMode="auto">
                  <a:xfrm>
                    <a:off x="0" y="4981"/>
                    <a:ext cx="718" cy="7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nvGrpSpPr>
              <p:cNvPr id="53319" name="Group 71"/>
              <p:cNvGrpSpPr>
                <a:grpSpLocks/>
              </p:cNvGrpSpPr>
              <p:nvPr/>
            </p:nvGrpSpPr>
            <p:grpSpPr bwMode="auto">
              <a:xfrm>
                <a:off x="718" y="4981"/>
                <a:ext cx="2896" cy="750"/>
                <a:chOff x="718" y="4981"/>
                <a:chExt cx="2896" cy="750"/>
              </a:xfrm>
            </p:grpSpPr>
            <p:sp>
              <p:nvSpPr>
                <p:cNvPr id="53318" name="Rectangle 70"/>
                <p:cNvSpPr>
                  <a:spLocks noChangeArrowheads="1"/>
                </p:cNvSpPr>
                <p:nvPr/>
              </p:nvSpPr>
              <p:spPr bwMode="auto">
                <a:xfrm>
                  <a:off x="718" y="4981"/>
                  <a:ext cx="2896" cy="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nvGrpSpPr>
                <p:cNvPr id="53317" name="Group 69"/>
                <p:cNvGrpSpPr>
                  <a:grpSpLocks/>
                </p:cNvGrpSpPr>
                <p:nvPr/>
              </p:nvGrpSpPr>
              <p:grpSpPr bwMode="auto">
                <a:xfrm>
                  <a:off x="718" y="4981"/>
                  <a:ext cx="2896" cy="750"/>
                  <a:chOff x="718" y="4981"/>
                  <a:chExt cx="2896" cy="750"/>
                </a:xfrm>
              </p:grpSpPr>
              <p:sp>
                <p:nvSpPr>
                  <p:cNvPr id="53263" name="Rectangle 15"/>
                  <p:cNvSpPr>
                    <a:spLocks noChangeArrowheads="1"/>
                  </p:cNvSpPr>
                  <p:nvPr/>
                </p:nvSpPr>
                <p:spPr bwMode="auto">
                  <a:xfrm>
                    <a:off x="746" y="4981"/>
                    <a:ext cx="2840" cy="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fr-FR" altLang="fr-FR" sz="1400">
                        <a:solidFill>
                          <a:srgbClr val="000000"/>
                        </a:solidFill>
                        <a:latin typeface="Calibri" panose="020F0502020204030204" pitchFamily="34" charset="0"/>
                        <a:cs typeface="Calibri" panose="020F0502020204030204" pitchFamily="34" charset="0"/>
                      </a:rPr>
                      <a:t>Hiver très rude de novembre 1788 à la mi-janvier 1789. Le Rhin et le Lac Léman sont pris par les glaces.</a:t>
                    </a:r>
                    <a:endParaRPr lang="fr-FR" altLang="fr-FR" sz="1400">
                      <a:latin typeface="Calibri" panose="020F0502020204030204" pitchFamily="34" charset="0"/>
                      <a:cs typeface="Calibri" panose="020F0502020204030204" pitchFamily="34" charset="0"/>
                    </a:endParaRPr>
                  </a:p>
                  <a:p>
                    <a:pPr algn="just" eaLnBrk="0" hangingPunct="0"/>
                    <a:endParaRPr lang="fr-FR" altLang="fr-FR" sz="1400">
                      <a:latin typeface="Calibri" panose="020F0502020204030204" pitchFamily="34" charset="0"/>
                      <a:cs typeface="Calibri" panose="020F0502020204030204" pitchFamily="34" charset="0"/>
                    </a:endParaRPr>
                  </a:p>
                </p:txBody>
              </p:sp>
              <p:sp>
                <p:nvSpPr>
                  <p:cNvPr id="53316" name="Rectangle 68"/>
                  <p:cNvSpPr>
                    <a:spLocks noChangeArrowheads="1"/>
                  </p:cNvSpPr>
                  <p:nvPr/>
                </p:nvSpPr>
                <p:spPr bwMode="auto">
                  <a:xfrm>
                    <a:off x="718" y="4981"/>
                    <a:ext cx="2896" cy="75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grpSp>
        </p:grpSp>
        <p:sp>
          <p:nvSpPr>
            <p:cNvPr id="53321" name="Rectangle 73"/>
            <p:cNvSpPr>
              <a:spLocks noChangeArrowheads="1"/>
            </p:cNvSpPr>
            <p:nvPr/>
          </p:nvSpPr>
          <p:spPr bwMode="auto">
            <a:xfrm>
              <a:off x="-2" y="-2"/>
              <a:ext cx="3618" cy="5735"/>
            </a:xfrm>
            <a:prstGeom prst="rect">
              <a:avLst/>
            </a:prstGeom>
            <a:noFill/>
            <a:ln w="793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400">
                <a:latin typeface="Calibri" panose="020F0502020204030204" pitchFamily="34" charset="0"/>
                <a:cs typeface="Calibri" panose="020F0502020204030204" pitchFamily="34" charset="0"/>
              </a:endParaRPr>
            </a:p>
          </p:txBody>
        </p:sp>
      </p:grpSp>
      <p:sp>
        <p:nvSpPr>
          <p:cNvPr id="75" name="Text Box 2"/>
          <p:cNvSpPr txBox="1">
            <a:spLocks noChangeArrowheads="1"/>
          </p:cNvSpPr>
          <p:nvPr/>
        </p:nvSpPr>
        <p:spPr bwMode="auto">
          <a:xfrm>
            <a:off x="1530718" y="336261"/>
            <a:ext cx="5776325" cy="369332"/>
          </a:xfrm>
          <a:prstGeom prst="rect">
            <a:avLst/>
          </a:prstGeom>
          <a:solidFill>
            <a:schemeClr val="bg1"/>
          </a:solidFill>
          <a:ln>
            <a:noFill/>
          </a:ln>
          <a:effectLst/>
          <a:extLst/>
        </p:spPr>
        <p:txBody>
          <a:bodyPr wrap="none">
            <a:spAutoFit/>
          </a:bodyPr>
          <a:lstStyle/>
          <a:p>
            <a:r>
              <a:rPr lang="fr-FR" altLang="fr-FR" dirty="0">
                <a:solidFill>
                  <a:srgbClr val="FF0000"/>
                </a:solidFill>
              </a:rPr>
              <a:t>EVOLUTION DU CLIMAT A L’ECHELLE HISTORIQUE</a:t>
            </a:r>
          </a:p>
        </p:txBody>
      </p:sp>
      <p:pic>
        <p:nvPicPr>
          <p:cNvPr id="2" name="Image 1"/>
          <p:cNvPicPr>
            <a:picLocks noChangeAspect="1"/>
          </p:cNvPicPr>
          <p:nvPr/>
        </p:nvPicPr>
        <p:blipFill>
          <a:blip r:embed="rId2"/>
          <a:stretch>
            <a:fillRect/>
          </a:stretch>
        </p:blipFill>
        <p:spPr>
          <a:xfrm>
            <a:off x="169953" y="2556082"/>
            <a:ext cx="8974047" cy="1835436"/>
          </a:xfrm>
          <a:prstGeom prst="rect">
            <a:avLst/>
          </a:prstGeom>
        </p:spPr>
      </p:pic>
    </p:spTree>
    <p:extLst>
      <p:ext uri="{BB962C8B-B14F-4D97-AF65-F5344CB8AC3E}">
        <p14:creationId xmlns:p14="http://schemas.microsoft.com/office/powerpoint/2010/main" val="8688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2643596"/>
            <a:ext cx="2093119" cy="33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3" name="Text Box 3"/>
          <p:cNvSpPr txBox="1">
            <a:spLocks noChangeArrowheads="1"/>
          </p:cNvSpPr>
          <p:nvPr/>
        </p:nvSpPr>
        <p:spPr bwMode="auto">
          <a:xfrm>
            <a:off x="2203179" y="1171575"/>
            <a:ext cx="456381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FR" altLang="fr-FR" dirty="0">
                <a:latin typeface="Calibri" panose="020F0502020204030204" pitchFamily="34" charset="0"/>
                <a:cs typeface="Calibri" panose="020F0502020204030204" pitchFamily="34" charset="0"/>
              </a:rPr>
              <a:t>INCIDENCE DU RECHAUFFEMENT CLIMATIQUE </a:t>
            </a:r>
          </a:p>
          <a:p>
            <a:pPr algn="ctr"/>
            <a:r>
              <a:rPr lang="fr-FR" altLang="fr-FR" dirty="0">
                <a:latin typeface="Calibri" panose="020F0502020204030204" pitchFamily="34" charset="0"/>
                <a:cs typeface="Calibri" panose="020F0502020204030204" pitchFamily="34" charset="0"/>
              </a:rPr>
              <a:t>AU NIVEAU DES GLACIERS</a:t>
            </a:r>
          </a:p>
          <a:p>
            <a:pPr algn="ctr"/>
            <a:r>
              <a:rPr lang="fr-FR" altLang="fr-FR" dirty="0">
                <a:latin typeface="Calibri" panose="020F0502020204030204" pitchFamily="34" charset="0"/>
                <a:cs typeface="Calibri" panose="020F0502020204030204" pitchFamily="34" charset="0"/>
              </a:rPr>
              <a:t>(Glacier de </a:t>
            </a:r>
            <a:r>
              <a:rPr lang="fr-FR" altLang="fr-FR" dirty="0" err="1">
                <a:latin typeface="Calibri" panose="020F0502020204030204" pitchFamily="34" charset="0"/>
                <a:cs typeface="Calibri" panose="020F0502020204030204" pitchFamily="34" charset="0"/>
              </a:rPr>
              <a:t>Trift</a:t>
            </a:r>
            <a:r>
              <a:rPr lang="fr-FR" altLang="fr-FR" dirty="0">
                <a:latin typeface="Calibri" panose="020F0502020204030204" pitchFamily="34" charset="0"/>
                <a:cs typeface="Calibri" panose="020F0502020204030204" pitchFamily="34" charset="0"/>
              </a:rPr>
              <a:t> dans l’Oberland Bernois)</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451" y="2643596"/>
            <a:ext cx="2093119" cy="33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151" y="2643596"/>
            <a:ext cx="2093119" cy="33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6" name="Text Box 6"/>
          <p:cNvSpPr txBox="1">
            <a:spLocks noChangeArrowheads="1"/>
          </p:cNvSpPr>
          <p:nvPr/>
        </p:nvSpPr>
        <p:spPr bwMode="auto">
          <a:xfrm>
            <a:off x="2114551" y="6129746"/>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t>1948</a:t>
            </a:r>
          </a:p>
        </p:txBody>
      </p:sp>
      <p:sp>
        <p:nvSpPr>
          <p:cNvPr id="40967" name="Text Box 7"/>
          <p:cNvSpPr txBox="1">
            <a:spLocks noChangeArrowheads="1"/>
          </p:cNvSpPr>
          <p:nvPr/>
        </p:nvSpPr>
        <p:spPr bwMode="auto">
          <a:xfrm>
            <a:off x="4457701" y="6129746"/>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t>2002</a:t>
            </a:r>
          </a:p>
        </p:txBody>
      </p:sp>
      <p:sp>
        <p:nvSpPr>
          <p:cNvPr id="40968" name="Text Box 8"/>
          <p:cNvSpPr txBox="1">
            <a:spLocks noChangeArrowheads="1"/>
          </p:cNvSpPr>
          <p:nvPr/>
        </p:nvSpPr>
        <p:spPr bwMode="auto">
          <a:xfrm>
            <a:off x="6686551" y="6129746"/>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t>2006</a:t>
            </a:r>
          </a:p>
        </p:txBody>
      </p:sp>
      <p:sp>
        <p:nvSpPr>
          <p:cNvPr id="9" name="Text Box 2"/>
          <p:cNvSpPr txBox="1">
            <a:spLocks noChangeArrowheads="1"/>
          </p:cNvSpPr>
          <p:nvPr/>
        </p:nvSpPr>
        <p:spPr bwMode="auto">
          <a:xfrm>
            <a:off x="1530718" y="622884"/>
            <a:ext cx="5776325" cy="369332"/>
          </a:xfrm>
          <a:prstGeom prst="rect">
            <a:avLst/>
          </a:prstGeom>
          <a:solidFill>
            <a:schemeClr val="bg1"/>
          </a:solidFill>
          <a:ln>
            <a:noFill/>
          </a:ln>
          <a:effectLst/>
          <a:extLst/>
        </p:spPr>
        <p:txBody>
          <a:bodyPr wrap="none">
            <a:spAutoFit/>
          </a:bodyPr>
          <a:lstStyle/>
          <a:p>
            <a:r>
              <a:rPr lang="fr-FR" altLang="fr-FR" dirty="0">
                <a:solidFill>
                  <a:srgbClr val="FF0000"/>
                </a:solidFill>
              </a:rPr>
              <a:t>EVOLUTION DU CLIMAT A L’ECHELLE HISTORIQUE</a:t>
            </a:r>
          </a:p>
        </p:txBody>
      </p:sp>
    </p:spTree>
    <p:extLst>
      <p:ext uri="{BB962C8B-B14F-4D97-AF65-F5344CB8AC3E}">
        <p14:creationId xmlns:p14="http://schemas.microsoft.com/office/powerpoint/2010/main" val="1099669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86259"/>
            <a:ext cx="8904968" cy="1200329"/>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endParaRPr lang="fr-FR" sz="2400" dirty="0">
              <a:latin typeface="Calibri" panose="020F0502020204030204" pitchFamily="34" charset="0"/>
              <a:cs typeface="Calibri" panose="020F0502020204030204" pitchFamily="34" charset="0"/>
            </a:endParaRPr>
          </a:p>
          <a:p>
            <a:pPr eaLnBrk="1" hangingPunct="1">
              <a:spcBef>
                <a:spcPct val="0"/>
              </a:spcBef>
              <a:buNone/>
            </a:pPr>
            <a:r>
              <a:rPr lang="fr-FR" sz="2400" dirty="0">
                <a:latin typeface="Calibri" panose="020F0502020204030204" pitchFamily="34" charset="0"/>
                <a:cs typeface="Calibri" panose="020F0502020204030204" pitchFamily="34" charset="0"/>
              </a:rPr>
              <a:t>	3.  Les paramètres d’identification du climat</a:t>
            </a:r>
            <a:endParaRPr lang="fr-FR" altLang="fr-FR" sz="2400" dirty="0">
              <a:solidFill>
                <a:srgbClr val="FF9966"/>
              </a:solidFill>
              <a:latin typeface="Comic Sans MS" pitchFamily="66" charset="0"/>
            </a:endParaRPr>
          </a:p>
        </p:txBody>
      </p:sp>
      <p:sp>
        <p:nvSpPr>
          <p:cNvPr id="4" name="Rectangle 30"/>
          <p:cNvSpPr>
            <a:spLocks noChangeArrowheads="1"/>
          </p:cNvSpPr>
          <p:nvPr/>
        </p:nvSpPr>
        <p:spPr bwMode="auto">
          <a:xfrm>
            <a:off x="1284061" y="2167014"/>
            <a:ext cx="7859939"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sz="2400" dirty="0">
                <a:latin typeface="Calibri" panose="020F0502020204030204" pitchFamily="34" charset="0"/>
                <a:cs typeface="Calibri" panose="020F0502020204030204" pitchFamily="34" charset="0"/>
              </a:rPr>
              <a:t>A. Les paramètres généraux : températures et précipitations</a:t>
            </a:r>
            <a:endParaRPr lang="fr-FR" altLang="fr-FR" sz="2400" dirty="0">
              <a:solidFill>
                <a:srgbClr val="FF9966"/>
              </a:solidFill>
              <a:latin typeface="Comic Sans MS" pitchFamily="66" charset="0"/>
            </a:endParaRPr>
          </a:p>
        </p:txBody>
      </p:sp>
    </p:spTree>
    <p:extLst>
      <p:ext uri="{BB962C8B-B14F-4D97-AF65-F5344CB8AC3E}">
        <p14:creationId xmlns:p14="http://schemas.microsoft.com/office/powerpoint/2010/main" val="729533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3" descr="bon-plan-greenweez-3-thermometre-a-visser-petit-modele"/>
          <p:cNvPicPr>
            <a:picLocks noChangeAspect="1" noChangeArrowheads="1"/>
          </p:cNvPicPr>
          <p:nvPr/>
        </p:nvPicPr>
        <p:blipFill>
          <a:blip r:embed="rId2">
            <a:extLst>
              <a:ext uri="{28A0092B-C50C-407E-A947-70E740481C1C}">
                <a14:useLocalDpi xmlns:a14="http://schemas.microsoft.com/office/drawing/2010/main" val="0"/>
              </a:ext>
            </a:extLst>
          </a:blip>
          <a:srcRect l="38507" r="36824"/>
          <a:stretch>
            <a:fillRect/>
          </a:stretch>
        </p:blipFill>
        <p:spPr bwMode="auto">
          <a:xfrm>
            <a:off x="169863" y="623888"/>
            <a:ext cx="130175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 Box 4"/>
          <p:cNvSpPr txBox="1">
            <a:spLocks noChangeArrowheads="1"/>
          </p:cNvSpPr>
          <p:nvPr/>
        </p:nvSpPr>
        <p:spPr bwMode="auto">
          <a:xfrm>
            <a:off x="2025931" y="4172044"/>
            <a:ext cx="6619314" cy="243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dirty="0">
                <a:solidFill>
                  <a:srgbClr val="000000"/>
                </a:solidFill>
                <a:latin typeface="Calibri" panose="020F0502020204030204" pitchFamily="34" charset="0"/>
                <a:cs typeface="Calibri" panose="020F0502020204030204" pitchFamily="34" charset="0"/>
              </a:rPr>
              <a:t>C’est un phénomène continu  :</a:t>
            </a:r>
          </a:p>
          <a:p>
            <a:pPr eaLnBrk="1" hangingPunct="1">
              <a:spcBef>
                <a:spcPct val="50000"/>
              </a:spcBef>
              <a:buFontTx/>
              <a:buNone/>
            </a:pPr>
            <a:r>
              <a:rPr lang="fr-FR" altLang="fr-FR" sz="1800" dirty="0">
                <a:solidFill>
                  <a:srgbClr val="000000"/>
                </a:solidFill>
                <a:latin typeface="Calibri" panose="020F0502020204030204" pitchFamily="34" charset="0"/>
                <a:cs typeface="Calibri" panose="020F0502020204030204" pitchFamily="34" charset="0"/>
              </a:rPr>
              <a:t>On mesure </a:t>
            </a:r>
            <a:r>
              <a:rPr lang="fr-FR" altLang="fr-FR" sz="1800" dirty="0" err="1">
                <a:solidFill>
                  <a:srgbClr val="000000"/>
                </a:solidFill>
                <a:latin typeface="Calibri" panose="020F0502020204030204" pitchFamily="34" charset="0"/>
                <a:cs typeface="Calibri" panose="020F0502020204030204" pitchFamily="34" charset="0"/>
              </a:rPr>
              <a:t>journalièrement</a:t>
            </a:r>
            <a:r>
              <a:rPr lang="fr-FR" altLang="fr-FR" sz="1800" dirty="0">
                <a:solidFill>
                  <a:srgbClr val="000000"/>
                </a:solidFill>
                <a:latin typeface="Calibri" panose="020F0502020204030204" pitchFamily="34" charset="0"/>
                <a:cs typeface="Calibri" panose="020F0502020204030204" pitchFamily="34" charset="0"/>
              </a:rPr>
              <a:t> sous abri le </a:t>
            </a:r>
            <a:r>
              <a:rPr lang="fr-FR" altLang="fr-FR" sz="1800" b="1" i="1" dirty="0">
                <a:solidFill>
                  <a:srgbClr val="000000"/>
                </a:solidFill>
                <a:latin typeface="Calibri" panose="020F0502020204030204" pitchFamily="34" charset="0"/>
                <a:cs typeface="Calibri" panose="020F0502020204030204" pitchFamily="34" charset="0"/>
              </a:rPr>
              <a:t>maximum</a:t>
            </a:r>
            <a:r>
              <a:rPr lang="fr-FR" altLang="fr-FR" sz="1800" dirty="0">
                <a:solidFill>
                  <a:srgbClr val="000000"/>
                </a:solidFill>
                <a:latin typeface="Calibri" panose="020F0502020204030204" pitchFamily="34" charset="0"/>
                <a:cs typeface="Calibri" panose="020F0502020204030204" pitchFamily="34" charset="0"/>
              </a:rPr>
              <a:t> et le </a:t>
            </a:r>
            <a:r>
              <a:rPr lang="fr-FR" altLang="fr-FR" sz="1800" b="1" i="1" dirty="0">
                <a:solidFill>
                  <a:srgbClr val="000000"/>
                </a:solidFill>
                <a:latin typeface="Calibri" panose="020F0502020204030204" pitchFamily="34" charset="0"/>
                <a:cs typeface="Calibri" panose="020F0502020204030204" pitchFamily="34" charset="0"/>
              </a:rPr>
              <a:t>minimum</a:t>
            </a:r>
          </a:p>
          <a:p>
            <a:pPr eaLnBrk="1" hangingPunct="1">
              <a:spcBef>
                <a:spcPct val="50000"/>
              </a:spcBef>
              <a:buFontTx/>
              <a:buNone/>
            </a:pPr>
            <a:r>
              <a:rPr lang="fr-FR" altLang="fr-FR" sz="1800" dirty="0">
                <a:solidFill>
                  <a:srgbClr val="000000"/>
                </a:solidFill>
                <a:latin typeface="Calibri" panose="020F0502020204030204" pitchFamily="34" charset="0"/>
                <a:cs typeface="Calibri" panose="020F0502020204030204" pitchFamily="34" charset="0"/>
              </a:rPr>
              <a:t>Puis on fait la </a:t>
            </a:r>
            <a:r>
              <a:rPr lang="fr-FR" altLang="fr-FR" sz="1800" b="1" i="1" dirty="0">
                <a:solidFill>
                  <a:srgbClr val="000000"/>
                </a:solidFill>
                <a:latin typeface="Calibri" panose="020F0502020204030204" pitchFamily="34" charset="0"/>
                <a:cs typeface="Calibri" panose="020F0502020204030204" pitchFamily="34" charset="0"/>
              </a:rPr>
              <a:t>moyenne</a:t>
            </a:r>
            <a:r>
              <a:rPr lang="fr-FR" altLang="fr-FR" sz="1800" dirty="0">
                <a:solidFill>
                  <a:srgbClr val="000000"/>
                </a:solidFill>
                <a:latin typeface="Calibri" panose="020F0502020204030204" pitchFamily="34" charset="0"/>
                <a:cs typeface="Calibri" panose="020F0502020204030204" pitchFamily="34" charset="0"/>
              </a:rPr>
              <a:t> :</a:t>
            </a:r>
          </a:p>
          <a:p>
            <a:pPr eaLnBrk="1" hangingPunct="1">
              <a:spcBef>
                <a:spcPct val="10000"/>
              </a:spcBef>
              <a:buFontTx/>
              <a:buNone/>
            </a:pPr>
            <a:r>
              <a:rPr lang="fr-FR" altLang="fr-FR" sz="1800" dirty="0">
                <a:solidFill>
                  <a:srgbClr val="000000"/>
                </a:solidFill>
                <a:latin typeface="Calibri" panose="020F0502020204030204" pitchFamily="34" charset="0"/>
                <a:cs typeface="Calibri" panose="020F0502020204030204" pitchFamily="34" charset="0"/>
              </a:rPr>
              <a:t>	- journalière</a:t>
            </a:r>
          </a:p>
          <a:p>
            <a:pPr eaLnBrk="1" hangingPunct="1">
              <a:spcBef>
                <a:spcPct val="10000"/>
              </a:spcBef>
              <a:buFontTx/>
              <a:buNone/>
            </a:pPr>
            <a:r>
              <a:rPr lang="fr-FR" altLang="fr-FR" sz="1800" dirty="0">
                <a:solidFill>
                  <a:srgbClr val="000000"/>
                </a:solidFill>
                <a:latin typeface="Calibri" panose="020F0502020204030204" pitchFamily="34" charset="0"/>
                <a:cs typeface="Calibri" panose="020F0502020204030204" pitchFamily="34" charset="0"/>
              </a:rPr>
              <a:t>	- mensuelle</a:t>
            </a:r>
          </a:p>
          <a:p>
            <a:pPr eaLnBrk="1" hangingPunct="1">
              <a:spcBef>
                <a:spcPct val="10000"/>
              </a:spcBef>
              <a:buFontTx/>
              <a:buNone/>
            </a:pPr>
            <a:r>
              <a:rPr lang="fr-FR" altLang="fr-FR" sz="1800" dirty="0">
                <a:solidFill>
                  <a:srgbClr val="000000"/>
                </a:solidFill>
                <a:latin typeface="Calibri" panose="020F0502020204030204" pitchFamily="34" charset="0"/>
                <a:cs typeface="Calibri" panose="020F0502020204030204" pitchFamily="34" charset="0"/>
              </a:rPr>
              <a:t>	- annuelle</a:t>
            </a:r>
          </a:p>
          <a:p>
            <a:pPr eaLnBrk="1" hangingPunct="1">
              <a:spcBef>
                <a:spcPct val="50000"/>
              </a:spcBef>
              <a:buFontTx/>
              <a:buNone/>
            </a:pPr>
            <a:endParaRPr lang="fr-FR" altLang="fr-FR" sz="1400" dirty="0">
              <a:solidFill>
                <a:srgbClr val="000000"/>
              </a:solidFill>
              <a:latin typeface="Calibri" panose="020F0502020204030204" pitchFamily="34" charset="0"/>
              <a:cs typeface="Calibri" panose="020F0502020204030204" pitchFamily="34" charset="0"/>
            </a:endParaRPr>
          </a:p>
        </p:txBody>
      </p:sp>
      <p:pic>
        <p:nvPicPr>
          <p:cNvPr id="54278" name="Picture 14" descr="station météo et bac Poste climatologique INRA Le Ruscas et centrale Xaria de Météo France, Var, France"/>
          <p:cNvPicPr>
            <a:picLocks noChangeAspect="1" noChangeArrowheads="1"/>
          </p:cNvPicPr>
          <p:nvPr/>
        </p:nvPicPr>
        <p:blipFill>
          <a:blip r:embed="rId3">
            <a:extLst>
              <a:ext uri="{28A0092B-C50C-407E-A947-70E740481C1C}">
                <a14:useLocalDpi xmlns:a14="http://schemas.microsoft.com/office/drawing/2010/main" val="0"/>
              </a:ext>
            </a:extLst>
          </a:blip>
          <a:srcRect l="6805" t="46965" r="58005"/>
          <a:stretch>
            <a:fillRect/>
          </a:stretch>
        </p:blipFill>
        <p:spPr bwMode="auto">
          <a:xfrm>
            <a:off x="5926138" y="0"/>
            <a:ext cx="321786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7" descr="thermomet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8763" y="774700"/>
            <a:ext cx="1946275"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30"/>
          <p:cNvSpPr>
            <a:spLocks noChangeArrowheads="1"/>
          </p:cNvSpPr>
          <p:nvPr/>
        </p:nvSpPr>
        <p:spPr bwMode="auto">
          <a:xfrm>
            <a:off x="62797" y="195518"/>
            <a:ext cx="3438049"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sz="2400" dirty="0">
                <a:latin typeface="Calibri" panose="020F0502020204030204" pitchFamily="34" charset="0"/>
                <a:cs typeface="Calibri" panose="020F0502020204030204" pitchFamily="34" charset="0"/>
              </a:rPr>
              <a:t>La température</a:t>
            </a:r>
            <a:endParaRPr lang="fr-FR" altLang="fr-FR" sz="2400" dirty="0">
              <a:solidFill>
                <a:srgbClr val="FF9966"/>
              </a:solidFill>
              <a:latin typeface="Comic Sans MS"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6BC2C5BF-AD85-42BF-AA5F-53966945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689" t="44519" r="24409" b="48759"/>
          <a:stretch>
            <a:fillRect/>
          </a:stretch>
        </p:blipFill>
        <p:spPr bwMode="auto">
          <a:xfrm>
            <a:off x="2647434" y="1589070"/>
            <a:ext cx="2592387"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1" descr="Soleil-t9947">
            <a:extLst>
              <a:ext uri="{FF2B5EF4-FFF2-40B4-BE49-F238E27FC236}">
                <a16:creationId xmlns:a16="http://schemas.microsoft.com/office/drawing/2014/main" id="{85ADF84C-7328-4DB6-AAB7-03869EF4FE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2646" y="1444608"/>
            <a:ext cx="1008063"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2">
            <a:extLst>
              <a:ext uri="{FF2B5EF4-FFF2-40B4-BE49-F238E27FC236}">
                <a16:creationId xmlns:a16="http://schemas.microsoft.com/office/drawing/2014/main" id="{9219AA4F-0D66-472F-B310-FBD3FA9BF2C7}"/>
              </a:ext>
            </a:extLst>
          </p:cNvPr>
          <p:cNvSpPr txBox="1">
            <a:spLocks noChangeArrowheads="1"/>
          </p:cNvSpPr>
          <p:nvPr/>
        </p:nvSpPr>
        <p:spPr bwMode="auto">
          <a:xfrm>
            <a:off x="1470437" y="1635767"/>
            <a:ext cx="4459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fr-FR" altLang="fr-FR" sz="1600" dirty="0">
                <a:solidFill>
                  <a:srgbClr val="FF0000"/>
                </a:solidFill>
                <a:effectLst>
                  <a:outerShdw blurRad="38100" dist="38100" dir="2700000" algn="tl">
                    <a:srgbClr val="C0C0C0"/>
                  </a:outerShdw>
                </a:effectLst>
              </a:rPr>
              <a:t>ET</a:t>
            </a:r>
          </a:p>
        </p:txBody>
      </p:sp>
      <p:sp>
        <p:nvSpPr>
          <p:cNvPr id="5" name="AutoShape 13">
            <a:extLst>
              <a:ext uri="{FF2B5EF4-FFF2-40B4-BE49-F238E27FC236}">
                <a16:creationId xmlns:a16="http://schemas.microsoft.com/office/drawing/2014/main" id="{CB15EFB3-C289-461A-BCA9-4AF35EA6B4F7}"/>
              </a:ext>
            </a:extLst>
          </p:cNvPr>
          <p:cNvSpPr>
            <a:spLocks noChangeArrowheads="1"/>
          </p:cNvSpPr>
          <p:nvPr/>
        </p:nvSpPr>
        <p:spPr bwMode="auto">
          <a:xfrm rot="16200000">
            <a:off x="1338294" y="2451083"/>
            <a:ext cx="792162" cy="360362"/>
          </a:xfrm>
          <a:custGeom>
            <a:avLst/>
            <a:gdLst>
              <a:gd name="T0" fmla="*/ 594122 w 21600"/>
              <a:gd name="T1" fmla="*/ 0 h 21600"/>
              <a:gd name="T2" fmla="*/ 0 w 21600"/>
              <a:gd name="T3" fmla="*/ 180181 h 21600"/>
              <a:gd name="T4" fmla="*/ 594122 w 21600"/>
              <a:gd name="T5" fmla="*/ 360362 h 21600"/>
              <a:gd name="T6" fmla="*/ 792162 w 21600"/>
              <a:gd name="T7" fmla="*/ 18018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6" name="Group 14">
            <a:extLst>
              <a:ext uri="{FF2B5EF4-FFF2-40B4-BE49-F238E27FC236}">
                <a16:creationId xmlns:a16="http://schemas.microsoft.com/office/drawing/2014/main" id="{69E2D347-115E-42DA-8558-A40450B5135A}"/>
              </a:ext>
            </a:extLst>
          </p:cNvPr>
          <p:cNvGrpSpPr>
            <a:grpSpLocks/>
          </p:cNvGrpSpPr>
          <p:nvPr/>
        </p:nvGrpSpPr>
        <p:grpSpPr bwMode="auto">
          <a:xfrm>
            <a:off x="2323584" y="2163745"/>
            <a:ext cx="1657350" cy="1701800"/>
            <a:chOff x="3560" y="981"/>
            <a:chExt cx="1044" cy="1072"/>
          </a:xfrm>
        </p:grpSpPr>
        <p:sp>
          <p:nvSpPr>
            <p:cNvPr id="7" name="Line 15">
              <a:extLst>
                <a:ext uri="{FF2B5EF4-FFF2-40B4-BE49-F238E27FC236}">
                  <a16:creationId xmlns:a16="http://schemas.microsoft.com/office/drawing/2014/main" id="{CA1A3CD6-264E-45C0-BEC2-172CBD824D7F}"/>
                </a:ext>
              </a:extLst>
            </p:cNvPr>
            <p:cNvSpPr>
              <a:spLocks noChangeShapeType="1"/>
            </p:cNvSpPr>
            <p:nvPr/>
          </p:nvSpPr>
          <p:spPr bwMode="auto">
            <a:xfrm flipH="1">
              <a:off x="3696" y="1145"/>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Line 16">
              <a:extLst>
                <a:ext uri="{FF2B5EF4-FFF2-40B4-BE49-F238E27FC236}">
                  <a16:creationId xmlns:a16="http://schemas.microsoft.com/office/drawing/2014/main" id="{EF9DDCFD-3EF7-4414-AB66-8926D5666C14}"/>
                </a:ext>
              </a:extLst>
            </p:cNvPr>
            <p:cNvSpPr>
              <a:spLocks noChangeShapeType="1"/>
            </p:cNvSpPr>
            <p:nvPr/>
          </p:nvSpPr>
          <p:spPr bwMode="auto">
            <a:xfrm flipH="1">
              <a:off x="3923" y="1055"/>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 name="Line 17">
              <a:extLst>
                <a:ext uri="{FF2B5EF4-FFF2-40B4-BE49-F238E27FC236}">
                  <a16:creationId xmlns:a16="http://schemas.microsoft.com/office/drawing/2014/main" id="{8FCF1F05-1D86-42E6-931B-488336DEAC04}"/>
                </a:ext>
              </a:extLst>
            </p:cNvPr>
            <p:cNvSpPr>
              <a:spLocks noChangeShapeType="1"/>
            </p:cNvSpPr>
            <p:nvPr/>
          </p:nvSpPr>
          <p:spPr bwMode="auto">
            <a:xfrm flipH="1">
              <a:off x="3651" y="1417"/>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 name="Line 18">
              <a:extLst>
                <a:ext uri="{FF2B5EF4-FFF2-40B4-BE49-F238E27FC236}">
                  <a16:creationId xmlns:a16="http://schemas.microsoft.com/office/drawing/2014/main" id="{B30A0415-39F0-44F9-9572-579E11209F61}"/>
                </a:ext>
              </a:extLst>
            </p:cNvPr>
            <p:cNvSpPr>
              <a:spLocks noChangeShapeType="1"/>
            </p:cNvSpPr>
            <p:nvPr/>
          </p:nvSpPr>
          <p:spPr bwMode="auto">
            <a:xfrm flipH="1">
              <a:off x="4014" y="1236"/>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Line 19">
              <a:extLst>
                <a:ext uri="{FF2B5EF4-FFF2-40B4-BE49-F238E27FC236}">
                  <a16:creationId xmlns:a16="http://schemas.microsoft.com/office/drawing/2014/main" id="{7D19013C-F9BC-43F9-A1DE-344CCA3C0BDD}"/>
                </a:ext>
              </a:extLst>
            </p:cNvPr>
            <p:cNvSpPr>
              <a:spLocks noChangeShapeType="1"/>
            </p:cNvSpPr>
            <p:nvPr/>
          </p:nvSpPr>
          <p:spPr bwMode="auto">
            <a:xfrm flipH="1">
              <a:off x="3742" y="1599"/>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 name="Line 20">
              <a:extLst>
                <a:ext uri="{FF2B5EF4-FFF2-40B4-BE49-F238E27FC236}">
                  <a16:creationId xmlns:a16="http://schemas.microsoft.com/office/drawing/2014/main" id="{61672B57-C743-4B38-831B-DBE02738EC28}"/>
                </a:ext>
              </a:extLst>
            </p:cNvPr>
            <p:cNvSpPr>
              <a:spLocks noChangeShapeType="1"/>
            </p:cNvSpPr>
            <p:nvPr/>
          </p:nvSpPr>
          <p:spPr bwMode="auto">
            <a:xfrm flipH="1">
              <a:off x="3832" y="1281"/>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Line 21">
              <a:extLst>
                <a:ext uri="{FF2B5EF4-FFF2-40B4-BE49-F238E27FC236}">
                  <a16:creationId xmlns:a16="http://schemas.microsoft.com/office/drawing/2014/main" id="{81CB1AA5-5B69-40A1-B3A8-AC1112118AE4}"/>
                </a:ext>
              </a:extLst>
            </p:cNvPr>
            <p:cNvSpPr>
              <a:spLocks noChangeShapeType="1"/>
            </p:cNvSpPr>
            <p:nvPr/>
          </p:nvSpPr>
          <p:spPr bwMode="auto">
            <a:xfrm flipH="1">
              <a:off x="3923" y="1644"/>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Line 22">
              <a:extLst>
                <a:ext uri="{FF2B5EF4-FFF2-40B4-BE49-F238E27FC236}">
                  <a16:creationId xmlns:a16="http://schemas.microsoft.com/office/drawing/2014/main" id="{8D4F52BD-8368-4AAA-A7DB-EFEA2B9EA6B9}"/>
                </a:ext>
              </a:extLst>
            </p:cNvPr>
            <p:cNvSpPr>
              <a:spLocks noChangeShapeType="1"/>
            </p:cNvSpPr>
            <p:nvPr/>
          </p:nvSpPr>
          <p:spPr bwMode="auto">
            <a:xfrm flipH="1">
              <a:off x="3968" y="1417"/>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Line 23">
              <a:extLst>
                <a:ext uri="{FF2B5EF4-FFF2-40B4-BE49-F238E27FC236}">
                  <a16:creationId xmlns:a16="http://schemas.microsoft.com/office/drawing/2014/main" id="{DE4A5B09-2D93-464F-BD8F-978208FD1391}"/>
                </a:ext>
              </a:extLst>
            </p:cNvPr>
            <p:cNvSpPr>
              <a:spLocks noChangeShapeType="1"/>
            </p:cNvSpPr>
            <p:nvPr/>
          </p:nvSpPr>
          <p:spPr bwMode="auto">
            <a:xfrm flipH="1">
              <a:off x="3560" y="1735"/>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 name="Line 24">
              <a:extLst>
                <a:ext uri="{FF2B5EF4-FFF2-40B4-BE49-F238E27FC236}">
                  <a16:creationId xmlns:a16="http://schemas.microsoft.com/office/drawing/2014/main" id="{84B25952-6AA9-4FB7-8C02-E6E37F359B81}"/>
                </a:ext>
              </a:extLst>
            </p:cNvPr>
            <p:cNvSpPr>
              <a:spLocks noChangeShapeType="1"/>
            </p:cNvSpPr>
            <p:nvPr/>
          </p:nvSpPr>
          <p:spPr bwMode="auto">
            <a:xfrm flipH="1">
              <a:off x="4195" y="1071"/>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 name="Line 25">
              <a:extLst>
                <a:ext uri="{FF2B5EF4-FFF2-40B4-BE49-F238E27FC236}">
                  <a16:creationId xmlns:a16="http://schemas.microsoft.com/office/drawing/2014/main" id="{68F6B26A-FBEA-40E3-8E5C-CA0126F70FF9}"/>
                </a:ext>
              </a:extLst>
            </p:cNvPr>
            <p:cNvSpPr>
              <a:spLocks noChangeShapeType="1"/>
            </p:cNvSpPr>
            <p:nvPr/>
          </p:nvSpPr>
          <p:spPr bwMode="auto">
            <a:xfrm flipH="1">
              <a:off x="4422" y="981"/>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 name="Line 26">
              <a:extLst>
                <a:ext uri="{FF2B5EF4-FFF2-40B4-BE49-F238E27FC236}">
                  <a16:creationId xmlns:a16="http://schemas.microsoft.com/office/drawing/2014/main" id="{7BC8A9A3-BB82-479F-AD19-94DCF6A493A1}"/>
                </a:ext>
              </a:extLst>
            </p:cNvPr>
            <p:cNvSpPr>
              <a:spLocks noChangeShapeType="1"/>
            </p:cNvSpPr>
            <p:nvPr/>
          </p:nvSpPr>
          <p:spPr bwMode="auto">
            <a:xfrm flipH="1">
              <a:off x="4150" y="1343"/>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 name="Line 27">
              <a:extLst>
                <a:ext uri="{FF2B5EF4-FFF2-40B4-BE49-F238E27FC236}">
                  <a16:creationId xmlns:a16="http://schemas.microsoft.com/office/drawing/2014/main" id="{D5CF395C-B082-416B-AC8C-3AAFFA0E90FC}"/>
                </a:ext>
              </a:extLst>
            </p:cNvPr>
            <p:cNvSpPr>
              <a:spLocks noChangeShapeType="1"/>
            </p:cNvSpPr>
            <p:nvPr/>
          </p:nvSpPr>
          <p:spPr bwMode="auto">
            <a:xfrm flipH="1">
              <a:off x="4331" y="1207"/>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0" name="Line 28">
              <a:extLst>
                <a:ext uri="{FF2B5EF4-FFF2-40B4-BE49-F238E27FC236}">
                  <a16:creationId xmlns:a16="http://schemas.microsoft.com/office/drawing/2014/main" id="{95940049-A0C5-47A6-9EC0-0700D43077BD}"/>
                </a:ext>
              </a:extLst>
            </p:cNvPr>
            <p:cNvSpPr>
              <a:spLocks noChangeShapeType="1"/>
            </p:cNvSpPr>
            <p:nvPr/>
          </p:nvSpPr>
          <p:spPr bwMode="auto">
            <a:xfrm flipH="1">
              <a:off x="4059" y="1661"/>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21" name="Freeform 32">
            <a:extLst>
              <a:ext uri="{FF2B5EF4-FFF2-40B4-BE49-F238E27FC236}">
                <a16:creationId xmlns:a16="http://schemas.microsoft.com/office/drawing/2014/main" id="{3AB3309B-D06F-4734-BEF9-022A1C6A5B6D}"/>
              </a:ext>
            </a:extLst>
          </p:cNvPr>
          <p:cNvSpPr>
            <a:spLocks/>
          </p:cNvSpPr>
          <p:nvPr/>
        </p:nvSpPr>
        <p:spPr bwMode="auto">
          <a:xfrm>
            <a:off x="955159" y="3748070"/>
            <a:ext cx="4249737" cy="1441450"/>
          </a:xfrm>
          <a:custGeom>
            <a:avLst/>
            <a:gdLst>
              <a:gd name="T0" fmla="*/ 0 w 2677"/>
              <a:gd name="T1" fmla="*/ 0 h 908"/>
              <a:gd name="T2" fmla="*/ 1152525 w 2677"/>
              <a:gd name="T3" fmla="*/ 73025 h 908"/>
              <a:gd name="T4" fmla="*/ 1873250 w 2677"/>
              <a:gd name="T5" fmla="*/ 288925 h 908"/>
              <a:gd name="T6" fmla="*/ 2376487 w 2677"/>
              <a:gd name="T7" fmla="*/ 504825 h 908"/>
              <a:gd name="T8" fmla="*/ 3529012 w 2677"/>
              <a:gd name="T9" fmla="*/ 1152525 h 908"/>
              <a:gd name="T10" fmla="*/ 3960812 w 2677"/>
              <a:gd name="T11" fmla="*/ 1368425 h 908"/>
              <a:gd name="T12" fmla="*/ 4249737 w 2677"/>
              <a:gd name="T13" fmla="*/ 1441450 h 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77" h="908">
                <a:moveTo>
                  <a:pt x="0" y="0"/>
                </a:moveTo>
                <a:cubicBezTo>
                  <a:pt x="264" y="8"/>
                  <a:pt x="529" y="16"/>
                  <a:pt x="726" y="46"/>
                </a:cubicBezTo>
                <a:cubicBezTo>
                  <a:pt x="923" y="76"/>
                  <a:pt x="1052" y="137"/>
                  <a:pt x="1180" y="182"/>
                </a:cubicBezTo>
                <a:cubicBezTo>
                  <a:pt x="1308" y="227"/>
                  <a:pt x="1323" y="227"/>
                  <a:pt x="1497" y="318"/>
                </a:cubicBezTo>
                <a:cubicBezTo>
                  <a:pt x="1671" y="409"/>
                  <a:pt x="2057" y="635"/>
                  <a:pt x="2223" y="726"/>
                </a:cubicBezTo>
                <a:cubicBezTo>
                  <a:pt x="2389" y="817"/>
                  <a:pt x="2419" y="832"/>
                  <a:pt x="2495" y="862"/>
                </a:cubicBezTo>
                <a:cubicBezTo>
                  <a:pt x="2571" y="892"/>
                  <a:pt x="2624" y="900"/>
                  <a:pt x="2677" y="9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 name="Freeform 33">
            <a:extLst>
              <a:ext uri="{FF2B5EF4-FFF2-40B4-BE49-F238E27FC236}">
                <a16:creationId xmlns:a16="http://schemas.microsoft.com/office/drawing/2014/main" id="{16772D7C-9AE6-4C37-BFC9-EE3DEA3C5FBE}"/>
              </a:ext>
            </a:extLst>
          </p:cNvPr>
          <p:cNvSpPr>
            <a:spLocks/>
          </p:cNvSpPr>
          <p:nvPr/>
        </p:nvSpPr>
        <p:spPr bwMode="auto">
          <a:xfrm>
            <a:off x="4412734" y="4829158"/>
            <a:ext cx="863600" cy="360362"/>
          </a:xfrm>
          <a:custGeom>
            <a:avLst/>
            <a:gdLst>
              <a:gd name="T0" fmla="*/ 863600 w 544"/>
              <a:gd name="T1" fmla="*/ 360362 h 227"/>
              <a:gd name="T2" fmla="*/ 719138 w 544"/>
              <a:gd name="T3" fmla="*/ 360362 h 227"/>
              <a:gd name="T4" fmla="*/ 431800 w 544"/>
              <a:gd name="T5" fmla="*/ 287337 h 227"/>
              <a:gd name="T6" fmla="*/ 215900 w 544"/>
              <a:gd name="T7" fmla="*/ 142875 h 227"/>
              <a:gd name="T8" fmla="*/ 0 w 544"/>
              <a:gd name="T9" fmla="*/ 0 h 227"/>
              <a:gd name="T10" fmla="*/ 792163 w 544"/>
              <a:gd name="T11" fmla="*/ 0 h 227"/>
              <a:gd name="T12" fmla="*/ 792163 w 544"/>
              <a:gd name="T13" fmla="*/ 360362 h 2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4" h="227">
                <a:moveTo>
                  <a:pt x="544" y="227"/>
                </a:moveTo>
                <a:lnTo>
                  <a:pt x="453" y="227"/>
                </a:lnTo>
                <a:lnTo>
                  <a:pt x="272" y="181"/>
                </a:lnTo>
                <a:lnTo>
                  <a:pt x="136" y="90"/>
                </a:lnTo>
                <a:lnTo>
                  <a:pt x="0" y="0"/>
                </a:lnTo>
                <a:lnTo>
                  <a:pt x="499" y="0"/>
                </a:lnTo>
                <a:lnTo>
                  <a:pt x="499" y="227"/>
                </a:lnTo>
              </a:path>
            </a:pathLst>
          </a:custGeom>
          <a:solidFill>
            <a:srgbClr val="99CCFF"/>
          </a:solidFill>
          <a:ln w="5080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 name="Line 34">
            <a:extLst>
              <a:ext uri="{FF2B5EF4-FFF2-40B4-BE49-F238E27FC236}">
                <a16:creationId xmlns:a16="http://schemas.microsoft.com/office/drawing/2014/main" id="{72C1CDEA-4590-47C4-BB06-F5B91053438C}"/>
              </a:ext>
            </a:extLst>
          </p:cNvPr>
          <p:cNvSpPr>
            <a:spLocks noChangeShapeType="1"/>
          </p:cNvSpPr>
          <p:nvPr/>
        </p:nvSpPr>
        <p:spPr bwMode="auto">
          <a:xfrm>
            <a:off x="4915971" y="4252895"/>
            <a:ext cx="0" cy="5032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 name="Text Box 35">
            <a:extLst>
              <a:ext uri="{FF2B5EF4-FFF2-40B4-BE49-F238E27FC236}">
                <a16:creationId xmlns:a16="http://schemas.microsoft.com/office/drawing/2014/main" id="{7C7A4122-C538-4501-8D4D-EA534906D2C2}"/>
              </a:ext>
            </a:extLst>
          </p:cNvPr>
          <p:cNvSpPr txBox="1">
            <a:spLocks noChangeArrowheads="1"/>
          </p:cNvSpPr>
          <p:nvPr/>
        </p:nvSpPr>
        <p:spPr bwMode="auto">
          <a:xfrm>
            <a:off x="4741346" y="3892533"/>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fr-FR" altLang="fr-FR" sz="1600" dirty="0">
                <a:effectLst>
                  <a:outerShdw blurRad="38100" dist="38100" dir="2700000" algn="tl">
                    <a:srgbClr val="C0C0C0"/>
                  </a:outerShdw>
                </a:effectLst>
              </a:rPr>
              <a:t>Q</a:t>
            </a:r>
          </a:p>
        </p:txBody>
      </p:sp>
      <p:sp>
        <p:nvSpPr>
          <p:cNvPr id="25" name="Tree">
            <a:extLst>
              <a:ext uri="{FF2B5EF4-FFF2-40B4-BE49-F238E27FC236}">
                <a16:creationId xmlns:a16="http://schemas.microsoft.com/office/drawing/2014/main" id="{4251FB30-91E8-4301-9911-6182C09EE045}"/>
              </a:ext>
            </a:extLst>
          </p:cNvPr>
          <p:cNvSpPr>
            <a:spLocks noEditPoints="1" noChangeArrowheads="1"/>
          </p:cNvSpPr>
          <p:nvPr/>
        </p:nvSpPr>
        <p:spPr bwMode="auto">
          <a:xfrm>
            <a:off x="955159" y="2813033"/>
            <a:ext cx="719137" cy="862012"/>
          </a:xfrm>
          <a:custGeom>
            <a:avLst/>
            <a:gdLst>
              <a:gd name="T0" fmla="*/ 359568 w 21600"/>
              <a:gd name="T1" fmla="*/ 0 h 21600"/>
              <a:gd name="T2" fmla="*/ 205453 w 21600"/>
              <a:gd name="T3" fmla="*/ 251420 h 21600"/>
              <a:gd name="T4" fmla="*/ 102743 w 21600"/>
              <a:gd name="T5" fmla="*/ 502840 h 21600"/>
              <a:gd name="T6" fmla="*/ 0 w 21600"/>
              <a:gd name="T7" fmla="*/ 754261 h 21600"/>
              <a:gd name="T8" fmla="*/ 513684 w 21600"/>
              <a:gd name="T9" fmla="*/ 251420 h 21600"/>
              <a:gd name="T10" fmla="*/ 616394 w 21600"/>
              <a:gd name="T11" fmla="*/ 502840 h 21600"/>
              <a:gd name="T12" fmla="*/ 719137 w 21600"/>
              <a:gd name="T13" fmla="*/ 754261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lnTo>
                  <a:pt x="0" y="18900"/>
                </a:lnTo>
                <a:close/>
              </a:path>
            </a:pathLst>
          </a:custGeom>
          <a:solidFill>
            <a:srgbClr val="008000"/>
          </a:solidFill>
          <a:ln w="9525">
            <a:solidFill>
              <a:srgbClr val="00CCFF"/>
            </a:solidFill>
            <a:miter lim="800000"/>
            <a:headEnd/>
            <a:tailEnd/>
          </a:ln>
          <a:effectLst>
            <a:outerShdw dist="107763" dir="2700000" algn="ctr" rotWithShape="0">
              <a:srgbClr val="808080"/>
            </a:outerShdw>
          </a:effectLst>
        </p:spPr>
        <p:txBody>
          <a:bodyPr/>
          <a:lstStyle/>
          <a:p>
            <a:endParaRPr lang="fr-FR"/>
          </a:p>
        </p:txBody>
      </p:sp>
      <p:sp>
        <p:nvSpPr>
          <p:cNvPr id="26" name="Freeform 37">
            <a:extLst>
              <a:ext uri="{FF2B5EF4-FFF2-40B4-BE49-F238E27FC236}">
                <a16:creationId xmlns:a16="http://schemas.microsoft.com/office/drawing/2014/main" id="{5973B158-3902-4D07-B12C-6F297D007228}"/>
              </a:ext>
            </a:extLst>
          </p:cNvPr>
          <p:cNvSpPr>
            <a:spLocks/>
          </p:cNvSpPr>
          <p:nvPr/>
        </p:nvSpPr>
        <p:spPr bwMode="auto">
          <a:xfrm>
            <a:off x="1747321" y="3821095"/>
            <a:ext cx="96838" cy="579438"/>
          </a:xfrm>
          <a:custGeom>
            <a:avLst/>
            <a:gdLst>
              <a:gd name="T0" fmla="*/ 44017 w 132"/>
              <a:gd name="T1" fmla="*/ 0 h 1194"/>
              <a:gd name="T2" fmla="*/ 96838 w 132"/>
              <a:gd name="T3" fmla="*/ 107735 h 1194"/>
              <a:gd name="T4" fmla="*/ 0 w 132"/>
              <a:gd name="T5" fmla="*/ 122293 h 1194"/>
              <a:gd name="T6" fmla="*/ 30812 w 132"/>
              <a:gd name="T7" fmla="*/ 212558 h 1194"/>
              <a:gd name="T8" fmla="*/ 83633 w 132"/>
              <a:gd name="T9" fmla="*/ 241675 h 1194"/>
              <a:gd name="T10" fmla="*/ 52821 w 132"/>
              <a:gd name="T11" fmla="*/ 270793 h 1194"/>
              <a:gd name="T12" fmla="*/ 4402 w 132"/>
              <a:gd name="T13" fmla="*/ 320292 h 1194"/>
              <a:gd name="T14" fmla="*/ 57222 w 132"/>
              <a:gd name="T15" fmla="*/ 395998 h 1194"/>
              <a:gd name="T16" fmla="*/ 79231 w 132"/>
              <a:gd name="T17" fmla="*/ 442586 h 1194"/>
              <a:gd name="T18" fmla="*/ 44017 w 132"/>
              <a:gd name="T19" fmla="*/ 468792 h 1194"/>
              <a:gd name="T20" fmla="*/ 8803 w 132"/>
              <a:gd name="T21" fmla="*/ 494997 h 1194"/>
              <a:gd name="T22" fmla="*/ 17607 w 132"/>
              <a:gd name="T23" fmla="*/ 527027 h 1194"/>
              <a:gd name="T24" fmla="*/ 44017 w 132"/>
              <a:gd name="T25" fmla="*/ 579438 h 1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2" h="1194">
                <a:moveTo>
                  <a:pt x="60" y="0"/>
                </a:moveTo>
                <a:lnTo>
                  <a:pt x="132" y="222"/>
                </a:lnTo>
                <a:lnTo>
                  <a:pt x="0" y="252"/>
                </a:lnTo>
                <a:lnTo>
                  <a:pt x="42" y="438"/>
                </a:lnTo>
                <a:lnTo>
                  <a:pt x="114" y="498"/>
                </a:lnTo>
                <a:lnTo>
                  <a:pt x="72" y="558"/>
                </a:lnTo>
                <a:lnTo>
                  <a:pt x="6" y="660"/>
                </a:lnTo>
                <a:lnTo>
                  <a:pt x="78" y="816"/>
                </a:lnTo>
                <a:cubicBezTo>
                  <a:pt x="88" y="848"/>
                  <a:pt x="103" y="879"/>
                  <a:pt x="108" y="912"/>
                </a:cubicBezTo>
                <a:cubicBezTo>
                  <a:pt x="111" y="930"/>
                  <a:pt x="77" y="966"/>
                  <a:pt x="60" y="966"/>
                </a:cubicBezTo>
                <a:cubicBezTo>
                  <a:pt x="43" y="983"/>
                  <a:pt x="15" y="996"/>
                  <a:pt x="12" y="1020"/>
                </a:cubicBezTo>
                <a:cubicBezTo>
                  <a:pt x="9" y="1044"/>
                  <a:pt x="24" y="1063"/>
                  <a:pt x="24" y="1086"/>
                </a:cubicBezTo>
                <a:lnTo>
                  <a:pt x="60" y="1194"/>
                </a:lnTo>
              </a:path>
            </a:pathLst>
          </a:custGeom>
          <a:noFill/>
          <a:ln w="38100" cmpd="sng">
            <a:solidFill>
              <a:srgbClr val="8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7" name="Freeform 38">
            <a:extLst>
              <a:ext uri="{FF2B5EF4-FFF2-40B4-BE49-F238E27FC236}">
                <a16:creationId xmlns:a16="http://schemas.microsoft.com/office/drawing/2014/main" id="{E44B231E-7629-4D97-9DCA-579BF8242C77}"/>
              </a:ext>
            </a:extLst>
          </p:cNvPr>
          <p:cNvSpPr>
            <a:spLocks/>
          </p:cNvSpPr>
          <p:nvPr/>
        </p:nvSpPr>
        <p:spPr bwMode="auto">
          <a:xfrm>
            <a:off x="2036246" y="3892533"/>
            <a:ext cx="42863" cy="514350"/>
          </a:xfrm>
          <a:custGeom>
            <a:avLst/>
            <a:gdLst>
              <a:gd name="T0" fmla="*/ 19483 w 132"/>
              <a:gd name="T1" fmla="*/ 0 h 1194"/>
              <a:gd name="T2" fmla="*/ 42863 w 132"/>
              <a:gd name="T3" fmla="*/ 95633 h 1194"/>
              <a:gd name="T4" fmla="*/ 0 w 132"/>
              <a:gd name="T5" fmla="*/ 108556 h 1194"/>
              <a:gd name="T6" fmla="*/ 13638 w 132"/>
              <a:gd name="T7" fmla="*/ 188681 h 1194"/>
              <a:gd name="T8" fmla="*/ 37018 w 132"/>
              <a:gd name="T9" fmla="*/ 214528 h 1194"/>
              <a:gd name="T10" fmla="*/ 23380 w 132"/>
              <a:gd name="T11" fmla="*/ 240375 h 1194"/>
              <a:gd name="T12" fmla="*/ 1948 w 132"/>
              <a:gd name="T13" fmla="*/ 284314 h 1194"/>
              <a:gd name="T14" fmla="*/ 25328 w 132"/>
              <a:gd name="T15" fmla="*/ 351516 h 1194"/>
              <a:gd name="T16" fmla="*/ 35070 w 132"/>
              <a:gd name="T17" fmla="*/ 392870 h 1194"/>
              <a:gd name="T18" fmla="*/ 19483 w 132"/>
              <a:gd name="T19" fmla="*/ 416132 h 1194"/>
              <a:gd name="T20" fmla="*/ 3897 w 132"/>
              <a:gd name="T21" fmla="*/ 439394 h 1194"/>
              <a:gd name="T22" fmla="*/ 7793 w 132"/>
              <a:gd name="T23" fmla="*/ 467826 h 1194"/>
              <a:gd name="T24" fmla="*/ 19483 w 132"/>
              <a:gd name="T25" fmla="*/ 514350 h 1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2" h="1194">
                <a:moveTo>
                  <a:pt x="60" y="0"/>
                </a:moveTo>
                <a:lnTo>
                  <a:pt x="132" y="222"/>
                </a:lnTo>
                <a:lnTo>
                  <a:pt x="0" y="252"/>
                </a:lnTo>
                <a:lnTo>
                  <a:pt x="42" y="438"/>
                </a:lnTo>
                <a:lnTo>
                  <a:pt x="114" y="498"/>
                </a:lnTo>
                <a:lnTo>
                  <a:pt x="72" y="558"/>
                </a:lnTo>
                <a:lnTo>
                  <a:pt x="6" y="660"/>
                </a:lnTo>
                <a:lnTo>
                  <a:pt x="78" y="816"/>
                </a:lnTo>
                <a:cubicBezTo>
                  <a:pt x="88" y="848"/>
                  <a:pt x="103" y="879"/>
                  <a:pt x="108" y="912"/>
                </a:cubicBezTo>
                <a:cubicBezTo>
                  <a:pt x="111" y="930"/>
                  <a:pt x="77" y="966"/>
                  <a:pt x="60" y="966"/>
                </a:cubicBezTo>
                <a:cubicBezTo>
                  <a:pt x="43" y="983"/>
                  <a:pt x="15" y="996"/>
                  <a:pt x="12" y="1020"/>
                </a:cubicBezTo>
                <a:cubicBezTo>
                  <a:pt x="9" y="1044"/>
                  <a:pt x="24" y="1063"/>
                  <a:pt x="24" y="1086"/>
                </a:cubicBezTo>
                <a:lnTo>
                  <a:pt x="60" y="1194"/>
                </a:lnTo>
              </a:path>
            </a:pathLst>
          </a:custGeom>
          <a:noFill/>
          <a:ln w="38100" cmpd="sng">
            <a:solidFill>
              <a:srgbClr val="8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8" name="Freeform 39">
            <a:extLst>
              <a:ext uri="{FF2B5EF4-FFF2-40B4-BE49-F238E27FC236}">
                <a16:creationId xmlns:a16="http://schemas.microsoft.com/office/drawing/2014/main" id="{7FBEB5AE-5AA3-410E-9050-EE4B9552A01B}"/>
              </a:ext>
            </a:extLst>
          </p:cNvPr>
          <p:cNvSpPr>
            <a:spLocks/>
          </p:cNvSpPr>
          <p:nvPr/>
        </p:nvSpPr>
        <p:spPr bwMode="auto">
          <a:xfrm>
            <a:off x="2271196" y="3956033"/>
            <a:ext cx="42863" cy="514350"/>
          </a:xfrm>
          <a:custGeom>
            <a:avLst/>
            <a:gdLst>
              <a:gd name="T0" fmla="*/ 19483 w 132"/>
              <a:gd name="T1" fmla="*/ 0 h 1194"/>
              <a:gd name="T2" fmla="*/ 42863 w 132"/>
              <a:gd name="T3" fmla="*/ 95633 h 1194"/>
              <a:gd name="T4" fmla="*/ 0 w 132"/>
              <a:gd name="T5" fmla="*/ 108556 h 1194"/>
              <a:gd name="T6" fmla="*/ 13638 w 132"/>
              <a:gd name="T7" fmla="*/ 188681 h 1194"/>
              <a:gd name="T8" fmla="*/ 37018 w 132"/>
              <a:gd name="T9" fmla="*/ 214528 h 1194"/>
              <a:gd name="T10" fmla="*/ 23380 w 132"/>
              <a:gd name="T11" fmla="*/ 240375 h 1194"/>
              <a:gd name="T12" fmla="*/ 1948 w 132"/>
              <a:gd name="T13" fmla="*/ 284314 h 1194"/>
              <a:gd name="T14" fmla="*/ 25328 w 132"/>
              <a:gd name="T15" fmla="*/ 351516 h 1194"/>
              <a:gd name="T16" fmla="*/ 35070 w 132"/>
              <a:gd name="T17" fmla="*/ 392870 h 1194"/>
              <a:gd name="T18" fmla="*/ 19483 w 132"/>
              <a:gd name="T19" fmla="*/ 416132 h 1194"/>
              <a:gd name="T20" fmla="*/ 3897 w 132"/>
              <a:gd name="T21" fmla="*/ 439394 h 1194"/>
              <a:gd name="T22" fmla="*/ 7793 w 132"/>
              <a:gd name="T23" fmla="*/ 467826 h 1194"/>
              <a:gd name="T24" fmla="*/ 19483 w 132"/>
              <a:gd name="T25" fmla="*/ 514350 h 1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2" h="1194">
                <a:moveTo>
                  <a:pt x="60" y="0"/>
                </a:moveTo>
                <a:lnTo>
                  <a:pt x="132" y="222"/>
                </a:lnTo>
                <a:lnTo>
                  <a:pt x="0" y="252"/>
                </a:lnTo>
                <a:lnTo>
                  <a:pt x="42" y="438"/>
                </a:lnTo>
                <a:lnTo>
                  <a:pt x="114" y="498"/>
                </a:lnTo>
                <a:lnTo>
                  <a:pt x="72" y="558"/>
                </a:lnTo>
                <a:lnTo>
                  <a:pt x="6" y="660"/>
                </a:lnTo>
                <a:lnTo>
                  <a:pt x="78" y="816"/>
                </a:lnTo>
                <a:cubicBezTo>
                  <a:pt x="88" y="848"/>
                  <a:pt x="103" y="879"/>
                  <a:pt x="108" y="912"/>
                </a:cubicBezTo>
                <a:cubicBezTo>
                  <a:pt x="111" y="930"/>
                  <a:pt x="77" y="966"/>
                  <a:pt x="60" y="966"/>
                </a:cubicBezTo>
                <a:cubicBezTo>
                  <a:pt x="43" y="983"/>
                  <a:pt x="15" y="996"/>
                  <a:pt x="12" y="1020"/>
                </a:cubicBezTo>
                <a:cubicBezTo>
                  <a:pt x="9" y="1044"/>
                  <a:pt x="24" y="1063"/>
                  <a:pt x="24" y="1086"/>
                </a:cubicBezTo>
                <a:lnTo>
                  <a:pt x="60" y="1194"/>
                </a:lnTo>
              </a:path>
            </a:pathLst>
          </a:custGeom>
          <a:noFill/>
          <a:ln w="38100" cmpd="sng">
            <a:solidFill>
              <a:srgbClr val="80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9" name="Text Box 40">
            <a:extLst>
              <a:ext uri="{FF2B5EF4-FFF2-40B4-BE49-F238E27FC236}">
                <a16:creationId xmlns:a16="http://schemas.microsoft.com/office/drawing/2014/main" id="{FCC8902A-A236-48F4-AD65-A78B6890AA7F}"/>
              </a:ext>
            </a:extLst>
          </p:cNvPr>
          <p:cNvSpPr txBox="1">
            <a:spLocks noChangeArrowheads="1"/>
          </p:cNvSpPr>
          <p:nvPr/>
        </p:nvSpPr>
        <p:spPr bwMode="auto">
          <a:xfrm>
            <a:off x="812284" y="3963970"/>
            <a:ext cx="955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400" i="1">
                <a:latin typeface="Calibri" panose="020F0502020204030204" pitchFamily="34" charset="0"/>
              </a:rPr>
              <a:t>Infiltration</a:t>
            </a:r>
          </a:p>
        </p:txBody>
      </p:sp>
      <p:sp>
        <p:nvSpPr>
          <p:cNvPr id="30" name="AutoShape 41">
            <a:extLst>
              <a:ext uri="{FF2B5EF4-FFF2-40B4-BE49-F238E27FC236}">
                <a16:creationId xmlns:a16="http://schemas.microsoft.com/office/drawing/2014/main" id="{B0F96358-082C-4C32-AC58-7AC0236A00ED}"/>
              </a:ext>
            </a:extLst>
          </p:cNvPr>
          <p:cNvSpPr>
            <a:spLocks noChangeArrowheads="1"/>
          </p:cNvSpPr>
          <p:nvPr/>
        </p:nvSpPr>
        <p:spPr bwMode="auto">
          <a:xfrm rot="255622">
            <a:off x="2252146" y="4613258"/>
            <a:ext cx="1225550" cy="287337"/>
          </a:xfrm>
          <a:custGeom>
            <a:avLst/>
            <a:gdLst>
              <a:gd name="T0" fmla="*/ 919163 w 21600"/>
              <a:gd name="T1" fmla="*/ 0 h 21600"/>
              <a:gd name="T2" fmla="*/ 0 w 21600"/>
              <a:gd name="T3" fmla="*/ 143669 h 21600"/>
              <a:gd name="T4" fmla="*/ 919163 w 21600"/>
              <a:gd name="T5" fmla="*/ 287337 h 21600"/>
              <a:gd name="T6" fmla="*/ 1225550 w 21600"/>
              <a:gd name="T7" fmla="*/ 143669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 name="Text Box 42">
            <a:extLst>
              <a:ext uri="{FF2B5EF4-FFF2-40B4-BE49-F238E27FC236}">
                <a16:creationId xmlns:a16="http://schemas.microsoft.com/office/drawing/2014/main" id="{CD296812-4B42-44F2-B5D2-39638198321C}"/>
              </a:ext>
            </a:extLst>
          </p:cNvPr>
          <p:cNvSpPr txBox="1">
            <a:spLocks noChangeArrowheads="1"/>
          </p:cNvSpPr>
          <p:nvPr/>
        </p:nvSpPr>
        <p:spPr bwMode="auto">
          <a:xfrm>
            <a:off x="2396609" y="4584683"/>
            <a:ext cx="86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fr-FR" altLang="fr-FR" sz="1400" i="1">
                <a:effectLst>
                  <a:outerShdw blurRad="38100" dist="38100" dir="2700000" algn="tl">
                    <a:srgbClr val="C0C0C0"/>
                  </a:outerShdw>
                </a:effectLst>
                <a:latin typeface="Calibri" panose="020F0502020204030204" pitchFamily="34" charset="0"/>
              </a:rPr>
              <a:t>Q nappes</a:t>
            </a:r>
          </a:p>
        </p:txBody>
      </p:sp>
      <p:sp>
        <p:nvSpPr>
          <p:cNvPr id="32" name="AutoShape 44">
            <a:extLst>
              <a:ext uri="{FF2B5EF4-FFF2-40B4-BE49-F238E27FC236}">
                <a16:creationId xmlns:a16="http://schemas.microsoft.com/office/drawing/2014/main" id="{47D4A534-6C23-489C-B91F-55508B17AAFE}"/>
              </a:ext>
            </a:extLst>
          </p:cNvPr>
          <p:cNvSpPr>
            <a:spLocks noChangeArrowheads="1"/>
          </p:cNvSpPr>
          <p:nvPr/>
        </p:nvSpPr>
        <p:spPr bwMode="auto">
          <a:xfrm rot="1525297">
            <a:off x="2728396" y="3938570"/>
            <a:ext cx="1225550" cy="287338"/>
          </a:xfrm>
          <a:custGeom>
            <a:avLst/>
            <a:gdLst>
              <a:gd name="T0" fmla="*/ 919163 w 21600"/>
              <a:gd name="T1" fmla="*/ 0 h 21600"/>
              <a:gd name="T2" fmla="*/ 0 w 21600"/>
              <a:gd name="T3" fmla="*/ 143669 h 21600"/>
              <a:gd name="T4" fmla="*/ 919163 w 21600"/>
              <a:gd name="T5" fmla="*/ 287338 h 21600"/>
              <a:gd name="T6" fmla="*/ 1225550 w 21600"/>
              <a:gd name="T7" fmla="*/ 143669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 name="Text Box 43">
            <a:extLst>
              <a:ext uri="{FF2B5EF4-FFF2-40B4-BE49-F238E27FC236}">
                <a16:creationId xmlns:a16="http://schemas.microsoft.com/office/drawing/2014/main" id="{9BF71042-1065-4898-8466-081073439BD7}"/>
              </a:ext>
            </a:extLst>
          </p:cNvPr>
          <p:cNvSpPr txBox="1">
            <a:spLocks noChangeArrowheads="1"/>
          </p:cNvSpPr>
          <p:nvPr/>
        </p:nvSpPr>
        <p:spPr bwMode="auto">
          <a:xfrm rot="1231761">
            <a:off x="3074471" y="3963970"/>
            <a:ext cx="6524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fr-FR" altLang="fr-FR" sz="1400" i="1">
                <a:solidFill>
                  <a:schemeClr val="bg1"/>
                </a:solidFill>
                <a:effectLst>
                  <a:outerShdw blurRad="38100" dist="38100" dir="2700000" algn="tl">
                    <a:srgbClr val="C0C0C0"/>
                  </a:outerShdw>
                </a:effectLst>
                <a:latin typeface="Calibri" panose="020F0502020204030204" pitchFamily="34" charset="0"/>
              </a:rPr>
              <a:t>Q crue</a:t>
            </a:r>
          </a:p>
        </p:txBody>
      </p:sp>
      <p:sp>
        <p:nvSpPr>
          <p:cNvPr id="34" name="Rectangle 33">
            <a:extLst>
              <a:ext uri="{FF2B5EF4-FFF2-40B4-BE49-F238E27FC236}">
                <a16:creationId xmlns:a16="http://schemas.microsoft.com/office/drawing/2014/main" id="{275F9E1C-CCBB-49C1-A181-A951CB97C5A6}"/>
              </a:ext>
            </a:extLst>
          </p:cNvPr>
          <p:cNvSpPr/>
          <p:nvPr/>
        </p:nvSpPr>
        <p:spPr>
          <a:xfrm>
            <a:off x="377939" y="477448"/>
            <a:ext cx="3312958" cy="369332"/>
          </a:xfrm>
          <a:prstGeom prst="rect">
            <a:avLst/>
          </a:prstGeom>
        </p:spPr>
        <p:txBody>
          <a:bodyPr wrap="none">
            <a:spAutoFit/>
          </a:bodyPr>
          <a:lstStyle/>
          <a:p>
            <a:r>
              <a:rPr lang="fr-FR" altLang="fr-FR" b="1" dirty="0">
                <a:latin typeface="Calibri" panose="020F0502020204030204" pitchFamily="34" charset="0"/>
                <a:cs typeface="Times New Roman" panose="02020603050405020304" pitchFamily="18" charset="0"/>
              </a:rPr>
              <a:t>Introduction – Le cycle de l’eau…</a:t>
            </a:r>
          </a:p>
        </p:txBody>
      </p:sp>
      <p:sp>
        <p:nvSpPr>
          <p:cNvPr id="35" name="Rectangle 34">
            <a:extLst>
              <a:ext uri="{FF2B5EF4-FFF2-40B4-BE49-F238E27FC236}">
                <a16:creationId xmlns:a16="http://schemas.microsoft.com/office/drawing/2014/main" id="{05AFBF60-B824-484A-90DE-8CA5EF5542F4}"/>
              </a:ext>
            </a:extLst>
          </p:cNvPr>
          <p:cNvSpPr/>
          <p:nvPr/>
        </p:nvSpPr>
        <p:spPr>
          <a:xfrm>
            <a:off x="5946533" y="2886432"/>
            <a:ext cx="2490746" cy="369332"/>
          </a:xfrm>
          <a:prstGeom prst="rect">
            <a:avLst/>
          </a:prstGeom>
        </p:spPr>
        <p:txBody>
          <a:bodyPr wrap="none">
            <a:spAutoFit/>
          </a:bodyPr>
          <a:lstStyle/>
          <a:p>
            <a:r>
              <a:rPr lang="fr-FR" altLang="fr-FR" b="1" dirty="0">
                <a:latin typeface="Calibri" panose="020F0502020204030204" pitchFamily="34" charset="0"/>
                <a:cs typeface="Times New Roman" panose="02020603050405020304" pitchFamily="18" charset="0"/>
              </a:rPr>
              <a:t>… dans le bassin versant</a:t>
            </a:r>
          </a:p>
        </p:txBody>
      </p:sp>
    </p:spTree>
    <p:extLst>
      <p:ext uri="{BB962C8B-B14F-4D97-AF65-F5344CB8AC3E}">
        <p14:creationId xmlns:p14="http://schemas.microsoft.com/office/powerpoint/2010/main" val="252601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pluviometre--ref--5450-34ts--8719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791" y="2535382"/>
            <a:ext cx="2245550" cy="432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3"/>
          <p:cNvSpPr txBox="1">
            <a:spLocks noChangeArrowheads="1"/>
          </p:cNvSpPr>
          <p:nvPr/>
        </p:nvSpPr>
        <p:spPr bwMode="auto">
          <a:xfrm>
            <a:off x="0" y="954088"/>
            <a:ext cx="465552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dirty="0">
                <a:solidFill>
                  <a:srgbClr val="000000"/>
                </a:solidFill>
                <a:latin typeface="Calibri" panose="020F0502020204030204" pitchFamily="34" charset="0"/>
                <a:cs typeface="Calibri" panose="020F0502020204030204" pitchFamily="34" charset="0"/>
              </a:rPr>
              <a:t>C’est un phénomène discontinu  :  </a:t>
            </a:r>
          </a:p>
          <a:p>
            <a:pPr eaLnBrk="1" hangingPunct="1">
              <a:spcBef>
                <a:spcPct val="50000"/>
              </a:spcBef>
              <a:buFontTx/>
              <a:buNone/>
            </a:pPr>
            <a:r>
              <a:rPr lang="fr-FR" altLang="fr-FR" sz="1800" dirty="0">
                <a:solidFill>
                  <a:srgbClr val="000000"/>
                </a:solidFill>
                <a:latin typeface="Calibri" panose="020F0502020204030204" pitchFamily="34" charset="0"/>
                <a:cs typeface="Calibri" panose="020F0502020204030204" pitchFamily="34" charset="0"/>
              </a:rPr>
              <a:t>On mesure des </a:t>
            </a:r>
            <a:r>
              <a:rPr lang="fr-FR" altLang="fr-FR" sz="1800" b="1" i="1" dirty="0">
                <a:solidFill>
                  <a:srgbClr val="000000"/>
                </a:solidFill>
                <a:latin typeface="Calibri" panose="020F0502020204030204" pitchFamily="34" charset="0"/>
                <a:cs typeface="Calibri" panose="020F0502020204030204" pitchFamily="34" charset="0"/>
              </a:rPr>
              <a:t>montants</a:t>
            </a:r>
            <a:r>
              <a:rPr lang="fr-FR" altLang="fr-FR" sz="1800" dirty="0">
                <a:solidFill>
                  <a:srgbClr val="000000"/>
                </a:solidFill>
                <a:latin typeface="Calibri" panose="020F0502020204030204" pitchFamily="34" charset="0"/>
                <a:cs typeface="Calibri" panose="020F0502020204030204" pitchFamily="34" charset="0"/>
              </a:rPr>
              <a:t> dont on fait la </a:t>
            </a:r>
            <a:r>
              <a:rPr lang="fr-FR" altLang="fr-FR" sz="1800" b="1" i="1" dirty="0">
                <a:solidFill>
                  <a:srgbClr val="000000"/>
                </a:solidFill>
                <a:latin typeface="Calibri" panose="020F0502020204030204" pitchFamily="34" charset="0"/>
                <a:cs typeface="Calibri" panose="020F0502020204030204" pitchFamily="34" charset="0"/>
              </a:rPr>
              <a:t>somme</a:t>
            </a:r>
          </a:p>
          <a:p>
            <a:pPr eaLnBrk="1" hangingPunct="1">
              <a:spcBef>
                <a:spcPct val="0"/>
              </a:spcBef>
              <a:buFontTx/>
              <a:buNone/>
            </a:pPr>
            <a:r>
              <a:rPr lang="fr-FR" altLang="fr-FR" sz="1800" dirty="0">
                <a:solidFill>
                  <a:srgbClr val="000000"/>
                </a:solidFill>
                <a:latin typeface="Calibri" panose="020F0502020204030204" pitchFamily="34" charset="0"/>
                <a:cs typeface="Calibri" panose="020F0502020204030204" pitchFamily="34" charset="0"/>
              </a:rPr>
              <a:t>	- journalière</a:t>
            </a:r>
          </a:p>
          <a:p>
            <a:pPr eaLnBrk="1" hangingPunct="1">
              <a:spcBef>
                <a:spcPct val="0"/>
              </a:spcBef>
              <a:buFontTx/>
              <a:buNone/>
            </a:pPr>
            <a:r>
              <a:rPr lang="fr-FR" altLang="fr-FR" sz="1800" dirty="0">
                <a:solidFill>
                  <a:srgbClr val="000000"/>
                </a:solidFill>
                <a:latin typeface="Calibri" panose="020F0502020204030204" pitchFamily="34" charset="0"/>
                <a:cs typeface="Calibri" panose="020F0502020204030204" pitchFamily="34" charset="0"/>
              </a:rPr>
              <a:t>	- mensuelle</a:t>
            </a:r>
          </a:p>
          <a:p>
            <a:pPr eaLnBrk="1" hangingPunct="1">
              <a:spcBef>
                <a:spcPct val="0"/>
              </a:spcBef>
              <a:buFontTx/>
              <a:buNone/>
            </a:pPr>
            <a:r>
              <a:rPr lang="fr-FR" altLang="fr-FR" sz="1800" dirty="0">
                <a:solidFill>
                  <a:srgbClr val="000000"/>
                </a:solidFill>
                <a:latin typeface="Calibri" panose="020F0502020204030204" pitchFamily="34" charset="0"/>
                <a:cs typeface="Calibri" panose="020F0502020204030204" pitchFamily="34" charset="0"/>
              </a:rPr>
              <a:t>	- annuelle</a:t>
            </a:r>
          </a:p>
          <a:p>
            <a:pPr eaLnBrk="1" hangingPunct="1">
              <a:spcBef>
                <a:spcPct val="50000"/>
              </a:spcBef>
              <a:buFontTx/>
              <a:buNone/>
            </a:pPr>
            <a:endParaRPr lang="fr-FR" altLang="fr-FR" sz="1800" dirty="0">
              <a:solidFill>
                <a:srgbClr val="000000"/>
              </a:solidFill>
              <a:latin typeface="Calibri" panose="020F0502020204030204" pitchFamily="34" charset="0"/>
              <a:cs typeface="Calibri" panose="020F0502020204030204" pitchFamily="34" charset="0"/>
            </a:endParaRPr>
          </a:p>
          <a:p>
            <a:pPr eaLnBrk="1" hangingPunct="1">
              <a:spcBef>
                <a:spcPct val="50000"/>
              </a:spcBef>
              <a:buFontTx/>
              <a:buNone/>
            </a:pPr>
            <a:r>
              <a:rPr lang="fr-FR" altLang="fr-FR" sz="1800" dirty="0">
                <a:solidFill>
                  <a:srgbClr val="000000"/>
                </a:solidFill>
                <a:latin typeface="Calibri" panose="020F0502020204030204" pitchFamily="34" charset="0"/>
                <a:cs typeface="Calibri" panose="020F0502020204030204" pitchFamily="34" charset="0"/>
              </a:rPr>
              <a:t>On mesure les hauteurs : </a:t>
            </a:r>
          </a:p>
          <a:p>
            <a:pPr eaLnBrk="1" hangingPunct="1">
              <a:spcBef>
                <a:spcPct val="0"/>
              </a:spcBef>
              <a:buFontTx/>
              <a:buNone/>
            </a:pPr>
            <a:r>
              <a:rPr lang="fr-FR" altLang="fr-FR" sz="1800" dirty="0">
                <a:solidFill>
                  <a:srgbClr val="000000"/>
                </a:solidFill>
                <a:latin typeface="Calibri" panose="020F0502020204030204" pitchFamily="34" charset="0"/>
                <a:cs typeface="Calibri" panose="020F0502020204030204" pitchFamily="34" charset="0"/>
              </a:rPr>
              <a:t>l’unité est le  millimètre (mm)</a:t>
            </a:r>
          </a:p>
          <a:p>
            <a:pPr eaLnBrk="1" hangingPunct="1">
              <a:spcBef>
                <a:spcPct val="50000"/>
              </a:spcBef>
              <a:buFontTx/>
              <a:buNone/>
            </a:pPr>
            <a:endParaRPr lang="fr-FR" altLang="fr-FR" sz="1800" dirty="0">
              <a:solidFill>
                <a:srgbClr val="000000"/>
              </a:solidFill>
              <a:latin typeface="Calibri" panose="020F0502020204030204" pitchFamily="34" charset="0"/>
              <a:cs typeface="Calibri" panose="020F0502020204030204" pitchFamily="34" charset="0"/>
            </a:endParaRPr>
          </a:p>
          <a:p>
            <a:pPr eaLnBrk="1" hangingPunct="1">
              <a:spcBef>
                <a:spcPct val="0"/>
              </a:spcBef>
              <a:buFontTx/>
              <a:buNone/>
            </a:pPr>
            <a:r>
              <a:rPr lang="fr-FR" altLang="fr-FR" sz="1800" dirty="0">
                <a:solidFill>
                  <a:srgbClr val="0000FF"/>
                </a:solidFill>
                <a:latin typeface="Calibri" panose="020F0502020204030204" pitchFamily="34" charset="0"/>
                <a:cs typeface="Calibri" panose="020F0502020204030204" pitchFamily="34" charset="0"/>
              </a:rPr>
              <a:t>1mm sur 1m² </a:t>
            </a:r>
          </a:p>
          <a:p>
            <a:pPr eaLnBrk="1" hangingPunct="1">
              <a:spcBef>
                <a:spcPct val="0"/>
              </a:spcBef>
              <a:buFontTx/>
              <a:buNone/>
            </a:pPr>
            <a:r>
              <a:rPr lang="fr-FR" altLang="fr-FR" sz="1800" dirty="0">
                <a:solidFill>
                  <a:srgbClr val="0000FF"/>
                </a:solidFill>
                <a:latin typeface="Calibri" panose="020F0502020204030204" pitchFamily="34" charset="0"/>
                <a:cs typeface="Calibri" panose="020F0502020204030204" pitchFamily="34" charset="0"/>
              </a:rPr>
              <a:t>représente </a:t>
            </a:r>
          </a:p>
          <a:p>
            <a:pPr eaLnBrk="1" hangingPunct="1">
              <a:spcBef>
                <a:spcPct val="0"/>
              </a:spcBef>
              <a:buFontTx/>
              <a:buNone/>
            </a:pPr>
            <a:r>
              <a:rPr lang="fr-FR" altLang="fr-FR" sz="1800" dirty="0">
                <a:solidFill>
                  <a:srgbClr val="0000FF"/>
                </a:solidFill>
                <a:latin typeface="Calibri" panose="020F0502020204030204" pitchFamily="34" charset="0"/>
                <a:cs typeface="Calibri" panose="020F0502020204030204" pitchFamily="34" charset="0"/>
              </a:rPr>
              <a:t>un volume de </a:t>
            </a:r>
          </a:p>
          <a:p>
            <a:pPr eaLnBrk="1" hangingPunct="1">
              <a:spcBef>
                <a:spcPct val="0"/>
              </a:spcBef>
              <a:buFontTx/>
              <a:buNone/>
            </a:pPr>
            <a:r>
              <a:rPr lang="fr-FR" altLang="fr-FR" sz="1800" dirty="0">
                <a:solidFill>
                  <a:srgbClr val="0000FF"/>
                </a:solidFill>
                <a:latin typeface="Calibri" panose="020F0502020204030204" pitchFamily="34" charset="0"/>
                <a:cs typeface="Calibri" panose="020F0502020204030204" pitchFamily="34" charset="0"/>
              </a:rPr>
              <a:t>0,001 m</a:t>
            </a:r>
            <a:r>
              <a:rPr lang="fr-FR" altLang="fr-FR" sz="1800" baseline="30000" dirty="0">
                <a:solidFill>
                  <a:srgbClr val="0000FF"/>
                </a:solidFill>
                <a:latin typeface="Calibri" panose="020F0502020204030204" pitchFamily="34" charset="0"/>
                <a:cs typeface="Calibri" panose="020F0502020204030204" pitchFamily="34" charset="0"/>
              </a:rPr>
              <a:t>3</a:t>
            </a:r>
            <a:r>
              <a:rPr lang="fr-FR" altLang="fr-FR" sz="1800" dirty="0">
                <a:solidFill>
                  <a:srgbClr val="0000FF"/>
                </a:solidFill>
                <a:latin typeface="Calibri" panose="020F0502020204030204" pitchFamily="34" charset="0"/>
                <a:cs typeface="Calibri" panose="020F0502020204030204" pitchFamily="34" charset="0"/>
              </a:rPr>
              <a:t> , soit 1 litre</a:t>
            </a:r>
          </a:p>
        </p:txBody>
      </p:sp>
      <p:sp>
        <p:nvSpPr>
          <p:cNvPr id="56324" name="Text Box 4"/>
          <p:cNvSpPr txBox="1">
            <a:spLocks noChangeArrowheads="1"/>
          </p:cNvSpPr>
          <p:nvPr/>
        </p:nvSpPr>
        <p:spPr bwMode="auto">
          <a:xfrm>
            <a:off x="4738360" y="4353156"/>
            <a:ext cx="58881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a:solidFill>
                  <a:srgbClr val="000000"/>
                </a:solidFill>
              </a:rPr>
              <a:t>mm</a:t>
            </a:r>
          </a:p>
        </p:txBody>
      </p:sp>
      <p:pic>
        <p:nvPicPr>
          <p:cNvPr id="56326" name="Picture 8" descr="DSCF1306"/>
          <p:cNvPicPr>
            <a:picLocks noChangeAspect="1" noChangeArrowheads="1"/>
          </p:cNvPicPr>
          <p:nvPr/>
        </p:nvPicPr>
        <p:blipFill>
          <a:blip r:embed="rId3" cstate="print">
            <a:extLst>
              <a:ext uri="{28A0092B-C50C-407E-A947-70E740481C1C}">
                <a14:useLocalDpi xmlns:a14="http://schemas.microsoft.com/office/drawing/2010/main" val="0"/>
              </a:ext>
            </a:extLst>
          </a:blip>
          <a:srcRect l="20473" r="29121"/>
          <a:stretch>
            <a:fillRect/>
          </a:stretch>
        </p:blipFill>
        <p:spPr bwMode="auto">
          <a:xfrm>
            <a:off x="5327178" y="1123406"/>
            <a:ext cx="3854922" cy="5734594"/>
          </a:xfrm>
          <a:prstGeom prst="rect">
            <a:avLst/>
          </a:prstGeom>
          <a:noFill/>
          <a:ln w="5715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56327" name="Rectangle 10"/>
          <p:cNvSpPr>
            <a:spLocks noChangeArrowheads="1"/>
          </p:cNvSpPr>
          <p:nvPr/>
        </p:nvSpPr>
        <p:spPr bwMode="auto">
          <a:xfrm>
            <a:off x="5826716" y="237260"/>
            <a:ext cx="2638016"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2000" dirty="0">
                <a:solidFill>
                  <a:srgbClr val="0000FF"/>
                </a:solidFill>
                <a:latin typeface="Calibri" panose="020F0502020204030204" pitchFamily="34" charset="0"/>
                <a:cs typeface="Calibri" panose="020F0502020204030204" pitchFamily="34" charset="0"/>
              </a:rPr>
              <a:t>Unité utilisée :  le mm</a:t>
            </a:r>
          </a:p>
          <a:p>
            <a:pPr algn="ctr" eaLnBrk="1" hangingPunct="1">
              <a:spcBef>
                <a:spcPct val="0"/>
              </a:spcBef>
              <a:buFontTx/>
              <a:buNone/>
            </a:pPr>
            <a:r>
              <a:rPr lang="fr-FR" altLang="fr-FR" sz="2000" dirty="0">
                <a:solidFill>
                  <a:srgbClr val="0000FF"/>
                </a:solidFill>
                <a:latin typeface="Calibri" panose="020F0502020204030204" pitchFamily="34" charset="0"/>
                <a:cs typeface="Calibri" panose="020F0502020204030204" pitchFamily="34" charset="0"/>
              </a:rPr>
              <a:t>   </a:t>
            </a:r>
            <a:r>
              <a:rPr lang="fr-FR" altLang="fr-FR" sz="2000" dirty="0">
                <a:solidFill>
                  <a:srgbClr val="0000FF"/>
                </a:solidFill>
                <a:latin typeface="Calibri" panose="020F0502020204030204" pitchFamily="34" charset="0"/>
                <a:cs typeface="Calibri" panose="020F0502020204030204" pitchFamily="34" charset="0"/>
                <a:sym typeface="Wingdings" pitchFamily="2" charset="2"/>
              </a:rPr>
              <a:t> 1 litre/m²</a:t>
            </a:r>
            <a:endParaRPr lang="fr-FR" altLang="fr-FR" sz="2000" dirty="0">
              <a:solidFill>
                <a:srgbClr val="0000FF"/>
              </a:solidFill>
              <a:latin typeface="Calibri" panose="020F0502020204030204" pitchFamily="34" charset="0"/>
              <a:cs typeface="Calibri" panose="020F0502020204030204" pitchFamily="34" charset="0"/>
            </a:endParaRPr>
          </a:p>
        </p:txBody>
      </p:sp>
      <p:sp>
        <p:nvSpPr>
          <p:cNvPr id="9" name="Rectangle 30"/>
          <p:cNvSpPr>
            <a:spLocks noChangeArrowheads="1"/>
          </p:cNvSpPr>
          <p:nvPr/>
        </p:nvSpPr>
        <p:spPr bwMode="auto">
          <a:xfrm>
            <a:off x="62797" y="195518"/>
            <a:ext cx="3438049"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sz="2400" dirty="0">
                <a:latin typeface="Calibri" panose="020F0502020204030204" pitchFamily="34" charset="0"/>
                <a:cs typeface="Calibri" panose="020F0502020204030204" pitchFamily="34" charset="0"/>
              </a:rPr>
              <a:t>Les précipitations</a:t>
            </a:r>
            <a:endParaRPr lang="fr-FR" altLang="fr-FR" sz="2400" dirty="0">
              <a:solidFill>
                <a:srgbClr val="FF9966"/>
              </a:solidFill>
              <a:latin typeface="Comic Sans MS" pitchFamily="66"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4">
            <a:extLst>
              <a:ext uri="{FF2B5EF4-FFF2-40B4-BE49-F238E27FC236}">
                <a16:creationId xmlns:a16="http://schemas.microsoft.com/office/drawing/2014/main" id="{1554200B-1429-448B-8F7C-59681494B71E}"/>
              </a:ext>
            </a:extLst>
          </p:cNvPr>
          <p:cNvGrpSpPr>
            <a:grpSpLocks/>
          </p:cNvGrpSpPr>
          <p:nvPr/>
        </p:nvGrpSpPr>
        <p:grpSpPr bwMode="auto">
          <a:xfrm>
            <a:off x="4783061" y="2624363"/>
            <a:ext cx="6834368" cy="3130486"/>
            <a:chOff x="3746" y="1515"/>
            <a:chExt cx="2513" cy="1228"/>
          </a:xfrm>
        </p:grpSpPr>
        <p:pic>
          <p:nvPicPr>
            <p:cNvPr id="13" name="Picture 18" descr="pluie">
              <a:extLst>
                <a:ext uri="{FF2B5EF4-FFF2-40B4-BE49-F238E27FC236}">
                  <a16:creationId xmlns:a16="http://schemas.microsoft.com/office/drawing/2014/main" id="{B3A639EB-8AAF-40D1-834D-461EA15A3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2" t="5911" r="728"/>
            <a:stretch>
              <a:fillRect/>
            </a:stretch>
          </p:blipFill>
          <p:spPr bwMode="auto">
            <a:xfrm>
              <a:off x="3789" y="1648"/>
              <a:ext cx="1490" cy="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9">
              <a:extLst>
                <a:ext uri="{FF2B5EF4-FFF2-40B4-BE49-F238E27FC236}">
                  <a16:creationId xmlns:a16="http://schemas.microsoft.com/office/drawing/2014/main" id="{ED730F80-8C82-4E87-80A0-538D92FAADA5}"/>
                </a:ext>
              </a:extLst>
            </p:cNvPr>
            <p:cNvSpPr txBox="1">
              <a:spLocks noChangeArrowheads="1"/>
            </p:cNvSpPr>
            <p:nvPr/>
          </p:nvSpPr>
          <p:spPr bwMode="auto">
            <a:xfrm>
              <a:off x="3746" y="1515"/>
              <a:ext cx="2513"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dirty="0">
                  <a:latin typeface="Calibri" panose="020F0502020204030204" pitchFamily="34" charset="0"/>
                  <a:cs typeface="Calibri" panose="020F0502020204030204" pitchFamily="34" charset="0"/>
                </a:rPr>
                <a:t>Précipitations</a:t>
              </a:r>
              <a:r>
                <a:rPr lang="fr-FR" altLang="fr-FR" sz="1600" dirty="0"/>
                <a:t> </a:t>
              </a:r>
              <a:r>
                <a:rPr lang="fr-FR" altLang="fr-FR" sz="1600" dirty="0">
                  <a:latin typeface="Calibri" panose="020F0502020204030204" pitchFamily="34" charset="0"/>
                  <a:cs typeface="Calibri" panose="020F0502020204030204" pitchFamily="34" charset="0"/>
                </a:rPr>
                <a:t>moyennes</a:t>
              </a:r>
              <a:r>
                <a:rPr lang="fr-FR" altLang="fr-FR" sz="1600" dirty="0"/>
                <a:t> </a:t>
              </a:r>
              <a:r>
                <a:rPr lang="fr-FR" altLang="fr-FR" sz="1600" dirty="0">
                  <a:latin typeface="Calibri" panose="020F0502020204030204" pitchFamily="34" charset="0"/>
                  <a:cs typeface="Calibri" panose="020F0502020204030204" pitchFamily="34" charset="0"/>
                </a:rPr>
                <a:t>mensuelles</a:t>
              </a:r>
            </a:p>
          </p:txBody>
        </p:sp>
      </p:grpSp>
      <p:sp>
        <p:nvSpPr>
          <p:cNvPr id="54279" name="Rectangle 15"/>
          <p:cNvSpPr>
            <a:spLocks noChangeArrowheads="1"/>
          </p:cNvSpPr>
          <p:nvPr/>
        </p:nvSpPr>
        <p:spPr bwMode="auto">
          <a:xfrm>
            <a:off x="320209" y="495897"/>
            <a:ext cx="850358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2000" dirty="0">
                <a:solidFill>
                  <a:srgbClr val="000000"/>
                </a:solidFill>
                <a:latin typeface="Calibri" panose="020F0502020204030204" pitchFamily="34" charset="0"/>
                <a:cs typeface="Calibri" panose="020F0502020204030204" pitchFamily="34" charset="0"/>
              </a:rPr>
              <a:t>Pour les paramètres climatiques (P &amp; T), on se réfère à une </a:t>
            </a:r>
            <a:r>
              <a:rPr lang="fr-FR" altLang="fr-FR" sz="2000" b="1" dirty="0">
                <a:solidFill>
                  <a:srgbClr val="C00000"/>
                </a:solidFill>
                <a:latin typeface="Calibri" panose="020F0502020204030204" pitchFamily="34" charset="0"/>
                <a:cs typeface="Calibri" panose="020F0502020204030204" pitchFamily="34" charset="0"/>
              </a:rPr>
              <a:t>normale</a:t>
            </a:r>
            <a:r>
              <a:rPr lang="fr-FR" altLang="fr-FR" sz="2000" dirty="0">
                <a:solidFill>
                  <a:srgbClr val="000000"/>
                </a:solidFill>
                <a:latin typeface="Calibri" panose="020F0502020204030204" pitchFamily="34" charset="0"/>
                <a:cs typeface="Calibri" panose="020F0502020204030204" pitchFamily="34" charset="0"/>
              </a:rPr>
              <a:t> qui est la </a:t>
            </a:r>
            <a:r>
              <a:rPr lang="fr-FR" altLang="fr-FR" sz="2000" b="1" u="sng" dirty="0">
                <a:solidFill>
                  <a:srgbClr val="000000"/>
                </a:solidFill>
                <a:latin typeface="Calibri" panose="020F0502020204030204" pitchFamily="34" charset="0"/>
                <a:cs typeface="Calibri" panose="020F0502020204030204" pitchFamily="34" charset="0"/>
              </a:rPr>
              <a:t>moyenne d’une série de 30 ans</a:t>
            </a:r>
          </a:p>
          <a:p>
            <a:pPr eaLnBrk="1" hangingPunct="1">
              <a:spcBef>
                <a:spcPct val="0"/>
              </a:spcBef>
              <a:buFontTx/>
              <a:buNone/>
            </a:pPr>
            <a:r>
              <a:rPr lang="fr-FR" altLang="fr-FR" sz="2000" dirty="0">
                <a:solidFill>
                  <a:srgbClr val="000000"/>
                </a:solidFill>
                <a:latin typeface="Calibri" panose="020F0502020204030204" pitchFamily="34" charset="0"/>
                <a:cs typeface="Calibri" panose="020F0502020204030204" pitchFamily="34" charset="0"/>
              </a:rPr>
              <a:t>(actuellement et jusque fin 2020 : </a:t>
            </a:r>
            <a:r>
              <a:rPr lang="fr-FR" altLang="fr-FR" sz="2000" b="1" dirty="0">
                <a:solidFill>
                  <a:srgbClr val="000000"/>
                </a:solidFill>
                <a:latin typeface="Calibri" panose="020F0502020204030204" pitchFamily="34" charset="0"/>
                <a:cs typeface="Calibri" panose="020F0502020204030204" pitchFamily="34" charset="0"/>
              </a:rPr>
              <a:t>1981-2010</a:t>
            </a:r>
            <a:r>
              <a:rPr lang="fr-FR" altLang="fr-FR" sz="2000" dirty="0">
                <a:solidFill>
                  <a:srgbClr val="000000"/>
                </a:solidFill>
                <a:latin typeface="Calibri" panose="020F0502020204030204" pitchFamily="34" charset="0"/>
                <a:cs typeface="Calibri" panose="020F0502020204030204" pitchFamily="34" charset="0"/>
              </a:rPr>
              <a:t>)</a:t>
            </a:r>
          </a:p>
        </p:txBody>
      </p:sp>
      <p:pic>
        <p:nvPicPr>
          <p:cNvPr id="54281" name="Picture 5" descr="moyen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84" y="3429000"/>
            <a:ext cx="3871874" cy="284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Rectangle 16"/>
          <p:cNvSpPr>
            <a:spLocks noChangeArrowheads="1"/>
          </p:cNvSpPr>
          <p:nvPr/>
        </p:nvSpPr>
        <p:spPr bwMode="auto">
          <a:xfrm>
            <a:off x="-5770" y="2963414"/>
            <a:ext cx="38718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1800" dirty="0">
                <a:latin typeface="Calibri" panose="020F0502020204030204" pitchFamily="34" charset="0"/>
                <a:cs typeface="Calibri" panose="020F0502020204030204" pitchFamily="34" charset="0"/>
              </a:rPr>
              <a:t>Températures moyennes mensuelles</a:t>
            </a:r>
          </a:p>
        </p:txBody>
      </p:sp>
    </p:spTree>
    <p:extLst>
      <p:ext uri="{BB962C8B-B14F-4D97-AF65-F5344CB8AC3E}">
        <p14:creationId xmlns:p14="http://schemas.microsoft.com/office/powerpoint/2010/main" val="3420808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86259"/>
            <a:ext cx="8904968" cy="1200329"/>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endParaRPr lang="fr-FR" sz="2400" dirty="0">
              <a:latin typeface="Calibri" panose="020F0502020204030204" pitchFamily="34" charset="0"/>
              <a:cs typeface="Calibri" panose="020F0502020204030204" pitchFamily="34" charset="0"/>
            </a:endParaRPr>
          </a:p>
          <a:p>
            <a:pPr eaLnBrk="1" hangingPunct="1">
              <a:spcBef>
                <a:spcPct val="0"/>
              </a:spcBef>
              <a:buNone/>
            </a:pPr>
            <a:r>
              <a:rPr lang="fr-FR" sz="2400" dirty="0">
                <a:latin typeface="Calibri" panose="020F0502020204030204" pitchFamily="34" charset="0"/>
                <a:cs typeface="Calibri" panose="020F0502020204030204" pitchFamily="34" charset="0"/>
              </a:rPr>
              <a:t>	3. Les paramètres d’identification du climat</a:t>
            </a:r>
            <a:endParaRPr lang="fr-FR" altLang="fr-FR" sz="2400" dirty="0">
              <a:solidFill>
                <a:srgbClr val="FF9966"/>
              </a:solidFill>
              <a:latin typeface="Comic Sans MS" pitchFamily="66" charset="0"/>
            </a:endParaRPr>
          </a:p>
        </p:txBody>
      </p:sp>
      <p:sp>
        <p:nvSpPr>
          <p:cNvPr id="4" name="Rectangle 30"/>
          <p:cNvSpPr>
            <a:spLocks noChangeArrowheads="1"/>
          </p:cNvSpPr>
          <p:nvPr/>
        </p:nvSpPr>
        <p:spPr bwMode="auto">
          <a:xfrm>
            <a:off x="1385444" y="2040479"/>
            <a:ext cx="4060013"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B. La variabilité saisonnière</a:t>
            </a:r>
            <a:endParaRPr lang="fr-FR" altLang="fr-FR" sz="2400" dirty="0">
              <a:solidFill>
                <a:srgbClr val="FF9966"/>
              </a:solidFill>
              <a:latin typeface="Comic Sans MS" pitchFamily="66" charset="0"/>
            </a:endParaRPr>
          </a:p>
        </p:txBody>
      </p:sp>
      <p:sp>
        <p:nvSpPr>
          <p:cNvPr id="5" name="Rectangle 8"/>
          <p:cNvSpPr>
            <a:spLocks noChangeArrowheads="1"/>
          </p:cNvSpPr>
          <p:nvPr/>
        </p:nvSpPr>
        <p:spPr bwMode="auto">
          <a:xfrm>
            <a:off x="81595" y="3060345"/>
            <a:ext cx="9062405" cy="233910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265113" indent="-265113">
              <a:defRPr/>
            </a:pPr>
            <a:r>
              <a:rPr lang="fr-FR" sz="2000" b="1" u="sng" dirty="0">
                <a:latin typeface="Calibri" panose="020F0502020204030204" pitchFamily="34" charset="0"/>
                <a:cs typeface="Calibri" panose="020F0502020204030204" pitchFamily="34" charset="0"/>
              </a:rPr>
              <a:t>Le régime climatique :</a:t>
            </a:r>
          </a:p>
          <a:p>
            <a:pPr marL="265113" indent="-265113">
              <a:defRPr/>
            </a:pPr>
            <a:endParaRPr lang="fr-FR" sz="2000" b="1" u="sng" dirty="0">
              <a:latin typeface="Calibri" panose="020F0502020204030204" pitchFamily="34" charset="0"/>
              <a:cs typeface="Calibri" panose="020F0502020204030204" pitchFamily="34" charset="0"/>
            </a:endParaRPr>
          </a:p>
          <a:p>
            <a:pPr marL="265113" indent="-265113">
              <a:spcBef>
                <a:spcPct val="30000"/>
              </a:spcBef>
              <a:defRPr/>
            </a:pPr>
            <a:r>
              <a:rPr lang="fr-FR" sz="2000" dirty="0">
                <a:latin typeface="Calibri" panose="020F0502020204030204" pitchFamily="34" charset="0"/>
                <a:cs typeface="Calibri" panose="020F0502020204030204" pitchFamily="34" charset="0"/>
              </a:rPr>
              <a:t>	Les  variations saisonnières moyennes constituent le </a:t>
            </a:r>
            <a:r>
              <a:rPr lang="fr-FR" sz="2000" b="1" u="sng" dirty="0">
                <a:solidFill>
                  <a:srgbClr val="C00000"/>
                </a:solidFill>
                <a:latin typeface="Calibri" panose="020F0502020204030204" pitchFamily="34" charset="0"/>
                <a:cs typeface="Calibri" panose="020F0502020204030204" pitchFamily="34" charset="0"/>
              </a:rPr>
              <a:t>régime climatique.</a:t>
            </a:r>
            <a:r>
              <a:rPr lang="fr-FR" sz="2000" dirty="0">
                <a:latin typeface="Calibri" panose="020F0502020204030204" pitchFamily="34" charset="0"/>
                <a:cs typeface="Calibri" panose="020F0502020204030204" pitchFamily="34" charset="0"/>
              </a:rPr>
              <a:t> </a:t>
            </a:r>
          </a:p>
          <a:p>
            <a:pPr marL="265113" indent="-265113">
              <a:defRPr/>
            </a:pPr>
            <a:r>
              <a:rPr lang="fr-FR" sz="2000" dirty="0">
                <a:latin typeface="Calibri" panose="020F0502020204030204" pitchFamily="34" charset="0"/>
                <a:cs typeface="Calibri" panose="020F0502020204030204" pitchFamily="34" charset="0"/>
              </a:rPr>
              <a:t>	Il synthétise l’organisation et l’enchainement des saisons.</a:t>
            </a:r>
          </a:p>
          <a:p>
            <a:pPr marL="265113" indent="-265113">
              <a:defRPr/>
            </a:pPr>
            <a:endParaRPr lang="fr-FR" sz="2000" dirty="0">
              <a:latin typeface="Calibri" panose="020F0502020204030204" pitchFamily="34" charset="0"/>
              <a:cs typeface="Calibri" panose="020F0502020204030204" pitchFamily="34" charset="0"/>
            </a:endParaRPr>
          </a:p>
          <a:p>
            <a:pPr marL="265113" indent="-265113">
              <a:defRPr/>
            </a:pPr>
            <a:r>
              <a:rPr lang="fr-FR" sz="2000" dirty="0">
                <a:latin typeface="Calibri" panose="020F0502020204030204" pitchFamily="34" charset="0"/>
                <a:cs typeface="Calibri" panose="020F0502020204030204" pitchFamily="34" charset="0"/>
              </a:rPr>
              <a:t>	On peut considérer ainsi le </a:t>
            </a:r>
            <a:r>
              <a:rPr lang="fr-FR" sz="2000" dirty="0">
                <a:solidFill>
                  <a:srgbClr val="0000FF"/>
                </a:solidFill>
                <a:latin typeface="Calibri" panose="020F0502020204030204" pitchFamily="34" charset="0"/>
                <a:cs typeface="Calibri" panose="020F0502020204030204" pitchFamily="34" charset="0"/>
              </a:rPr>
              <a:t>régime des températures </a:t>
            </a:r>
            <a:r>
              <a:rPr lang="fr-FR" sz="2000" dirty="0">
                <a:latin typeface="Calibri" panose="020F0502020204030204" pitchFamily="34" charset="0"/>
                <a:cs typeface="Calibri" panose="020F0502020204030204" pitchFamily="34" charset="0"/>
              </a:rPr>
              <a:t>et le </a:t>
            </a:r>
            <a:r>
              <a:rPr lang="fr-FR" sz="2000" dirty="0">
                <a:solidFill>
                  <a:srgbClr val="0000FF"/>
                </a:solidFill>
                <a:latin typeface="Calibri" panose="020F0502020204030204" pitchFamily="34" charset="0"/>
                <a:cs typeface="Calibri" panose="020F0502020204030204" pitchFamily="34" charset="0"/>
              </a:rPr>
              <a:t>régime pluviométrique</a:t>
            </a:r>
            <a:r>
              <a:rPr lang="fr-FR" sz="2000" dirty="0">
                <a:latin typeface="Calibri" panose="020F0502020204030204" pitchFamily="34" charset="0"/>
                <a:cs typeface="Calibri" panose="020F0502020204030204" pitchFamily="34" charset="0"/>
              </a:rPr>
              <a:t>. </a:t>
            </a:r>
          </a:p>
          <a:p>
            <a:pPr marL="265113" indent="-265113">
              <a:defRPr/>
            </a:pPr>
            <a:endParaRPr lang="fr-F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796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50" name="Groupe 2"/>
          <p:cNvGrpSpPr>
            <a:grpSpLocks/>
          </p:cNvGrpSpPr>
          <p:nvPr/>
        </p:nvGrpSpPr>
        <p:grpSpPr bwMode="auto">
          <a:xfrm>
            <a:off x="87712" y="3401529"/>
            <a:ext cx="9136380" cy="3154363"/>
            <a:chOff x="5869129" y="-209112"/>
            <a:chExt cx="9136574" cy="3154363"/>
          </a:xfrm>
        </p:grpSpPr>
        <p:grpSp>
          <p:nvGrpSpPr>
            <p:cNvPr id="57356" name="Group 24"/>
            <p:cNvGrpSpPr>
              <a:grpSpLocks/>
            </p:cNvGrpSpPr>
            <p:nvPr/>
          </p:nvGrpSpPr>
          <p:grpSpPr bwMode="auto">
            <a:xfrm>
              <a:off x="5869129" y="-209112"/>
              <a:ext cx="8816975" cy="3154363"/>
              <a:chOff x="3274" y="-141"/>
              <a:chExt cx="5554" cy="1987"/>
            </a:xfrm>
          </p:grpSpPr>
          <p:sp>
            <p:nvSpPr>
              <p:cNvPr id="57360" name="Text Box 4"/>
              <p:cNvSpPr txBox="1">
                <a:spLocks noChangeArrowheads="1"/>
              </p:cNvSpPr>
              <p:nvPr/>
            </p:nvSpPr>
            <p:spPr bwMode="auto">
              <a:xfrm>
                <a:off x="3274" y="1711"/>
                <a:ext cx="849"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50000"/>
                  </a:spcBef>
                  <a:buFontTx/>
                  <a:buNone/>
                </a:pPr>
                <a:r>
                  <a:rPr lang="fr-FR" altLang="fr-FR" sz="800" dirty="0"/>
                  <a:t>H.ELHAÏ, </a:t>
                </a:r>
                <a:r>
                  <a:rPr lang="fr-FR" altLang="fr-FR" sz="800" i="1" dirty="0"/>
                  <a:t>biogéographie</a:t>
                </a:r>
              </a:p>
            </p:txBody>
          </p:sp>
          <p:pic>
            <p:nvPicPr>
              <p:cNvPr id="57368" name="Picture 18" descr="pluie"/>
              <p:cNvPicPr>
                <a:picLocks noChangeAspect="1" noChangeArrowheads="1"/>
              </p:cNvPicPr>
              <p:nvPr/>
            </p:nvPicPr>
            <p:blipFill>
              <a:blip r:embed="rId2">
                <a:extLst>
                  <a:ext uri="{28A0092B-C50C-407E-A947-70E740481C1C}">
                    <a14:useLocalDpi xmlns:a14="http://schemas.microsoft.com/office/drawing/2010/main" val="0"/>
                  </a:ext>
                </a:extLst>
              </a:blip>
              <a:srcRect l="362" t="5911" r="728"/>
              <a:stretch>
                <a:fillRect/>
              </a:stretch>
            </p:blipFill>
            <p:spPr bwMode="auto">
              <a:xfrm>
                <a:off x="6421" y="-141"/>
                <a:ext cx="2407" cy="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57" name="ZoneTexte 1"/>
            <p:cNvSpPr txBox="1">
              <a:spLocks noChangeArrowheads="1"/>
            </p:cNvSpPr>
            <p:nvPr/>
          </p:nvSpPr>
          <p:spPr bwMode="auto">
            <a:xfrm>
              <a:off x="12197426" y="-188785"/>
              <a:ext cx="19089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600" dirty="0">
                  <a:solidFill>
                    <a:srgbClr val="0000FF"/>
                  </a:solidFill>
                  <a:latin typeface="Andy" pitchFamily="66" charset="0"/>
                </a:rPr>
                <a:t>saison des pluies </a:t>
              </a:r>
            </a:p>
          </p:txBody>
        </p:sp>
        <p:sp>
          <p:nvSpPr>
            <p:cNvPr id="57358" name="ZoneTexte 17"/>
            <p:cNvSpPr txBox="1">
              <a:spLocks noChangeArrowheads="1"/>
            </p:cNvSpPr>
            <p:nvPr/>
          </p:nvSpPr>
          <p:spPr bwMode="auto">
            <a:xfrm>
              <a:off x="13821182" y="1313392"/>
              <a:ext cx="11845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600" dirty="0">
                  <a:solidFill>
                    <a:srgbClr val="FF6600"/>
                  </a:solidFill>
                  <a:latin typeface="Andy" pitchFamily="66" charset="0"/>
                </a:rPr>
                <a:t>saison sèche</a:t>
              </a:r>
            </a:p>
          </p:txBody>
        </p:sp>
        <p:sp>
          <p:nvSpPr>
            <p:cNvPr id="57359" name="ZoneTexte 18"/>
            <p:cNvSpPr txBox="1">
              <a:spLocks noChangeArrowheads="1"/>
            </p:cNvSpPr>
            <p:nvPr/>
          </p:nvSpPr>
          <p:spPr bwMode="auto">
            <a:xfrm>
              <a:off x="11238059" y="1313392"/>
              <a:ext cx="11845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600" dirty="0">
                  <a:solidFill>
                    <a:srgbClr val="FF6600"/>
                  </a:solidFill>
                  <a:latin typeface="Andy" pitchFamily="66" charset="0"/>
                </a:rPr>
                <a:t>saison sèche</a:t>
              </a:r>
            </a:p>
          </p:txBody>
        </p:sp>
      </p:grpSp>
      <p:grpSp>
        <p:nvGrpSpPr>
          <p:cNvPr id="57351" name="Groupe 3"/>
          <p:cNvGrpSpPr>
            <a:grpSpLocks/>
          </p:cNvGrpSpPr>
          <p:nvPr/>
        </p:nvGrpSpPr>
        <p:grpSpPr bwMode="auto">
          <a:xfrm>
            <a:off x="7021513" y="731838"/>
            <a:ext cx="2009775" cy="1903412"/>
            <a:chOff x="7020844" y="633366"/>
            <a:chExt cx="2010220" cy="1903411"/>
          </a:xfrm>
        </p:grpSpPr>
        <p:pic>
          <p:nvPicPr>
            <p:cNvPr id="57353" name="Picture 8" descr="Voir la carte Inde topographique"/>
            <p:cNvPicPr>
              <a:picLocks noChangeAspect="1" noChangeArrowheads="1"/>
            </p:cNvPicPr>
            <p:nvPr/>
          </p:nvPicPr>
          <p:blipFill>
            <a:blip r:embed="rId3">
              <a:extLst>
                <a:ext uri="{28A0092B-C50C-407E-A947-70E740481C1C}">
                  <a14:useLocalDpi xmlns:a14="http://schemas.microsoft.com/office/drawing/2010/main" val="0"/>
                </a:ext>
              </a:extLst>
            </a:blip>
            <a:srcRect t="11919"/>
            <a:stretch>
              <a:fillRect/>
            </a:stretch>
          </p:blipFill>
          <p:spPr bwMode="auto">
            <a:xfrm>
              <a:off x="7020844" y="633366"/>
              <a:ext cx="2010220" cy="190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Text Box 13"/>
            <p:cNvSpPr txBox="1">
              <a:spLocks noChangeArrowheads="1"/>
            </p:cNvSpPr>
            <p:nvPr/>
          </p:nvSpPr>
          <p:spPr bwMode="auto">
            <a:xfrm>
              <a:off x="7874247" y="650488"/>
              <a:ext cx="11252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50000"/>
                </a:spcBef>
                <a:buFontTx/>
                <a:buNone/>
              </a:pPr>
              <a:r>
                <a:rPr lang="fr-FR" altLang="fr-FR" sz="1800"/>
                <a:t>Kalimpong </a:t>
              </a:r>
            </a:p>
          </p:txBody>
        </p:sp>
        <p:sp>
          <p:nvSpPr>
            <p:cNvPr id="57355" name="Oval 9"/>
            <p:cNvSpPr>
              <a:spLocks noChangeArrowheads="1"/>
            </p:cNvSpPr>
            <p:nvPr/>
          </p:nvSpPr>
          <p:spPr bwMode="auto">
            <a:xfrm>
              <a:off x="8324389" y="1014027"/>
              <a:ext cx="88900" cy="889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grpSp>
      <p:sp>
        <p:nvSpPr>
          <p:cNvPr id="57352" name="Rectangle 11"/>
          <p:cNvSpPr>
            <a:spLocks noChangeArrowheads="1"/>
          </p:cNvSpPr>
          <p:nvPr/>
        </p:nvSpPr>
        <p:spPr bwMode="auto">
          <a:xfrm>
            <a:off x="87919" y="121415"/>
            <a:ext cx="8543925" cy="286232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76213" indent="-176213" eaLnBrk="0" hangingPunct="0">
              <a:spcBef>
                <a:spcPct val="20000"/>
              </a:spcBef>
              <a:buChar char="•"/>
              <a:defRPr sz="3200">
                <a:solidFill>
                  <a:schemeClr val="tx1"/>
                </a:solidFill>
                <a:latin typeface="Arial" charset="0"/>
                <a:cs typeface="Arial" charset="0"/>
              </a:defRPr>
            </a:lvl1pPr>
            <a:lvl2pPr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b="1" u="sng" dirty="0">
                <a:latin typeface="Calibri" panose="020F0502020204030204" pitchFamily="34" charset="0"/>
                <a:cs typeface="Calibri" panose="020F0502020204030204" pitchFamily="34" charset="0"/>
              </a:rPr>
              <a:t>Les saisons :</a:t>
            </a:r>
          </a:p>
          <a:p>
            <a:pPr eaLnBrk="1" hangingPunct="1">
              <a:spcBef>
                <a:spcPct val="0"/>
              </a:spcBef>
              <a:buFontTx/>
              <a:buNone/>
            </a:pPr>
            <a:r>
              <a:rPr lang="fr-FR" altLang="fr-FR" sz="1800" dirty="0">
                <a:latin typeface="Calibri" panose="020F0502020204030204" pitchFamily="34" charset="0"/>
                <a:cs typeface="Calibri" panose="020F0502020204030204" pitchFamily="34" charset="0"/>
              </a:rPr>
              <a:t>Elles peuvent être :</a:t>
            </a:r>
          </a:p>
          <a:p>
            <a:pPr lvl="1" eaLnBrk="1" hangingPunct="1">
              <a:spcBef>
                <a:spcPct val="0"/>
              </a:spcBef>
              <a:buFontTx/>
              <a:buChar char="-"/>
            </a:pPr>
            <a:r>
              <a:rPr lang="fr-FR" altLang="fr-FR" sz="1800" dirty="0">
                <a:latin typeface="Calibri" panose="020F0502020204030204" pitchFamily="34" charset="0"/>
                <a:cs typeface="Calibri" panose="020F0502020204030204" pitchFamily="34" charset="0"/>
              </a:rPr>
              <a:t> </a:t>
            </a:r>
            <a:r>
              <a:rPr lang="fr-FR" altLang="fr-FR" sz="1800" b="1" i="1" dirty="0">
                <a:latin typeface="Calibri" panose="020F0502020204030204" pitchFamily="34" charset="0"/>
                <a:cs typeface="Calibri" panose="020F0502020204030204" pitchFamily="34" charset="0"/>
              </a:rPr>
              <a:t>thermiques</a:t>
            </a:r>
            <a:r>
              <a:rPr lang="fr-FR" altLang="fr-FR" sz="1800" i="1" dirty="0">
                <a:latin typeface="Calibri" panose="020F0502020204030204" pitchFamily="34" charset="0"/>
                <a:cs typeface="Calibri" panose="020F0502020204030204" pitchFamily="34" charset="0"/>
              </a:rPr>
              <a:t> </a:t>
            </a:r>
            <a:r>
              <a:rPr lang="fr-FR" altLang="fr-FR" sz="1800" dirty="0">
                <a:latin typeface="Calibri" panose="020F0502020204030204" pitchFamily="34" charset="0"/>
                <a:cs typeface="Calibri" panose="020F0502020204030204" pitchFamily="34" charset="0"/>
              </a:rPr>
              <a:t>(variations de température importantes)</a:t>
            </a:r>
          </a:p>
          <a:p>
            <a:pPr lvl="1" eaLnBrk="1" hangingPunct="1">
              <a:spcBef>
                <a:spcPct val="0"/>
              </a:spcBef>
              <a:buFontTx/>
              <a:buChar char="-"/>
            </a:pPr>
            <a:r>
              <a:rPr lang="fr-FR" altLang="fr-FR" sz="1800" dirty="0">
                <a:latin typeface="Calibri" panose="020F0502020204030204" pitchFamily="34" charset="0"/>
                <a:cs typeface="Calibri" panose="020F0502020204030204" pitchFamily="34" charset="0"/>
              </a:rPr>
              <a:t> </a:t>
            </a:r>
            <a:r>
              <a:rPr lang="fr-FR" altLang="fr-FR" sz="1800" b="1" i="1" dirty="0">
                <a:latin typeface="Calibri" panose="020F0502020204030204" pitchFamily="34" charset="0"/>
                <a:cs typeface="Calibri" panose="020F0502020204030204" pitchFamily="34" charset="0"/>
              </a:rPr>
              <a:t>thermiques et pluviométriques</a:t>
            </a:r>
            <a:r>
              <a:rPr lang="fr-FR" altLang="fr-FR" sz="1800" b="1" dirty="0">
                <a:latin typeface="Calibri" panose="020F0502020204030204" pitchFamily="34" charset="0"/>
                <a:cs typeface="Calibri" panose="020F0502020204030204" pitchFamily="34" charset="0"/>
              </a:rPr>
              <a:t>  </a:t>
            </a:r>
            <a:r>
              <a:rPr lang="fr-FR" altLang="fr-FR" sz="1800" dirty="0">
                <a:latin typeface="Calibri" panose="020F0502020204030204" pitchFamily="34" charset="0"/>
                <a:cs typeface="Calibri" panose="020F0502020204030204" pitchFamily="34" charset="0"/>
              </a:rPr>
              <a:t>: </a:t>
            </a:r>
          </a:p>
          <a:p>
            <a:pPr lvl="1" eaLnBrk="1" hangingPunct="1">
              <a:spcBef>
                <a:spcPct val="0"/>
              </a:spcBef>
              <a:buFontTx/>
              <a:buNone/>
            </a:pPr>
            <a:r>
              <a:rPr lang="fr-FR" altLang="fr-FR" sz="1800" dirty="0">
                <a:latin typeface="Calibri" panose="020F0502020204030204" pitchFamily="34" charset="0"/>
                <a:cs typeface="Calibri" panose="020F0502020204030204" pitchFamily="34" charset="0"/>
              </a:rPr>
              <a:t>	température et précipitations varient ensemble </a:t>
            </a:r>
          </a:p>
          <a:p>
            <a:pPr lvl="1" eaLnBrk="1" hangingPunct="1">
              <a:spcBef>
                <a:spcPct val="0"/>
              </a:spcBef>
              <a:buFontTx/>
              <a:buChar char="-"/>
            </a:pPr>
            <a:r>
              <a:rPr lang="fr-FR" altLang="fr-FR" sz="1800" dirty="0">
                <a:latin typeface="Calibri" panose="020F0502020204030204" pitchFamily="34" charset="0"/>
                <a:cs typeface="Calibri" panose="020F0502020204030204" pitchFamily="34" charset="0"/>
              </a:rPr>
              <a:t> ou </a:t>
            </a:r>
            <a:r>
              <a:rPr lang="fr-FR" altLang="fr-FR" sz="1800" b="1" i="1" dirty="0">
                <a:latin typeface="Calibri" panose="020F0502020204030204" pitchFamily="34" charset="0"/>
                <a:cs typeface="Calibri" panose="020F0502020204030204" pitchFamily="34" charset="0"/>
              </a:rPr>
              <a:t>pluviométriques</a:t>
            </a:r>
            <a:r>
              <a:rPr lang="fr-FR" altLang="fr-FR" sz="1800" dirty="0">
                <a:latin typeface="Calibri" panose="020F0502020204030204" pitchFamily="34" charset="0"/>
                <a:cs typeface="Calibri" panose="020F0502020204030204" pitchFamily="34" charset="0"/>
              </a:rPr>
              <a:t> strictes : dans la </a:t>
            </a:r>
            <a:r>
              <a:rPr lang="fr-FR" altLang="fr-FR" sz="1800" i="1" dirty="0">
                <a:latin typeface="Calibri" panose="020F0502020204030204" pitchFamily="34" charset="0"/>
                <a:cs typeface="Calibri" panose="020F0502020204030204" pitchFamily="34" charset="0"/>
              </a:rPr>
              <a:t>zone chaude</a:t>
            </a:r>
          </a:p>
          <a:p>
            <a:pPr lvl="1" eaLnBrk="1" hangingPunct="1">
              <a:spcBef>
                <a:spcPct val="0"/>
              </a:spcBef>
              <a:buFontTx/>
              <a:buNone/>
            </a:pPr>
            <a:r>
              <a:rPr lang="fr-FR" altLang="fr-FR" sz="1800" dirty="0">
                <a:latin typeface="Calibri" panose="020F0502020204030204" pitchFamily="34" charset="0"/>
                <a:cs typeface="Calibri" panose="020F0502020204030204" pitchFamily="34" charset="0"/>
              </a:rPr>
              <a:t> 	les températures sont trop constantes, la </a:t>
            </a:r>
          </a:p>
          <a:p>
            <a:pPr lvl="1" eaLnBrk="1" hangingPunct="1">
              <a:spcBef>
                <a:spcPct val="0"/>
              </a:spcBef>
              <a:buFontTx/>
              <a:buNone/>
            </a:pPr>
            <a:r>
              <a:rPr lang="fr-FR" altLang="fr-FR" sz="1800" dirty="0">
                <a:latin typeface="Calibri" panose="020F0502020204030204" pitchFamily="34" charset="0"/>
                <a:cs typeface="Calibri" panose="020F0502020204030204" pitchFamily="34" charset="0"/>
              </a:rPr>
              <a:t> 	distinction saisonnière est due à la pluie</a:t>
            </a:r>
          </a:p>
          <a:p>
            <a:pPr eaLnBrk="1" hangingPunct="1">
              <a:spcBef>
                <a:spcPct val="0"/>
              </a:spcBef>
              <a:buFontTx/>
              <a:buChar char="-"/>
            </a:pPr>
            <a:endParaRPr lang="fr-FR" altLang="fr-FR" sz="1800" dirty="0">
              <a:latin typeface="Calibri" panose="020F0502020204030204" pitchFamily="34" charset="0"/>
              <a:cs typeface="Calibri" panose="020F0502020204030204" pitchFamily="34" charset="0"/>
            </a:endParaRPr>
          </a:p>
          <a:p>
            <a:pPr eaLnBrk="1" hangingPunct="1">
              <a:spcBef>
                <a:spcPct val="0"/>
              </a:spcBef>
              <a:buFontTx/>
              <a:buNone/>
            </a:pPr>
            <a:r>
              <a:rPr lang="fr-FR" altLang="fr-FR" sz="1800" dirty="0">
                <a:latin typeface="Calibri" panose="020F0502020204030204" pitchFamily="34" charset="0"/>
                <a:cs typeface="Calibri" panose="020F0502020204030204" pitchFamily="34" charset="0"/>
              </a:rPr>
              <a:t>Les  « 4 saisons » ne se trouvent que dans la </a:t>
            </a:r>
            <a:r>
              <a:rPr lang="fr-FR" altLang="fr-FR" sz="1800" i="1" dirty="0">
                <a:latin typeface="Calibri" panose="020F0502020204030204" pitchFamily="34" charset="0"/>
                <a:cs typeface="Calibri" panose="020F0502020204030204" pitchFamily="34" charset="0"/>
              </a:rPr>
              <a:t>zone tempérée.</a:t>
            </a:r>
          </a:p>
        </p:txBody>
      </p:sp>
      <p:pic>
        <p:nvPicPr>
          <p:cNvPr id="2" name="Image 1"/>
          <p:cNvPicPr>
            <a:picLocks noChangeAspect="1"/>
          </p:cNvPicPr>
          <p:nvPr/>
        </p:nvPicPr>
        <p:blipFill>
          <a:blip r:embed="rId4"/>
          <a:stretch>
            <a:fillRect/>
          </a:stretch>
        </p:blipFill>
        <p:spPr>
          <a:xfrm>
            <a:off x="215581" y="3734909"/>
            <a:ext cx="3469315" cy="260598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86259"/>
            <a:ext cx="8904968" cy="1200329"/>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endParaRPr lang="fr-FR" sz="2400" dirty="0">
              <a:latin typeface="Calibri" panose="020F0502020204030204" pitchFamily="34" charset="0"/>
              <a:cs typeface="Calibri" panose="020F0502020204030204" pitchFamily="34" charset="0"/>
            </a:endParaRPr>
          </a:p>
          <a:p>
            <a:pPr eaLnBrk="1" hangingPunct="1">
              <a:spcBef>
                <a:spcPct val="0"/>
              </a:spcBef>
              <a:buNone/>
            </a:pPr>
            <a:r>
              <a:rPr lang="fr-FR" sz="2400" dirty="0">
                <a:latin typeface="Calibri" panose="020F0502020204030204" pitchFamily="34" charset="0"/>
                <a:cs typeface="Calibri" panose="020F0502020204030204" pitchFamily="34" charset="0"/>
              </a:rPr>
              <a:t>	3.  Les paramètres d’identification du climat</a:t>
            </a:r>
            <a:endParaRPr lang="fr-FR" altLang="fr-FR" sz="2400" dirty="0">
              <a:solidFill>
                <a:srgbClr val="FF9966"/>
              </a:solidFill>
              <a:latin typeface="Comic Sans MS" pitchFamily="66" charset="0"/>
            </a:endParaRPr>
          </a:p>
        </p:txBody>
      </p:sp>
      <p:sp>
        <p:nvSpPr>
          <p:cNvPr id="4" name="Rectangle 30"/>
          <p:cNvSpPr>
            <a:spLocks noChangeArrowheads="1"/>
          </p:cNvSpPr>
          <p:nvPr/>
        </p:nvSpPr>
        <p:spPr bwMode="auto">
          <a:xfrm>
            <a:off x="1385444" y="2040479"/>
            <a:ext cx="7895034"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C. L’amplitude thermique moyenne annuelle</a:t>
            </a:r>
            <a:endParaRPr lang="fr-FR" altLang="fr-FR" sz="2400" dirty="0">
              <a:solidFill>
                <a:srgbClr val="FF9966"/>
              </a:solidFill>
              <a:latin typeface="Comic Sans MS" pitchFamily="66" charset="0"/>
            </a:endParaRPr>
          </a:p>
        </p:txBody>
      </p:sp>
      <p:sp>
        <p:nvSpPr>
          <p:cNvPr id="6" name="Text Box 6"/>
          <p:cNvSpPr txBox="1">
            <a:spLocks noChangeArrowheads="1"/>
          </p:cNvSpPr>
          <p:nvPr/>
        </p:nvSpPr>
        <p:spPr bwMode="auto">
          <a:xfrm>
            <a:off x="118468" y="3376115"/>
            <a:ext cx="856150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127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just" eaLnBrk="1" hangingPunct="1">
              <a:spcBef>
                <a:spcPct val="50000"/>
              </a:spcBef>
              <a:buFontTx/>
              <a:buNone/>
            </a:pPr>
            <a:r>
              <a:rPr lang="fr-FR" altLang="fr-FR" sz="2000" b="1" u="sng" dirty="0">
                <a:solidFill>
                  <a:schemeClr val="accent1">
                    <a:lumMod val="50000"/>
                  </a:schemeClr>
                </a:solidFill>
                <a:latin typeface="Calibri" panose="020F0502020204030204" pitchFamily="34" charset="0"/>
                <a:cs typeface="Calibri" panose="020F0502020204030204" pitchFamily="34" charset="0"/>
              </a:rPr>
              <a:t>Amplitude thermique moyenne annuelle :</a:t>
            </a:r>
            <a:r>
              <a:rPr lang="fr-FR" altLang="fr-FR" sz="2000" dirty="0">
                <a:latin typeface="Calibri" panose="020F0502020204030204" pitchFamily="34" charset="0"/>
                <a:cs typeface="Calibri" panose="020F0502020204030204" pitchFamily="34" charset="0"/>
              </a:rPr>
              <a:t> Différence entre les températures (en moyenne) du mois le plus chaud et du mois le plus froid.</a:t>
            </a:r>
          </a:p>
        </p:txBody>
      </p:sp>
    </p:spTree>
    <p:extLst>
      <p:ext uri="{BB962C8B-B14F-4D97-AF65-F5344CB8AC3E}">
        <p14:creationId xmlns:p14="http://schemas.microsoft.com/office/powerpoint/2010/main" val="2429854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8" descr="http://upload.wikimedia.org/wikipedia/commons/b/bd/Kalimpongtow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981450"/>
            <a:ext cx="38354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2" name="Group 18"/>
          <p:cNvGrpSpPr>
            <a:grpSpLocks/>
          </p:cNvGrpSpPr>
          <p:nvPr/>
        </p:nvGrpSpPr>
        <p:grpSpPr bwMode="auto">
          <a:xfrm>
            <a:off x="6480175" y="3981450"/>
            <a:ext cx="2667000" cy="2867025"/>
            <a:chOff x="3848" y="513"/>
            <a:chExt cx="1680" cy="1806"/>
          </a:xfrm>
        </p:grpSpPr>
        <p:pic>
          <p:nvPicPr>
            <p:cNvPr id="58382" name="Picture 8" descr="Voir la carte Inde topographi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 y="513"/>
              <a:ext cx="1680" cy="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3" name="Oval 9"/>
            <p:cNvSpPr>
              <a:spLocks noChangeArrowheads="1"/>
            </p:cNvSpPr>
            <p:nvPr/>
          </p:nvSpPr>
          <p:spPr bwMode="auto">
            <a:xfrm>
              <a:off x="4944" y="1064"/>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58384" name="Text Box 13"/>
            <p:cNvSpPr txBox="1">
              <a:spLocks noChangeArrowheads="1"/>
            </p:cNvSpPr>
            <p:nvPr/>
          </p:nvSpPr>
          <p:spPr bwMode="auto">
            <a:xfrm>
              <a:off x="4472" y="560"/>
              <a:ext cx="8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a:t>Kalimpong </a:t>
              </a:r>
            </a:p>
          </p:txBody>
        </p:sp>
      </p:grpSp>
      <p:pic>
        <p:nvPicPr>
          <p:cNvPr id="58374" name="Picture 10" descr="moyen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121" y="469901"/>
            <a:ext cx="42799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Line 12"/>
          <p:cNvSpPr>
            <a:spLocks noChangeAspect="1" noChangeShapeType="1"/>
          </p:cNvSpPr>
          <p:nvPr/>
        </p:nvSpPr>
        <p:spPr bwMode="auto">
          <a:xfrm flipH="1">
            <a:off x="4243009" y="1450976"/>
            <a:ext cx="0" cy="884238"/>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8376" name="Line 16"/>
          <p:cNvSpPr>
            <a:spLocks noChangeAspect="1" noChangeShapeType="1"/>
          </p:cNvSpPr>
          <p:nvPr/>
        </p:nvSpPr>
        <p:spPr bwMode="auto">
          <a:xfrm flipV="1">
            <a:off x="4185859" y="2333626"/>
            <a:ext cx="5588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8377" name="Line 17"/>
          <p:cNvSpPr>
            <a:spLocks noChangeAspect="1" noChangeShapeType="1"/>
          </p:cNvSpPr>
          <p:nvPr/>
        </p:nvSpPr>
        <p:spPr bwMode="auto">
          <a:xfrm flipV="1">
            <a:off x="4193796" y="1449389"/>
            <a:ext cx="27178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8378" name="Text Box 20"/>
          <p:cNvSpPr txBox="1">
            <a:spLocks noChangeArrowheads="1"/>
          </p:cNvSpPr>
          <p:nvPr/>
        </p:nvSpPr>
        <p:spPr bwMode="auto">
          <a:xfrm>
            <a:off x="740840" y="1619428"/>
            <a:ext cx="3224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dirty="0">
                <a:latin typeface="Calibri" panose="020F0502020204030204" pitchFamily="34" charset="0"/>
                <a:cs typeface="Calibri" panose="020F0502020204030204" pitchFamily="34" charset="0"/>
              </a:rPr>
              <a:t>Amplitude thermique moyenne annuelle : 22° - 11,5° = 10,5°C </a:t>
            </a:r>
          </a:p>
        </p:txBody>
      </p:sp>
      <p:sp>
        <p:nvSpPr>
          <p:cNvPr id="58380" name="Text Box 24"/>
          <p:cNvSpPr txBox="1">
            <a:spLocks noChangeArrowheads="1"/>
          </p:cNvSpPr>
          <p:nvPr/>
        </p:nvSpPr>
        <p:spPr bwMode="auto">
          <a:xfrm>
            <a:off x="3329331" y="69509"/>
            <a:ext cx="58754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1800" dirty="0">
                <a:latin typeface="Calibri" panose="020F0502020204030204" pitchFamily="34" charset="0"/>
                <a:cs typeface="Calibri" panose="020F0502020204030204" pitchFamily="34" charset="0"/>
              </a:rPr>
              <a:t>Températures moyennes mensuelles de </a:t>
            </a:r>
            <a:r>
              <a:rPr lang="fr-FR" altLang="fr-FR" sz="1800" dirty="0" err="1">
                <a:latin typeface="Calibri" panose="020F0502020204030204" pitchFamily="34" charset="0"/>
                <a:cs typeface="Calibri" panose="020F0502020204030204" pitchFamily="34" charset="0"/>
              </a:rPr>
              <a:t>Kalimpong</a:t>
            </a:r>
            <a:r>
              <a:rPr lang="fr-FR" altLang="fr-FR" sz="1800" dirty="0">
                <a:latin typeface="Calibri" panose="020F0502020204030204" pitchFamily="34" charset="0"/>
                <a:cs typeface="Calibri" panose="020F0502020204030204" pitchFamily="34" charset="0"/>
              </a:rPr>
              <a:t> (Inde)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9" descr="http://upload.wikimedia.org/wikipedia/commons/2/21/Kalimpong_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4"/>
          <p:cNvSpPr txBox="1">
            <a:spLocks noChangeArrowheads="1"/>
          </p:cNvSpPr>
          <p:nvPr/>
        </p:nvSpPr>
        <p:spPr bwMode="auto">
          <a:xfrm>
            <a:off x="104774" y="1008063"/>
            <a:ext cx="893004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76213" indent="-176213" eaLnBrk="0" hangingPunct="0">
              <a:spcBef>
                <a:spcPct val="20000"/>
              </a:spcBef>
              <a:buChar char="•"/>
              <a:tabLst>
                <a:tab pos="538163" algn="l"/>
              </a:tabLst>
              <a:defRPr sz="3200">
                <a:solidFill>
                  <a:schemeClr val="tx1"/>
                </a:solidFill>
                <a:latin typeface="Arial" charset="0"/>
                <a:cs typeface="Arial" charset="0"/>
              </a:defRPr>
            </a:lvl1pPr>
            <a:lvl2pPr marL="742950" indent="-285750" eaLnBrk="0" hangingPunct="0">
              <a:spcBef>
                <a:spcPct val="20000"/>
              </a:spcBef>
              <a:buChar char="–"/>
              <a:tabLst>
                <a:tab pos="538163" algn="l"/>
              </a:tabLst>
              <a:defRPr sz="2800">
                <a:solidFill>
                  <a:schemeClr val="tx1"/>
                </a:solidFill>
                <a:latin typeface="Arial" charset="0"/>
                <a:cs typeface="Arial" charset="0"/>
              </a:defRPr>
            </a:lvl2pPr>
            <a:lvl3pPr marL="1143000" indent="-228600" eaLnBrk="0" hangingPunct="0">
              <a:spcBef>
                <a:spcPct val="20000"/>
              </a:spcBef>
              <a:buChar char="•"/>
              <a:tabLst>
                <a:tab pos="538163" algn="l"/>
              </a:tabLst>
              <a:defRPr sz="2400">
                <a:solidFill>
                  <a:schemeClr val="tx1"/>
                </a:solidFill>
                <a:latin typeface="Arial" charset="0"/>
                <a:cs typeface="Arial" charset="0"/>
              </a:defRPr>
            </a:lvl3pPr>
            <a:lvl4pPr marL="1600200" indent="-228600" eaLnBrk="0" hangingPunct="0">
              <a:spcBef>
                <a:spcPct val="20000"/>
              </a:spcBef>
              <a:buChar char="–"/>
              <a:tabLst>
                <a:tab pos="538163" algn="l"/>
              </a:tabLst>
              <a:defRPr sz="2000">
                <a:solidFill>
                  <a:schemeClr val="tx1"/>
                </a:solidFill>
                <a:latin typeface="Arial" charset="0"/>
                <a:cs typeface="Arial" charset="0"/>
              </a:defRPr>
            </a:lvl4pPr>
            <a:lvl5pPr marL="2057400" indent="-228600" eaLnBrk="0" hangingPunct="0">
              <a:spcBef>
                <a:spcPct val="20000"/>
              </a:spcBef>
              <a:buChar char="»"/>
              <a:tabLst>
                <a:tab pos="538163" algn="l"/>
              </a:tabLst>
              <a:defRPr sz="2000">
                <a:solidFill>
                  <a:schemeClr val="tx1"/>
                </a:solidFill>
                <a:latin typeface="Arial" charset="0"/>
                <a:cs typeface="Arial" charset="0"/>
              </a:defRPr>
            </a:lvl5pPr>
            <a:lvl6pPr marL="25146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6pPr>
            <a:lvl7pPr marL="29718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7pPr>
            <a:lvl8pPr marL="34290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8pPr>
            <a:lvl9pPr marL="38862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9pPr>
          </a:lstStyle>
          <a:p>
            <a:pPr eaLnBrk="1" hangingPunct="1">
              <a:spcBef>
                <a:spcPct val="50000"/>
              </a:spcBef>
              <a:buFont typeface="Wingdings" panose="05000000000000000000" pitchFamily="2" charset="2"/>
              <a:buChar char="§"/>
            </a:pPr>
            <a:r>
              <a:rPr lang="fr-FR" altLang="fr-FR" sz="1800" dirty="0">
                <a:latin typeface="Calibri" panose="020F0502020204030204" pitchFamily="34" charset="0"/>
                <a:cs typeface="Calibri" panose="020F0502020204030204" pitchFamily="34" charset="0"/>
              </a:rPr>
              <a:t>Les régions de la zone chaude ont une (très) faible ATMA</a:t>
            </a:r>
          </a:p>
          <a:p>
            <a:pPr eaLnBrk="1" hangingPunct="1">
              <a:spcBef>
                <a:spcPct val="50000"/>
              </a:spcBef>
              <a:buFont typeface="Wingdings" panose="05000000000000000000" pitchFamily="2" charset="2"/>
              <a:buChar char="§"/>
            </a:pPr>
            <a:r>
              <a:rPr lang="fr-FR" altLang="fr-FR" sz="1800" dirty="0">
                <a:latin typeface="Calibri" panose="020F0502020204030204" pitchFamily="34" charset="0"/>
                <a:cs typeface="Calibri" panose="020F0502020204030204" pitchFamily="34" charset="0"/>
              </a:rPr>
              <a:t>L’océan connaît une grande inertie thermique et, aux latitudes tempérées à cause des vents d’ouest dominants</a:t>
            </a:r>
          </a:p>
          <a:p>
            <a:pPr eaLnBrk="1" hangingPunct="1">
              <a:spcBef>
                <a:spcPct val="50000"/>
              </a:spcBef>
              <a:buFont typeface="Wingdings" panose="05000000000000000000" pitchFamily="2" charset="2"/>
              <a:buChar char="§"/>
            </a:pPr>
            <a:r>
              <a:rPr lang="fr-FR" altLang="fr-FR" sz="1800" dirty="0">
                <a:latin typeface="Calibri" panose="020F0502020204030204" pitchFamily="34" charset="0"/>
                <a:cs typeface="Calibri" panose="020F0502020204030204" pitchFamily="34" charset="0"/>
              </a:rPr>
              <a:t>Les façades ouest des continents ont une faible ATMA </a:t>
            </a:r>
          </a:p>
          <a:p>
            <a:pPr eaLnBrk="1" hangingPunct="1">
              <a:spcBef>
                <a:spcPct val="50000"/>
              </a:spcBef>
              <a:buFont typeface="Wingdings" panose="05000000000000000000" pitchFamily="2" charset="2"/>
              <a:buChar char="§"/>
            </a:pPr>
            <a:r>
              <a:rPr lang="fr-FR" altLang="fr-FR" sz="1800" dirty="0">
                <a:latin typeface="Calibri" panose="020F0502020204030204" pitchFamily="34" charset="0"/>
                <a:cs typeface="Calibri" panose="020F0502020204030204" pitchFamily="34" charset="0"/>
              </a:rPr>
              <a:t>Plus on est au cœur d’un continent, plus l’ATMA est élevée</a:t>
            </a:r>
          </a:p>
          <a:p>
            <a:pPr eaLnBrk="1" hangingPunct="1">
              <a:spcBef>
                <a:spcPct val="50000"/>
              </a:spcBef>
              <a:buFont typeface="Wingdings" panose="05000000000000000000" pitchFamily="2" charset="2"/>
              <a:buChar char="§"/>
            </a:pPr>
            <a:r>
              <a:rPr lang="fr-FR" altLang="fr-FR" sz="1800" dirty="0">
                <a:latin typeface="Calibri" panose="020F0502020204030204" pitchFamily="34" charset="0"/>
                <a:cs typeface="Calibri" panose="020F0502020204030204" pitchFamily="34" charset="0"/>
              </a:rPr>
              <a:t>En zone tempérée, les façades orientales des continents ont une forte ATMA, même sur le littoral, du fait de l’influence du continent l’hiver</a:t>
            </a:r>
          </a:p>
        </p:txBody>
      </p:sp>
      <p:sp>
        <p:nvSpPr>
          <p:cNvPr id="10" name="Rectangle 30"/>
          <p:cNvSpPr>
            <a:spLocks noChangeArrowheads="1"/>
          </p:cNvSpPr>
          <p:nvPr/>
        </p:nvSpPr>
        <p:spPr bwMode="auto">
          <a:xfrm>
            <a:off x="104775" y="273199"/>
            <a:ext cx="7895034" cy="461665"/>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L’amplitude thermique moyenne annuelle</a:t>
            </a:r>
            <a:endParaRPr lang="fr-FR" altLang="fr-FR" sz="2400" dirty="0">
              <a:solidFill>
                <a:srgbClr val="FF9966"/>
              </a:solidFill>
              <a:effectLst>
                <a:outerShdw blurRad="38100" dist="38100" dir="2700000" algn="tl">
                  <a:srgbClr val="000000">
                    <a:alpha val="43137"/>
                  </a:srgbClr>
                </a:outerShdw>
              </a:effectLst>
              <a:latin typeface="Comic Sans MS" pitchFamily="6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86259"/>
            <a:ext cx="8904968" cy="1200329"/>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 Les principes de la définition des climats</a:t>
            </a:r>
          </a:p>
          <a:p>
            <a:pPr eaLnBrk="1" hangingPunct="1">
              <a:spcBef>
                <a:spcPct val="0"/>
              </a:spcBef>
              <a:buNone/>
            </a:pPr>
            <a:endParaRPr lang="fr-FR" sz="2400" dirty="0">
              <a:latin typeface="Calibri" panose="020F0502020204030204" pitchFamily="34" charset="0"/>
              <a:cs typeface="Calibri" panose="020F0502020204030204" pitchFamily="34" charset="0"/>
            </a:endParaRPr>
          </a:p>
          <a:p>
            <a:pPr eaLnBrk="1" hangingPunct="1">
              <a:spcBef>
                <a:spcPct val="0"/>
              </a:spcBef>
              <a:buNone/>
            </a:pPr>
            <a:r>
              <a:rPr lang="fr-FR" sz="2400" dirty="0">
                <a:latin typeface="Calibri" panose="020F0502020204030204" pitchFamily="34" charset="0"/>
                <a:cs typeface="Calibri" panose="020F0502020204030204" pitchFamily="34" charset="0"/>
              </a:rPr>
              <a:t>	3.  Les paramètres d’identification du climat</a:t>
            </a:r>
            <a:endParaRPr lang="fr-FR" altLang="fr-FR" sz="2400" dirty="0">
              <a:solidFill>
                <a:srgbClr val="FF9966"/>
              </a:solidFill>
              <a:latin typeface="Comic Sans MS" pitchFamily="66" charset="0"/>
            </a:endParaRPr>
          </a:p>
        </p:txBody>
      </p:sp>
      <p:sp>
        <p:nvSpPr>
          <p:cNvPr id="4" name="Rectangle 30"/>
          <p:cNvSpPr>
            <a:spLocks noChangeArrowheads="1"/>
          </p:cNvSpPr>
          <p:nvPr/>
        </p:nvSpPr>
        <p:spPr bwMode="auto">
          <a:xfrm>
            <a:off x="1385444" y="2040479"/>
            <a:ext cx="5656801"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D. La notion d’aridité</a:t>
            </a:r>
            <a:endParaRPr lang="fr-FR" altLang="fr-FR" sz="2400" dirty="0">
              <a:solidFill>
                <a:srgbClr val="FF9966"/>
              </a:solidFill>
              <a:latin typeface="Comic Sans MS" pitchFamily="66" charset="0"/>
            </a:endParaRPr>
          </a:p>
        </p:txBody>
      </p:sp>
      <p:sp>
        <p:nvSpPr>
          <p:cNvPr id="6" name="Text Box 6"/>
          <p:cNvSpPr txBox="1">
            <a:spLocks noChangeArrowheads="1"/>
          </p:cNvSpPr>
          <p:nvPr/>
        </p:nvSpPr>
        <p:spPr bwMode="auto">
          <a:xfrm>
            <a:off x="582492" y="3144103"/>
            <a:ext cx="856150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127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just" eaLnBrk="1" hangingPunct="1">
              <a:spcBef>
                <a:spcPct val="50000"/>
              </a:spcBef>
              <a:buFontTx/>
              <a:buNone/>
            </a:pPr>
            <a:r>
              <a:rPr lang="fr-FR" altLang="fr-FR" sz="2000" b="1" u="sng" dirty="0">
                <a:solidFill>
                  <a:schemeClr val="accent1">
                    <a:lumMod val="50000"/>
                  </a:schemeClr>
                </a:solidFill>
                <a:latin typeface="Calibri" panose="020F0502020204030204" pitchFamily="34" charset="0"/>
                <a:cs typeface="Calibri" panose="020F0502020204030204" pitchFamily="34" charset="0"/>
              </a:rPr>
              <a:t>L’aridité</a:t>
            </a:r>
            <a:r>
              <a:rPr lang="fr-FR" altLang="fr-FR" sz="2000" dirty="0">
                <a:latin typeface="Calibri" panose="020F0502020204030204" pitchFamily="34" charset="0"/>
                <a:cs typeface="Calibri" panose="020F0502020204030204" pitchFamily="34" charset="0"/>
              </a:rPr>
              <a:t> est le caractère sec habituel d’un climat.</a:t>
            </a:r>
          </a:p>
          <a:p>
            <a:pPr algn="just" eaLnBrk="1" hangingPunct="1">
              <a:spcBef>
                <a:spcPct val="50000"/>
              </a:spcBef>
              <a:buFontTx/>
              <a:buNone/>
            </a:pPr>
            <a:r>
              <a:rPr lang="fr-FR" altLang="fr-FR" sz="2000" dirty="0">
                <a:latin typeface="Calibri" panose="020F0502020204030204" pitchFamily="34" charset="0"/>
                <a:cs typeface="Calibri" panose="020F0502020204030204" pitchFamily="34" charset="0"/>
              </a:rPr>
              <a:t>Elle se distingue de la sécheresse qui est un évènement.</a:t>
            </a:r>
          </a:p>
          <a:p>
            <a:pPr algn="just" eaLnBrk="1" hangingPunct="1">
              <a:spcBef>
                <a:spcPct val="50000"/>
              </a:spcBef>
              <a:buFontTx/>
              <a:buNone/>
            </a:pPr>
            <a:r>
              <a:rPr lang="fr-FR" altLang="fr-FR" sz="2000" dirty="0">
                <a:latin typeface="Calibri" panose="020F0502020204030204" pitchFamily="34" charset="0"/>
                <a:cs typeface="Calibri" panose="020F0502020204030204" pitchFamily="34" charset="0"/>
              </a:rPr>
              <a:t>Il existe plusieurs indices qui permettent d’évaluer l’aridité d’un climat.</a:t>
            </a:r>
          </a:p>
        </p:txBody>
      </p:sp>
    </p:spTree>
    <p:extLst>
      <p:ext uri="{BB962C8B-B14F-4D97-AF65-F5344CB8AC3E}">
        <p14:creationId xmlns:p14="http://schemas.microsoft.com/office/powerpoint/2010/main" val="211510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209078" y="523733"/>
            <a:ext cx="85615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127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just" eaLnBrk="1" hangingPunct="1">
              <a:spcBef>
                <a:spcPct val="50000"/>
              </a:spcBef>
              <a:buFont typeface="Wingdings" panose="05000000000000000000" pitchFamily="2" charset="2"/>
              <a:buChar char="Ø"/>
            </a:pPr>
            <a:r>
              <a:rPr lang="fr-FR" altLang="fr-FR" sz="2000" dirty="0">
                <a:latin typeface="Calibri" panose="020F0502020204030204" pitchFamily="34" charset="0"/>
                <a:cs typeface="Calibri" panose="020F0502020204030204" pitchFamily="34" charset="0"/>
              </a:rPr>
              <a:t> Au niveau saisonnier, l’aridité peut s’évaluer par </a:t>
            </a:r>
            <a:r>
              <a:rPr lang="fr-FR" altLang="fr-FR" sz="2000" b="1" dirty="0">
                <a:solidFill>
                  <a:srgbClr val="C00000"/>
                </a:solidFill>
                <a:latin typeface="Calibri" panose="020F0502020204030204" pitchFamily="34" charset="0"/>
                <a:cs typeface="Calibri" panose="020F0502020204030204" pitchFamily="34" charset="0"/>
              </a:rPr>
              <a:t>l’indice de Gaussen</a:t>
            </a:r>
            <a:r>
              <a:rPr lang="fr-FR" altLang="fr-FR" sz="2000" dirty="0">
                <a:latin typeface="Calibri" panose="020F0502020204030204" pitchFamily="34" charset="0"/>
                <a:cs typeface="Calibri" panose="020F0502020204030204" pitchFamily="34" charset="0"/>
              </a:rPr>
              <a:t>.</a:t>
            </a:r>
          </a:p>
        </p:txBody>
      </p:sp>
      <p:sp>
        <p:nvSpPr>
          <p:cNvPr id="5" name="Text Box 11"/>
          <p:cNvSpPr txBox="1">
            <a:spLocks noChangeArrowheads="1"/>
          </p:cNvSpPr>
          <p:nvPr/>
        </p:nvSpPr>
        <p:spPr bwMode="auto">
          <a:xfrm>
            <a:off x="213673" y="1447468"/>
            <a:ext cx="666479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fr-FR" sz="2000" dirty="0">
                <a:latin typeface="Calibri" panose="020F0502020204030204" pitchFamily="34" charset="0"/>
                <a:cs typeface="Calibri" panose="020F0502020204030204" pitchFamily="34" charset="0"/>
              </a:rPr>
              <a:t>Définition d’un mois sec selon Gaussen : P &lt; 2T </a:t>
            </a:r>
          </a:p>
          <a:p>
            <a:pPr>
              <a:defRPr/>
            </a:pPr>
            <a:endParaRPr lang="fr-FR" sz="2000" dirty="0">
              <a:latin typeface="Calibri" panose="020F0502020204030204" pitchFamily="34" charset="0"/>
              <a:cs typeface="Calibri" panose="020F0502020204030204" pitchFamily="34" charset="0"/>
            </a:endParaRPr>
          </a:p>
          <a:p>
            <a:pPr>
              <a:defRPr/>
            </a:pPr>
            <a:r>
              <a:rPr lang="fr-FR" sz="2000" dirty="0">
                <a:latin typeface="Calibri" panose="020F0502020204030204" pitchFamily="34" charset="0"/>
                <a:cs typeface="Calibri" panose="020F0502020204030204" pitchFamily="34" charset="0"/>
              </a:rPr>
              <a:t>Pour les températures basses, inférieures à 5°C , le mois est sec si les précipitations ne dépassent pas 10 </a:t>
            </a:r>
            <a:r>
              <a:rPr lang="fr-FR" sz="2000" dirty="0" err="1">
                <a:latin typeface="Calibri" panose="020F0502020204030204" pitchFamily="34" charset="0"/>
                <a:cs typeface="Calibri" panose="020F0502020204030204" pitchFamily="34" charset="0"/>
              </a:rPr>
              <a:t>mm.</a:t>
            </a:r>
            <a:endParaRPr lang="fr-FR" sz="2000" dirty="0">
              <a:latin typeface="Calibri" panose="020F0502020204030204" pitchFamily="34" charset="0"/>
              <a:cs typeface="Calibri" panose="020F0502020204030204" pitchFamily="34" charset="0"/>
            </a:endParaRPr>
          </a:p>
          <a:p>
            <a:pPr>
              <a:defRPr/>
            </a:pPr>
            <a:endParaRPr lang="fr-FR" sz="2000" dirty="0">
              <a:latin typeface="Calibri" panose="020F0502020204030204" pitchFamily="34" charset="0"/>
              <a:cs typeface="Calibri" panose="020F0502020204030204" pitchFamily="34" charset="0"/>
            </a:endParaRPr>
          </a:p>
        </p:txBody>
      </p:sp>
      <p:sp>
        <p:nvSpPr>
          <p:cNvPr id="9" name="Rectangle 44"/>
          <p:cNvSpPr>
            <a:spLocks noChangeArrowheads="1"/>
          </p:cNvSpPr>
          <p:nvPr/>
        </p:nvSpPr>
        <p:spPr bwMode="auto">
          <a:xfrm>
            <a:off x="1834273" y="3248366"/>
            <a:ext cx="4703004" cy="707886"/>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2000" dirty="0">
                <a:latin typeface="Comic Sans MS" pitchFamily="66" charset="0"/>
              </a:rPr>
              <a:t>Mois sec selon GAUSSEN</a:t>
            </a:r>
          </a:p>
          <a:p>
            <a:pPr algn="ctr" eaLnBrk="1" hangingPunct="1">
              <a:spcBef>
                <a:spcPct val="0"/>
              </a:spcBef>
              <a:buFontTx/>
              <a:buNone/>
            </a:pPr>
            <a:r>
              <a:rPr lang="fr-FR" altLang="fr-FR" sz="2000" dirty="0">
                <a:latin typeface="Comic Sans MS" pitchFamily="66" charset="0"/>
              </a:rPr>
              <a:t>P &lt; 2T  </a:t>
            </a:r>
            <a:r>
              <a:rPr lang="fr-FR" altLang="fr-FR" sz="1400" dirty="0">
                <a:latin typeface="Comic Sans MS" pitchFamily="66" charset="0"/>
              </a:rPr>
              <a:t>ou P &lt; 10mm</a:t>
            </a:r>
          </a:p>
        </p:txBody>
      </p:sp>
    </p:spTree>
    <p:extLst>
      <p:ext uri="{BB962C8B-B14F-4D97-AF65-F5344CB8AC3E}">
        <p14:creationId xmlns:p14="http://schemas.microsoft.com/office/powerpoint/2010/main" val="1626435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addis-abeb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201" t="23366" r="10383" b="12582"/>
          <a:stretch/>
        </p:blipFill>
        <p:spPr bwMode="auto">
          <a:xfrm>
            <a:off x="1" y="457200"/>
            <a:ext cx="9116704"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1" name="Picture 33"/>
          <p:cNvPicPr>
            <a:picLocks noChangeAspect="1" noChangeArrowheads="1"/>
          </p:cNvPicPr>
          <p:nvPr/>
        </p:nvPicPr>
        <p:blipFill>
          <a:blip r:embed="rId3">
            <a:extLst>
              <a:ext uri="{28A0092B-C50C-407E-A947-70E740481C1C}">
                <a14:useLocalDpi xmlns:a14="http://schemas.microsoft.com/office/drawing/2010/main" val="0"/>
              </a:ext>
            </a:extLst>
          </a:blip>
          <a:srcRect b="3722"/>
          <a:stretch>
            <a:fillRect/>
          </a:stretch>
        </p:blipFill>
        <p:spPr bwMode="auto">
          <a:xfrm>
            <a:off x="676086" y="4447635"/>
            <a:ext cx="8315453" cy="1762095"/>
          </a:xfrm>
          <a:prstGeom prst="rect">
            <a:avLst/>
          </a:prstGeom>
          <a:solidFill>
            <a:schemeClr val="bg1"/>
          </a:solidFill>
          <a:ln>
            <a:noFill/>
          </a:ln>
          <a:extLst/>
        </p:spPr>
      </p:pic>
      <p:sp>
        <p:nvSpPr>
          <p:cNvPr id="33" name="Rectangle 31"/>
          <p:cNvSpPr>
            <a:spLocks noChangeArrowheads="1"/>
          </p:cNvSpPr>
          <p:nvPr/>
        </p:nvSpPr>
        <p:spPr bwMode="auto">
          <a:xfrm>
            <a:off x="1550348" y="4831307"/>
            <a:ext cx="524112" cy="1037230"/>
          </a:xfrm>
          <a:prstGeom prst="rect">
            <a:avLst/>
          </a:prstGeom>
          <a:solidFill>
            <a:srgbClr val="FFFF00">
              <a:alpha val="39000"/>
            </a:srgbClr>
          </a:solidFill>
          <a:ln w="38100">
            <a:solidFill>
              <a:srgbClr val="FFFF00"/>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pic>
        <p:nvPicPr>
          <p:cNvPr id="60436"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5988" y="208484"/>
            <a:ext cx="3112840" cy="384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31"/>
          <p:cNvSpPr>
            <a:spLocks noChangeArrowheads="1"/>
          </p:cNvSpPr>
          <p:nvPr/>
        </p:nvSpPr>
        <p:spPr bwMode="auto">
          <a:xfrm>
            <a:off x="6438521" y="4810067"/>
            <a:ext cx="524112" cy="1037230"/>
          </a:xfrm>
          <a:prstGeom prst="rect">
            <a:avLst/>
          </a:prstGeom>
          <a:solidFill>
            <a:srgbClr val="FFFF00">
              <a:alpha val="39000"/>
            </a:srgbClr>
          </a:solidFill>
          <a:ln w="38100">
            <a:solidFill>
              <a:srgbClr val="FFFF00"/>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22" name="Rectangle 31"/>
          <p:cNvSpPr>
            <a:spLocks noChangeArrowheads="1"/>
          </p:cNvSpPr>
          <p:nvPr/>
        </p:nvSpPr>
        <p:spPr bwMode="auto">
          <a:xfrm>
            <a:off x="7008519" y="4810067"/>
            <a:ext cx="524112" cy="1037230"/>
          </a:xfrm>
          <a:prstGeom prst="rect">
            <a:avLst/>
          </a:prstGeom>
          <a:solidFill>
            <a:srgbClr val="FFFF00">
              <a:alpha val="39000"/>
            </a:srgbClr>
          </a:solidFill>
          <a:ln w="38100">
            <a:solidFill>
              <a:srgbClr val="FFFF00"/>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23" name="Rectangle 31"/>
          <p:cNvSpPr>
            <a:spLocks noChangeArrowheads="1"/>
          </p:cNvSpPr>
          <p:nvPr/>
        </p:nvSpPr>
        <p:spPr bwMode="auto">
          <a:xfrm>
            <a:off x="7570315" y="4810067"/>
            <a:ext cx="524112" cy="1037230"/>
          </a:xfrm>
          <a:prstGeom prst="rect">
            <a:avLst/>
          </a:prstGeom>
          <a:solidFill>
            <a:srgbClr val="FFFF00">
              <a:alpha val="39000"/>
            </a:srgbClr>
          </a:solidFill>
          <a:ln w="38100">
            <a:solidFill>
              <a:srgbClr val="FFFF00"/>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24" name="Rectangle 44"/>
          <p:cNvSpPr>
            <a:spLocks noChangeArrowheads="1"/>
          </p:cNvSpPr>
          <p:nvPr/>
        </p:nvSpPr>
        <p:spPr bwMode="auto">
          <a:xfrm>
            <a:off x="237485" y="928923"/>
            <a:ext cx="4703004" cy="132343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2000" dirty="0">
                <a:latin typeface="Comic Sans MS" pitchFamily="66" charset="0"/>
              </a:rPr>
              <a:t>4 mois secs selon GAUSSEN</a:t>
            </a:r>
          </a:p>
          <a:p>
            <a:pPr algn="ctr" eaLnBrk="1" hangingPunct="1">
              <a:spcBef>
                <a:spcPct val="0"/>
              </a:spcBef>
              <a:buFontTx/>
              <a:buNone/>
            </a:pPr>
            <a:r>
              <a:rPr lang="fr-FR" altLang="fr-FR" sz="2000" dirty="0">
                <a:latin typeface="Comic Sans MS" pitchFamily="66" charset="0"/>
              </a:rPr>
              <a:t>P &lt; 2T</a:t>
            </a:r>
          </a:p>
          <a:p>
            <a:pPr algn="ctr" eaLnBrk="1" hangingPunct="1">
              <a:spcBef>
                <a:spcPct val="0"/>
              </a:spcBef>
              <a:buFontTx/>
              <a:buNone/>
            </a:pPr>
            <a:r>
              <a:rPr lang="fr-FR" altLang="fr-FR" sz="2000" dirty="0">
                <a:latin typeface="Comic Sans MS" pitchFamily="66" charset="0"/>
              </a:rPr>
              <a:t>La saison sèche est l’hiver</a:t>
            </a:r>
          </a:p>
          <a:p>
            <a:pPr algn="ctr" eaLnBrk="1" hangingPunct="1">
              <a:spcBef>
                <a:spcPct val="0"/>
              </a:spcBef>
              <a:buFontTx/>
              <a:buNone/>
            </a:pPr>
            <a:r>
              <a:rPr lang="fr-FR" altLang="fr-FR" sz="2000" dirty="0">
                <a:latin typeface="Comic Sans MS" pitchFamily="66" charset="0"/>
              </a:rPr>
              <a:t>!!! À l’hémisphère !!! </a:t>
            </a:r>
            <a:endParaRPr lang="fr-FR" altLang="fr-FR" sz="1400" dirty="0">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3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3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3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3283063-0C86-4D4A-9761-1E5B8F40AAD6}"/>
              </a:ext>
            </a:extLst>
          </p:cNvPr>
          <p:cNvSpPr/>
          <p:nvPr/>
        </p:nvSpPr>
        <p:spPr>
          <a:xfrm>
            <a:off x="395228" y="338460"/>
            <a:ext cx="5837322" cy="369332"/>
          </a:xfrm>
          <a:prstGeom prst="rect">
            <a:avLst/>
          </a:prstGeom>
          <a:ln>
            <a:solidFill>
              <a:schemeClr val="accent4">
                <a:lumMod val="50000"/>
                <a:lumOff val="50000"/>
              </a:schemeClr>
            </a:solidFill>
          </a:ln>
        </p:spPr>
        <p:txBody>
          <a:bodyPr wrap="square">
            <a:spAutoFit/>
          </a:bodyPr>
          <a:lstStyle/>
          <a:p>
            <a:r>
              <a:rPr lang="fr-FR" altLang="fr-FR" b="1" dirty="0">
                <a:latin typeface="Arial Narrow" panose="020B0606020202030204" pitchFamily="34" charset="0"/>
                <a:cs typeface="Times New Roman" panose="02020603050405020304" pitchFamily="18" charset="0"/>
              </a:rPr>
              <a:t>Le bassin versant </a:t>
            </a:r>
          </a:p>
        </p:txBody>
      </p:sp>
      <p:sp>
        <p:nvSpPr>
          <p:cNvPr id="36" name="Rectangle 4">
            <a:extLst>
              <a:ext uri="{FF2B5EF4-FFF2-40B4-BE49-F238E27FC236}">
                <a16:creationId xmlns:a16="http://schemas.microsoft.com/office/drawing/2014/main" id="{0F7715C8-655E-4CD9-85F5-639711085644}"/>
              </a:ext>
            </a:extLst>
          </p:cNvPr>
          <p:cNvSpPr>
            <a:spLocks noChangeArrowheads="1"/>
          </p:cNvSpPr>
          <p:nvPr/>
        </p:nvSpPr>
        <p:spPr bwMode="auto">
          <a:xfrm>
            <a:off x="817438" y="2111316"/>
            <a:ext cx="311756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fr-FR" altLang="fr-FR" sz="1800" dirty="0">
                <a:latin typeface="Arial Narrow" panose="020B0606020202030204" pitchFamily="34" charset="0"/>
              </a:rPr>
              <a:t>Le bassin versant est défini comme la </a:t>
            </a:r>
            <a:r>
              <a:rPr lang="fr-FR" altLang="fr-FR" sz="1800" b="1" dirty="0">
                <a:latin typeface="Arial Narrow" panose="020B0606020202030204" pitchFamily="34" charset="0"/>
              </a:rPr>
              <a:t>surface drainée par ce cours d'eau et ses affluents en amont de l’exutoire</a:t>
            </a:r>
            <a:r>
              <a:rPr lang="fr-FR" altLang="fr-FR" sz="1800" dirty="0">
                <a:latin typeface="Arial Narrow" panose="020B0606020202030204" pitchFamily="34" charset="0"/>
              </a:rPr>
              <a:t>.</a:t>
            </a:r>
          </a:p>
          <a:p>
            <a:pPr algn="just" eaLnBrk="1" hangingPunct="1">
              <a:spcBef>
                <a:spcPct val="0"/>
              </a:spcBef>
              <a:buFontTx/>
              <a:buNone/>
            </a:pPr>
            <a:endParaRPr lang="fr-FR" altLang="fr-FR" sz="1800" dirty="0">
              <a:latin typeface="Arial Narrow" panose="020B0606020202030204" pitchFamily="34" charset="0"/>
            </a:endParaRPr>
          </a:p>
          <a:p>
            <a:pPr algn="just" eaLnBrk="1" hangingPunct="1">
              <a:spcBef>
                <a:spcPct val="0"/>
              </a:spcBef>
              <a:buFontTx/>
              <a:buNone/>
            </a:pPr>
            <a:r>
              <a:rPr lang="fr-FR" altLang="fr-FR" sz="1800" dirty="0">
                <a:latin typeface="Arial Narrow" panose="020B0606020202030204" pitchFamily="34" charset="0"/>
              </a:rPr>
              <a:t>Tout écoulement prenant naissance à l'intérieur de cette surface doit donc traverser l’</a:t>
            </a:r>
            <a:r>
              <a:rPr lang="fr-FR" altLang="fr-FR" sz="1800" b="1" u="sng" dirty="0">
                <a:solidFill>
                  <a:srgbClr val="CC0000"/>
                </a:solidFill>
                <a:latin typeface="Arial Narrow" panose="020B0606020202030204" pitchFamily="34" charset="0"/>
              </a:rPr>
              <a:t>exutoire</a:t>
            </a:r>
            <a:r>
              <a:rPr lang="fr-FR" altLang="fr-FR" sz="1800" dirty="0">
                <a:latin typeface="Arial Narrow" panose="020B0606020202030204" pitchFamily="34" charset="0"/>
              </a:rPr>
              <a:t>, pour poursuivre son trajet vers l'aval.</a:t>
            </a:r>
          </a:p>
        </p:txBody>
      </p:sp>
      <p:pic>
        <p:nvPicPr>
          <p:cNvPr id="39" name="Image 38">
            <a:extLst>
              <a:ext uri="{FF2B5EF4-FFF2-40B4-BE49-F238E27FC236}">
                <a16:creationId xmlns:a16="http://schemas.microsoft.com/office/drawing/2014/main" id="{2856D35C-4409-44BA-BD40-31CF2414B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942336"/>
            <a:ext cx="3702562" cy="3651941"/>
          </a:xfrm>
          <a:prstGeom prst="rect">
            <a:avLst/>
          </a:prstGeom>
        </p:spPr>
      </p:pic>
      <p:sp>
        <p:nvSpPr>
          <p:cNvPr id="40" name="Ellipse 39">
            <a:extLst>
              <a:ext uri="{FF2B5EF4-FFF2-40B4-BE49-F238E27FC236}">
                <a16:creationId xmlns:a16="http://schemas.microsoft.com/office/drawing/2014/main" id="{5AEFD20C-C4C4-413F-A176-57449D841ACE}"/>
              </a:ext>
            </a:extLst>
          </p:cNvPr>
          <p:cNvSpPr/>
          <p:nvPr/>
        </p:nvSpPr>
        <p:spPr>
          <a:xfrm>
            <a:off x="6298387" y="5281574"/>
            <a:ext cx="212141" cy="21214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highlight>
                <a:srgbClr val="FFFF00"/>
              </a:highlight>
            </a:endParaRPr>
          </a:p>
        </p:txBody>
      </p:sp>
      <p:sp>
        <p:nvSpPr>
          <p:cNvPr id="41" name="Rectangle 40">
            <a:extLst>
              <a:ext uri="{FF2B5EF4-FFF2-40B4-BE49-F238E27FC236}">
                <a16:creationId xmlns:a16="http://schemas.microsoft.com/office/drawing/2014/main" id="{3EC08436-6755-40FB-8353-60E1823DFEAE}"/>
              </a:ext>
            </a:extLst>
          </p:cNvPr>
          <p:cNvSpPr/>
          <p:nvPr/>
        </p:nvSpPr>
        <p:spPr>
          <a:xfrm>
            <a:off x="6510528" y="5281574"/>
            <a:ext cx="774571" cy="307777"/>
          </a:xfrm>
          <a:prstGeom prst="rect">
            <a:avLst/>
          </a:prstGeom>
        </p:spPr>
        <p:txBody>
          <a:bodyPr wrap="none">
            <a:spAutoFit/>
          </a:bodyPr>
          <a:lstStyle/>
          <a:p>
            <a:r>
              <a:rPr lang="fr-FR" altLang="fr-FR" sz="1400" b="1" dirty="0">
                <a:solidFill>
                  <a:srgbClr val="CC0000"/>
                </a:solidFill>
                <a:latin typeface="Arial Narrow" panose="020B0606020202030204" pitchFamily="34" charset="0"/>
              </a:rPr>
              <a:t>Exutoire</a:t>
            </a:r>
            <a:endParaRPr lang="fr-FR" dirty="0"/>
          </a:p>
        </p:txBody>
      </p:sp>
      <p:cxnSp>
        <p:nvCxnSpPr>
          <p:cNvPr id="43" name="Connecteur droit avec flèche 42">
            <a:extLst>
              <a:ext uri="{FF2B5EF4-FFF2-40B4-BE49-F238E27FC236}">
                <a16:creationId xmlns:a16="http://schemas.microsoft.com/office/drawing/2014/main" id="{F0EA5773-A591-4EF1-95E2-9B3BDB3C5824}"/>
              </a:ext>
            </a:extLst>
          </p:cNvPr>
          <p:cNvCxnSpPr/>
          <p:nvPr/>
        </p:nvCxnSpPr>
        <p:spPr>
          <a:xfrm flipH="1">
            <a:off x="8018338" y="2267712"/>
            <a:ext cx="350251" cy="256032"/>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BC498C9-A79A-4EBB-96E7-B58796A907E3}"/>
              </a:ext>
            </a:extLst>
          </p:cNvPr>
          <p:cNvSpPr/>
          <p:nvPr/>
        </p:nvSpPr>
        <p:spPr>
          <a:xfrm>
            <a:off x="7757679" y="1680726"/>
            <a:ext cx="1386321" cy="523220"/>
          </a:xfrm>
          <a:prstGeom prst="rect">
            <a:avLst/>
          </a:prstGeom>
        </p:spPr>
        <p:txBody>
          <a:bodyPr wrap="square">
            <a:spAutoFit/>
          </a:bodyPr>
          <a:lstStyle/>
          <a:p>
            <a:r>
              <a:rPr lang="fr-FR" altLang="fr-FR" sz="1400" b="1" dirty="0">
                <a:solidFill>
                  <a:srgbClr val="CC0000"/>
                </a:solidFill>
                <a:latin typeface="Arial Narrow" panose="020B0606020202030204" pitchFamily="34" charset="0"/>
              </a:rPr>
              <a:t>Lignes de partage des eaux</a:t>
            </a:r>
            <a:endParaRPr lang="fr-FR" sz="2000" dirty="0"/>
          </a:p>
        </p:txBody>
      </p:sp>
    </p:spTree>
    <p:extLst>
      <p:ext uri="{BB962C8B-B14F-4D97-AF65-F5344CB8AC3E}">
        <p14:creationId xmlns:p14="http://schemas.microsoft.com/office/powerpoint/2010/main" val="2125865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201530" y="233692"/>
            <a:ext cx="9220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127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just" eaLnBrk="1" hangingPunct="1">
              <a:spcBef>
                <a:spcPct val="50000"/>
              </a:spcBef>
              <a:buFont typeface="Wingdings" panose="05000000000000000000" pitchFamily="2" charset="2"/>
              <a:buChar char="Ø"/>
            </a:pPr>
            <a:r>
              <a:rPr lang="fr-FR" altLang="fr-FR" sz="2000" dirty="0">
                <a:latin typeface="Calibri" panose="020F0502020204030204" pitchFamily="34" charset="0"/>
                <a:cs typeface="Calibri" panose="020F0502020204030204" pitchFamily="34" charset="0"/>
              </a:rPr>
              <a:t> Au niveau annuel, l’aridité peut s’évaluer par </a:t>
            </a:r>
            <a:r>
              <a:rPr lang="fr-FR" altLang="fr-FR" sz="2000" b="1" dirty="0">
                <a:solidFill>
                  <a:srgbClr val="C00000"/>
                </a:solidFill>
                <a:latin typeface="Calibri" panose="020F0502020204030204" pitchFamily="34" charset="0"/>
                <a:cs typeface="Calibri" panose="020F0502020204030204" pitchFamily="34" charset="0"/>
              </a:rPr>
              <a:t>l’indice d’aridité de E. de Martonne</a:t>
            </a:r>
            <a:r>
              <a:rPr lang="fr-FR" altLang="fr-FR" sz="2000" dirty="0">
                <a:latin typeface="Calibri" panose="020F0502020204030204" pitchFamily="34" charset="0"/>
                <a:cs typeface="Calibri" panose="020F0502020204030204" pitchFamily="34" charset="0"/>
              </a:rPr>
              <a:t>.</a:t>
            </a:r>
          </a:p>
        </p:txBody>
      </p:sp>
      <p:grpSp>
        <p:nvGrpSpPr>
          <p:cNvPr id="7" name="Group 8"/>
          <p:cNvGrpSpPr>
            <a:grpSpLocks/>
          </p:cNvGrpSpPr>
          <p:nvPr/>
        </p:nvGrpSpPr>
        <p:grpSpPr bwMode="auto">
          <a:xfrm>
            <a:off x="2750356" y="950613"/>
            <a:ext cx="2879725" cy="649288"/>
            <a:chOff x="76" y="1966"/>
            <a:chExt cx="1814" cy="409"/>
          </a:xfrm>
        </p:grpSpPr>
        <p:sp>
          <p:nvSpPr>
            <p:cNvPr id="8" name="Rectangle 9"/>
            <p:cNvSpPr>
              <a:spLocks noChangeArrowheads="1"/>
            </p:cNvSpPr>
            <p:nvPr/>
          </p:nvSpPr>
          <p:spPr bwMode="auto">
            <a:xfrm>
              <a:off x="76" y="1971"/>
              <a:ext cx="1814" cy="40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10" name="Text Box 10"/>
            <p:cNvSpPr txBox="1">
              <a:spLocks noChangeArrowheads="1"/>
            </p:cNvSpPr>
            <p:nvPr/>
          </p:nvSpPr>
          <p:spPr bwMode="auto">
            <a:xfrm>
              <a:off x="78" y="1993"/>
              <a:ext cx="16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2400" b="1">
                  <a:latin typeface="Times New Roman" pitchFamily="18" charset="0"/>
                </a:rPr>
                <a:t>I</a:t>
              </a:r>
              <a:r>
                <a:rPr lang="fr-FR" altLang="fr-FR" sz="2400" b="1" baseline="-25000">
                  <a:latin typeface="Times New Roman" pitchFamily="18" charset="0"/>
                </a:rPr>
                <a:t>dM</a:t>
              </a:r>
              <a:r>
                <a:rPr lang="fr-FR" altLang="fr-FR" sz="1800">
                  <a:latin typeface="Times New Roman" pitchFamily="18" charset="0"/>
                </a:rPr>
                <a:t> =                     +    </a:t>
              </a:r>
            </a:p>
          </p:txBody>
        </p:sp>
        <p:sp>
          <p:nvSpPr>
            <p:cNvPr id="11" name="Text Box 11"/>
            <p:cNvSpPr txBox="1">
              <a:spLocks noChangeArrowheads="1"/>
            </p:cNvSpPr>
            <p:nvPr/>
          </p:nvSpPr>
          <p:spPr bwMode="auto">
            <a:xfrm>
              <a:off x="632" y="1966"/>
              <a:ext cx="12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a:latin typeface="Times New Roman" pitchFamily="18" charset="0"/>
                </a:rPr>
                <a:t>1      P           12 p    </a:t>
              </a:r>
            </a:p>
          </p:txBody>
        </p:sp>
        <p:sp>
          <p:nvSpPr>
            <p:cNvPr id="12" name="Text Box 12"/>
            <p:cNvSpPr txBox="1">
              <a:spLocks noChangeArrowheads="1"/>
            </p:cNvSpPr>
            <p:nvPr/>
          </p:nvSpPr>
          <p:spPr bwMode="auto">
            <a:xfrm>
              <a:off x="632" y="2123"/>
              <a:ext cx="1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a:latin typeface="Times New Roman" pitchFamily="18" charset="0"/>
                </a:rPr>
                <a:t>2  (T+10)    (t+10)</a:t>
              </a:r>
            </a:p>
          </p:txBody>
        </p:sp>
        <p:sp>
          <p:nvSpPr>
            <p:cNvPr id="13" name="Line 13"/>
            <p:cNvSpPr>
              <a:spLocks noChangeShapeType="1"/>
            </p:cNvSpPr>
            <p:nvPr/>
          </p:nvSpPr>
          <p:spPr bwMode="auto">
            <a:xfrm>
              <a:off x="627" y="2155"/>
              <a:ext cx="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Line 14"/>
            <p:cNvSpPr>
              <a:spLocks noChangeAspect="1" noChangeShapeType="1"/>
            </p:cNvSpPr>
            <p:nvPr/>
          </p:nvSpPr>
          <p:spPr bwMode="auto">
            <a:xfrm>
              <a:off x="849" y="2155"/>
              <a:ext cx="3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Line 15"/>
            <p:cNvSpPr>
              <a:spLocks noChangeAspect="1" noChangeShapeType="1"/>
            </p:cNvSpPr>
            <p:nvPr/>
          </p:nvSpPr>
          <p:spPr bwMode="auto">
            <a:xfrm>
              <a:off x="1400" y="2156"/>
              <a:ext cx="3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 name="AutoShape 16"/>
            <p:cNvSpPr>
              <a:spLocks/>
            </p:cNvSpPr>
            <p:nvPr/>
          </p:nvSpPr>
          <p:spPr bwMode="auto">
            <a:xfrm>
              <a:off x="809" y="2003"/>
              <a:ext cx="56" cy="334"/>
            </a:xfrm>
            <a:prstGeom prst="leftBracket">
              <a:avLst>
                <a:gd name="adj" fmla="val 4970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17" name="AutoShape 17"/>
            <p:cNvSpPr>
              <a:spLocks/>
            </p:cNvSpPr>
            <p:nvPr/>
          </p:nvSpPr>
          <p:spPr bwMode="auto">
            <a:xfrm flipH="1">
              <a:off x="1759" y="2002"/>
              <a:ext cx="66" cy="334"/>
            </a:xfrm>
            <a:prstGeom prst="leftBracket">
              <a:avLst>
                <a:gd name="adj" fmla="val 4217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grpSp>
      <p:sp>
        <p:nvSpPr>
          <p:cNvPr id="18" name="Rectangle 18"/>
          <p:cNvSpPr>
            <a:spLocks noChangeArrowheads="1"/>
          </p:cNvSpPr>
          <p:nvPr/>
        </p:nvSpPr>
        <p:spPr bwMode="auto">
          <a:xfrm>
            <a:off x="120649" y="1665701"/>
            <a:ext cx="889829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dirty="0">
                <a:latin typeface="Calibri" panose="020F0502020204030204" pitchFamily="34" charset="0"/>
                <a:cs typeface="Calibri" panose="020F0502020204030204" pitchFamily="34" charset="0"/>
              </a:rPr>
              <a:t>Avec :</a:t>
            </a:r>
          </a:p>
          <a:p>
            <a:pPr eaLnBrk="1" hangingPunct="1">
              <a:spcBef>
                <a:spcPct val="0"/>
              </a:spcBef>
              <a:buFontTx/>
              <a:buNone/>
            </a:pPr>
            <a:r>
              <a:rPr lang="fr-FR" altLang="fr-FR" sz="1800" b="1" dirty="0">
                <a:latin typeface="Calibri" panose="020F0502020204030204" pitchFamily="34" charset="0"/>
                <a:cs typeface="Calibri" panose="020F0502020204030204" pitchFamily="34" charset="0"/>
              </a:rPr>
              <a:t>P</a:t>
            </a:r>
            <a:r>
              <a:rPr lang="fr-FR" altLang="fr-FR" sz="1800" dirty="0">
                <a:latin typeface="Calibri" panose="020F0502020204030204" pitchFamily="34" charset="0"/>
                <a:cs typeface="Calibri" panose="020F0502020204030204" pitchFamily="34" charset="0"/>
              </a:rPr>
              <a:t> les précipitations moyennes annuelles (en mm)</a:t>
            </a:r>
          </a:p>
          <a:p>
            <a:pPr eaLnBrk="1" hangingPunct="1">
              <a:spcBef>
                <a:spcPct val="0"/>
              </a:spcBef>
              <a:buFontTx/>
              <a:buNone/>
            </a:pPr>
            <a:r>
              <a:rPr lang="fr-FR" altLang="fr-FR" sz="1800" b="1" dirty="0">
                <a:latin typeface="Calibri" panose="020F0502020204030204" pitchFamily="34" charset="0"/>
                <a:cs typeface="Calibri" panose="020F0502020204030204" pitchFamily="34" charset="0"/>
              </a:rPr>
              <a:t>T</a:t>
            </a:r>
            <a:r>
              <a:rPr lang="fr-FR" altLang="fr-FR" sz="1800" dirty="0">
                <a:latin typeface="Calibri" panose="020F0502020204030204" pitchFamily="34" charset="0"/>
                <a:cs typeface="Calibri" panose="020F0502020204030204" pitchFamily="34" charset="0"/>
              </a:rPr>
              <a:t> les températures moyennes annuelles (en °C)</a:t>
            </a:r>
          </a:p>
          <a:p>
            <a:pPr eaLnBrk="1" hangingPunct="1">
              <a:spcBef>
                <a:spcPct val="0"/>
              </a:spcBef>
              <a:buNone/>
            </a:pPr>
            <a:r>
              <a:rPr lang="fr-FR" altLang="fr-FR" sz="1800" b="1" dirty="0">
                <a:latin typeface="Calibri" panose="020F0502020204030204" pitchFamily="34" charset="0"/>
                <a:cs typeface="Calibri" panose="020F0502020204030204" pitchFamily="34" charset="0"/>
              </a:rPr>
              <a:t>p</a:t>
            </a:r>
            <a:r>
              <a:rPr lang="fr-FR" altLang="fr-FR" sz="1800" dirty="0">
                <a:latin typeface="Calibri" panose="020F0502020204030204" pitchFamily="34" charset="0"/>
                <a:cs typeface="Calibri" panose="020F0502020204030204" pitchFamily="34" charset="0"/>
              </a:rPr>
              <a:t> les précipitations moyennes (en mm) pour le mois le plus sec (où p/(t+10) est mini)</a:t>
            </a:r>
          </a:p>
          <a:p>
            <a:pPr eaLnBrk="1" hangingPunct="1">
              <a:spcBef>
                <a:spcPct val="0"/>
              </a:spcBef>
              <a:buFontTx/>
              <a:buNone/>
            </a:pPr>
            <a:r>
              <a:rPr lang="fr-FR" altLang="fr-FR" sz="1800" b="1" dirty="0">
                <a:latin typeface="Calibri" panose="020F0502020204030204" pitchFamily="34" charset="0"/>
                <a:cs typeface="Calibri" panose="020F0502020204030204" pitchFamily="34" charset="0"/>
              </a:rPr>
              <a:t>t</a:t>
            </a:r>
            <a:r>
              <a:rPr lang="fr-FR" altLang="fr-FR" sz="1800" dirty="0">
                <a:latin typeface="Calibri" panose="020F0502020204030204" pitchFamily="34" charset="0"/>
                <a:cs typeface="Calibri" panose="020F0502020204030204" pitchFamily="34" charset="0"/>
              </a:rPr>
              <a:t> les températures moyennes (en °C) pour le mois le plus sec (où p/(t+10) est mini)</a:t>
            </a:r>
          </a:p>
        </p:txBody>
      </p:sp>
      <p:sp>
        <p:nvSpPr>
          <p:cNvPr id="20" name="Rectangle 18"/>
          <p:cNvSpPr>
            <a:spLocks noChangeArrowheads="1"/>
          </p:cNvSpPr>
          <p:nvPr/>
        </p:nvSpPr>
        <p:spPr bwMode="auto">
          <a:xfrm>
            <a:off x="120649" y="5538108"/>
            <a:ext cx="1042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b="1" dirty="0">
                <a:latin typeface="Calibri" panose="020F0502020204030204" pitchFamily="34" charset="0"/>
                <a:cs typeface="Calibri" panose="020F0502020204030204" pitchFamily="34" charset="0"/>
              </a:rPr>
              <a:t>P</a:t>
            </a:r>
            <a:r>
              <a:rPr lang="fr-FR" altLang="fr-FR" sz="1800" dirty="0">
                <a:latin typeface="Calibri" panose="020F0502020204030204" pitchFamily="34" charset="0"/>
                <a:cs typeface="Calibri" panose="020F0502020204030204" pitchFamily="34" charset="0"/>
              </a:rPr>
              <a:t> : 1257</a:t>
            </a:r>
          </a:p>
          <a:p>
            <a:pPr eaLnBrk="1" hangingPunct="1">
              <a:spcBef>
                <a:spcPct val="0"/>
              </a:spcBef>
              <a:buFontTx/>
              <a:buNone/>
            </a:pPr>
            <a:r>
              <a:rPr lang="fr-FR" altLang="fr-FR" sz="1800" b="1" dirty="0">
                <a:latin typeface="Calibri" panose="020F0502020204030204" pitchFamily="34" charset="0"/>
                <a:cs typeface="Calibri" panose="020F0502020204030204" pitchFamily="34" charset="0"/>
              </a:rPr>
              <a:t>T</a:t>
            </a:r>
            <a:r>
              <a:rPr lang="fr-FR" altLang="fr-FR" sz="1800" dirty="0">
                <a:latin typeface="Calibri" panose="020F0502020204030204" pitchFamily="34" charset="0"/>
                <a:cs typeface="Calibri" panose="020F0502020204030204" pitchFamily="34" charset="0"/>
              </a:rPr>
              <a:t> : 15,6</a:t>
            </a:r>
          </a:p>
          <a:p>
            <a:pPr eaLnBrk="1" hangingPunct="1">
              <a:spcBef>
                <a:spcPct val="0"/>
              </a:spcBef>
              <a:buFontTx/>
              <a:buNone/>
            </a:pPr>
            <a:r>
              <a:rPr lang="fr-FR" altLang="fr-FR" sz="1800" b="1" dirty="0">
                <a:latin typeface="Calibri" panose="020F0502020204030204" pitchFamily="34" charset="0"/>
                <a:cs typeface="Calibri" panose="020F0502020204030204" pitchFamily="34" charset="0"/>
              </a:rPr>
              <a:t>p</a:t>
            </a:r>
            <a:r>
              <a:rPr lang="fr-FR" altLang="fr-FR" sz="1800" dirty="0">
                <a:latin typeface="Calibri" panose="020F0502020204030204" pitchFamily="34" charset="0"/>
                <a:cs typeface="Calibri" panose="020F0502020204030204" pitchFamily="34" charset="0"/>
              </a:rPr>
              <a:t> : 7</a:t>
            </a:r>
          </a:p>
          <a:p>
            <a:pPr eaLnBrk="1" hangingPunct="1">
              <a:spcBef>
                <a:spcPct val="0"/>
              </a:spcBef>
              <a:buFontTx/>
              <a:buNone/>
            </a:pPr>
            <a:r>
              <a:rPr lang="fr-FR" altLang="fr-FR" sz="1800" b="1" dirty="0">
                <a:latin typeface="Calibri" panose="020F0502020204030204" pitchFamily="34" charset="0"/>
                <a:cs typeface="Calibri" panose="020F0502020204030204" pitchFamily="34" charset="0"/>
              </a:rPr>
              <a:t>t</a:t>
            </a:r>
            <a:r>
              <a:rPr lang="fr-FR" altLang="fr-FR" sz="1800" dirty="0">
                <a:latin typeface="Calibri" panose="020F0502020204030204" pitchFamily="34" charset="0"/>
                <a:cs typeface="Calibri" panose="020F0502020204030204" pitchFamily="34" charset="0"/>
              </a:rPr>
              <a:t> : 13,8</a:t>
            </a:r>
          </a:p>
        </p:txBody>
      </p:sp>
      <p:pic>
        <p:nvPicPr>
          <p:cNvPr id="21" name="Picture 33"/>
          <p:cNvPicPr>
            <a:picLocks noChangeAspect="1" noChangeArrowheads="1"/>
          </p:cNvPicPr>
          <p:nvPr/>
        </p:nvPicPr>
        <p:blipFill>
          <a:blip r:embed="rId2">
            <a:extLst>
              <a:ext uri="{28A0092B-C50C-407E-A947-70E740481C1C}">
                <a14:useLocalDpi xmlns:a14="http://schemas.microsoft.com/office/drawing/2010/main" val="0"/>
              </a:ext>
            </a:extLst>
          </a:blip>
          <a:srcRect b="3722"/>
          <a:stretch>
            <a:fillRect/>
          </a:stretch>
        </p:blipFill>
        <p:spPr bwMode="auto">
          <a:xfrm>
            <a:off x="1418444" y="3616581"/>
            <a:ext cx="5813425" cy="12319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2"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694" y="5027868"/>
            <a:ext cx="4633912" cy="37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3"/>
          <p:cNvSpPr>
            <a:spLocks noChangeArrowheads="1"/>
          </p:cNvSpPr>
          <p:nvPr/>
        </p:nvSpPr>
        <p:spPr bwMode="auto">
          <a:xfrm>
            <a:off x="1337481" y="4848481"/>
            <a:ext cx="7667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1200" dirty="0">
                <a:latin typeface="Times New Roman" pitchFamily="18" charset="0"/>
              </a:rPr>
              <a:t>mois  le plus sec</a:t>
            </a:r>
          </a:p>
          <a:p>
            <a:pPr algn="ctr" eaLnBrk="1" hangingPunct="1">
              <a:spcBef>
                <a:spcPct val="0"/>
              </a:spcBef>
              <a:buFontTx/>
              <a:buNone/>
            </a:pPr>
            <a:r>
              <a:rPr lang="fr-FR" altLang="fr-FR" sz="1200" dirty="0">
                <a:latin typeface="Times New Roman" pitchFamily="18" charset="0"/>
              </a:rPr>
              <a:t>p/(t+10)</a:t>
            </a:r>
          </a:p>
        </p:txBody>
      </p:sp>
      <p:sp>
        <p:nvSpPr>
          <p:cNvPr id="24" name="Text Box 25"/>
          <p:cNvSpPr txBox="1">
            <a:spLocks noChangeArrowheads="1"/>
          </p:cNvSpPr>
          <p:nvPr/>
        </p:nvSpPr>
        <p:spPr bwMode="auto">
          <a:xfrm>
            <a:off x="1616449" y="6080381"/>
            <a:ext cx="6264904" cy="400110"/>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2000" b="1" dirty="0" err="1">
                <a:latin typeface="Times New Roman" pitchFamily="18" charset="0"/>
              </a:rPr>
              <a:t>I</a:t>
            </a:r>
            <a:r>
              <a:rPr lang="fr-FR" altLang="fr-FR" sz="2000" b="1" baseline="-25000" dirty="0" err="1">
                <a:latin typeface="Times New Roman" pitchFamily="18" charset="0"/>
              </a:rPr>
              <a:t>dM</a:t>
            </a:r>
            <a:r>
              <a:rPr lang="fr-FR" altLang="fr-FR" sz="1800" dirty="0"/>
              <a:t> = ½ [1257 / (15,6 + 10)  +  12 x 7 / (13,8 + 10)]   = 26</a:t>
            </a:r>
          </a:p>
        </p:txBody>
      </p:sp>
      <p:sp>
        <p:nvSpPr>
          <p:cNvPr id="25" name="Rectangle 31"/>
          <p:cNvSpPr>
            <a:spLocks noChangeArrowheads="1"/>
          </p:cNvSpPr>
          <p:nvPr/>
        </p:nvSpPr>
        <p:spPr bwMode="auto">
          <a:xfrm>
            <a:off x="5852331" y="3892806"/>
            <a:ext cx="312738" cy="704850"/>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26" name="Rectangle 31"/>
          <p:cNvSpPr>
            <a:spLocks noChangeArrowheads="1"/>
          </p:cNvSpPr>
          <p:nvPr/>
        </p:nvSpPr>
        <p:spPr bwMode="auto">
          <a:xfrm>
            <a:off x="5464981" y="3894393"/>
            <a:ext cx="330200" cy="703263"/>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27" name="Rectangle 31"/>
          <p:cNvSpPr>
            <a:spLocks noChangeArrowheads="1"/>
          </p:cNvSpPr>
          <p:nvPr/>
        </p:nvSpPr>
        <p:spPr bwMode="auto">
          <a:xfrm>
            <a:off x="6217456" y="3891218"/>
            <a:ext cx="384175" cy="704850"/>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28" name="Rectangle 31"/>
          <p:cNvSpPr>
            <a:spLocks noChangeArrowheads="1"/>
          </p:cNvSpPr>
          <p:nvPr/>
        </p:nvSpPr>
        <p:spPr bwMode="auto">
          <a:xfrm>
            <a:off x="2039156" y="3899156"/>
            <a:ext cx="361950" cy="704850"/>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29" name="Rectangle 34"/>
          <p:cNvSpPr>
            <a:spLocks noChangeArrowheads="1"/>
          </p:cNvSpPr>
          <p:nvPr/>
        </p:nvSpPr>
        <p:spPr bwMode="auto">
          <a:xfrm>
            <a:off x="6303181" y="5046918"/>
            <a:ext cx="342900" cy="319088"/>
          </a:xfrm>
          <a:prstGeom prst="rect">
            <a:avLst/>
          </a:prstGeom>
          <a:noFill/>
          <a:ln w="381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Tree>
    <p:extLst>
      <p:ext uri="{BB962C8B-B14F-4D97-AF65-F5344CB8AC3E}">
        <p14:creationId xmlns:p14="http://schemas.microsoft.com/office/powerpoint/2010/main" val="286484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3000"/>
                                        <p:tgtEl>
                                          <p:spTgt spid="22"/>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35" presetClass="emph" presetSubtype="0" repeatCount="indefinite" fill="hold" grpId="0" nodeType="withEffect">
                                  <p:stCondLst>
                                    <p:cond delay="0"/>
                                  </p:stCondLst>
                                  <p:endCondLst>
                                    <p:cond evt="onNext" delay="0">
                                      <p:tgtEl>
                                        <p:sldTgt/>
                                      </p:tgtEl>
                                    </p:cond>
                                  </p:endCondLst>
                                  <p:childTnLst>
                                    <p:anim calcmode="discrete" valueType="str">
                                      <p:cBhvr>
                                        <p:cTn id="25" dur="1000" fill="hold"/>
                                        <p:tgtEl>
                                          <p:spTgt spid="29"/>
                                        </p:tgtEl>
                                        <p:attrNameLst>
                                          <p:attrName>style.visibility</p:attrName>
                                        </p:attrNameLst>
                                      </p:cBhvr>
                                      <p:tavLst>
                                        <p:tav tm="0">
                                          <p:val>
                                            <p:strVal val="hidden"/>
                                          </p:val>
                                        </p:tav>
                                        <p:tav tm="50000">
                                          <p:val>
                                            <p:strVal val="visible"/>
                                          </p:val>
                                        </p:tav>
                                      </p:tavLst>
                                    </p:anim>
                                  </p:childTnLst>
                                </p:cTn>
                              </p:par>
                              <p:par>
                                <p:cTn id="26" presetID="0" presetClass="path" presetSubtype="0" accel="48000" decel="52000" fill="remove" grpId="2" nodeType="withEffect">
                                  <p:stCondLst>
                                    <p:cond delay="5000"/>
                                  </p:stCondLst>
                                  <p:childTnLst>
                                    <p:animMotion origin="layout" path="M 0.00069 -0.00046 L 0.346 0.00463 L 0.34861 0.08588 " pathEditMode="relative" rAng="0" ptsTypes="AAA">
                                      <p:cBhvr>
                                        <p:cTn id="27" dur="5000" fill="hold"/>
                                        <p:tgtEl>
                                          <p:spTgt spid="29"/>
                                        </p:tgtEl>
                                        <p:attrNameLst>
                                          <p:attrName>ppt_x</p:attrName>
                                          <p:attrName>ppt_y</p:attrName>
                                        </p:attrNameLst>
                                      </p:cBhvr>
                                      <p:rCtr x="17396" y="4306"/>
                                    </p:animMotion>
                                  </p:childTnLst>
                                </p:cTn>
                              </p:par>
                            </p:childTnLst>
                          </p:cTn>
                        </p:par>
                        <p:par>
                          <p:cTn id="28" fill="hold">
                            <p:stCondLst>
                              <p:cond delay="10000"/>
                            </p:stCondLst>
                            <p:childTnLst>
                              <p:par>
                                <p:cTn id="29" presetID="22" presetClass="entr" presetSubtype="8"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6" grpId="0" animBg="1"/>
      <p:bldP spid="27" grpId="0" animBg="1"/>
      <p:bldP spid="28" grpId="0" animBg="1"/>
      <p:bldP spid="29" grpId="0" animBg="1"/>
      <p:bldP spid="29" grpId="1" animBg="1"/>
      <p:bldP spid="29"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4" name="Group 25"/>
          <p:cNvGrpSpPr>
            <a:grpSpLocks/>
          </p:cNvGrpSpPr>
          <p:nvPr/>
        </p:nvGrpSpPr>
        <p:grpSpPr bwMode="auto">
          <a:xfrm>
            <a:off x="1009424" y="702958"/>
            <a:ext cx="1371600" cy="649287"/>
            <a:chOff x="369" y="860"/>
            <a:chExt cx="864" cy="409"/>
          </a:xfrm>
        </p:grpSpPr>
        <p:sp>
          <p:nvSpPr>
            <p:cNvPr id="63502" name="Rectangle 19"/>
            <p:cNvSpPr>
              <a:spLocks noChangeArrowheads="1"/>
            </p:cNvSpPr>
            <p:nvPr/>
          </p:nvSpPr>
          <p:spPr bwMode="auto">
            <a:xfrm>
              <a:off x="369" y="865"/>
              <a:ext cx="864" cy="40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63503" name="Text Box 20"/>
            <p:cNvSpPr txBox="1">
              <a:spLocks noChangeArrowheads="1"/>
            </p:cNvSpPr>
            <p:nvPr/>
          </p:nvSpPr>
          <p:spPr bwMode="auto">
            <a:xfrm>
              <a:off x="371" y="887"/>
              <a:ext cx="4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2400" b="1" dirty="0">
                  <a:latin typeface="Times New Roman" pitchFamily="18" charset="0"/>
                </a:rPr>
                <a:t>I</a:t>
              </a:r>
              <a:r>
                <a:rPr lang="fr-FR" altLang="fr-FR" sz="2400" b="1" baseline="-25000" dirty="0">
                  <a:latin typeface="Times New Roman" pitchFamily="18" charset="0"/>
                </a:rPr>
                <a:t>K</a:t>
              </a:r>
              <a:r>
                <a:rPr lang="fr-FR" altLang="fr-FR" sz="1800" dirty="0">
                  <a:latin typeface="Times New Roman" pitchFamily="18" charset="0"/>
                </a:rPr>
                <a:t> =                     </a:t>
              </a:r>
            </a:p>
          </p:txBody>
        </p:sp>
        <p:sp>
          <p:nvSpPr>
            <p:cNvPr id="63504" name="Text Box 21"/>
            <p:cNvSpPr txBox="1">
              <a:spLocks noChangeArrowheads="1"/>
            </p:cNvSpPr>
            <p:nvPr/>
          </p:nvSpPr>
          <p:spPr bwMode="auto">
            <a:xfrm>
              <a:off x="840" y="860"/>
              <a:ext cx="18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b="1">
                  <a:latin typeface="Times New Roman" pitchFamily="18" charset="0"/>
                </a:rPr>
                <a:t>P</a:t>
              </a:r>
            </a:p>
          </p:txBody>
        </p:sp>
        <p:sp>
          <p:nvSpPr>
            <p:cNvPr id="63505" name="Text Box 22"/>
            <p:cNvSpPr txBox="1">
              <a:spLocks noChangeArrowheads="1"/>
            </p:cNvSpPr>
            <p:nvPr/>
          </p:nvSpPr>
          <p:spPr bwMode="auto">
            <a:xfrm>
              <a:off x="755" y="1017"/>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b="1">
                  <a:latin typeface="Times New Roman" pitchFamily="18" charset="0"/>
                </a:rPr>
                <a:t>T</a:t>
              </a:r>
              <a:r>
                <a:rPr lang="fr-FR" altLang="fr-FR" sz="1800">
                  <a:latin typeface="Times New Roman" pitchFamily="18" charset="0"/>
                </a:rPr>
                <a:t>+</a:t>
              </a:r>
              <a:r>
                <a:rPr lang="fr-FR" altLang="fr-FR" sz="1800" b="1">
                  <a:latin typeface="Times New Roman" pitchFamily="18" charset="0"/>
                </a:rPr>
                <a:t>x</a:t>
              </a:r>
            </a:p>
          </p:txBody>
        </p:sp>
        <p:sp>
          <p:nvSpPr>
            <p:cNvPr id="63506" name="Line 23"/>
            <p:cNvSpPr>
              <a:spLocks noChangeAspect="1" noChangeShapeType="1"/>
            </p:cNvSpPr>
            <p:nvPr/>
          </p:nvSpPr>
          <p:spPr bwMode="auto">
            <a:xfrm>
              <a:off x="752" y="1049"/>
              <a:ext cx="3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143388" name="Text Box 28"/>
          <p:cNvSpPr txBox="1">
            <a:spLocks noChangeArrowheads="1"/>
          </p:cNvSpPr>
          <p:nvPr/>
        </p:nvSpPr>
        <p:spPr bwMode="auto">
          <a:xfrm>
            <a:off x="356962" y="5580592"/>
            <a:ext cx="2984500" cy="8156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2000" b="1" dirty="0">
                <a:latin typeface="Times New Roman" pitchFamily="18" charset="0"/>
              </a:rPr>
              <a:t>I</a:t>
            </a:r>
            <a:r>
              <a:rPr lang="fr-FR" altLang="fr-FR" sz="2000" b="1" baseline="-25000" dirty="0">
                <a:latin typeface="Times New Roman" pitchFamily="18" charset="0"/>
              </a:rPr>
              <a:t>K</a:t>
            </a:r>
            <a:r>
              <a:rPr lang="fr-FR" altLang="fr-FR" sz="1800" dirty="0"/>
              <a:t> = 1257 / (15,6+14) </a:t>
            </a:r>
          </a:p>
          <a:p>
            <a:pPr eaLnBrk="1" hangingPunct="1">
              <a:spcBef>
                <a:spcPct val="50000"/>
              </a:spcBef>
              <a:buFontTx/>
              <a:buNone/>
            </a:pPr>
            <a:r>
              <a:rPr lang="fr-FR" altLang="fr-FR" sz="1800" b="1" dirty="0">
                <a:latin typeface="Times New Roman" pitchFamily="18" charset="0"/>
              </a:rPr>
              <a:t>I</a:t>
            </a:r>
            <a:r>
              <a:rPr lang="fr-FR" altLang="fr-FR" sz="1800" b="1" baseline="-25000" dirty="0">
                <a:latin typeface="Times New Roman" pitchFamily="18" charset="0"/>
              </a:rPr>
              <a:t>K  </a:t>
            </a:r>
            <a:r>
              <a:rPr lang="fr-FR" altLang="fr-FR" sz="1800" dirty="0"/>
              <a:t>= 42</a:t>
            </a:r>
          </a:p>
        </p:txBody>
      </p:sp>
      <p:sp>
        <p:nvSpPr>
          <p:cNvPr id="143400" name="Text Box 40"/>
          <p:cNvSpPr txBox="1">
            <a:spLocks noChangeArrowheads="1"/>
          </p:cNvSpPr>
          <p:nvPr/>
        </p:nvSpPr>
        <p:spPr bwMode="auto">
          <a:xfrm>
            <a:off x="625249" y="4242582"/>
            <a:ext cx="2139950" cy="646113"/>
          </a:xfrm>
          <a:prstGeom prst="rect">
            <a:avLst/>
          </a:prstGeom>
          <a:solidFill>
            <a:schemeClr val="bg1"/>
          </a:solidFill>
          <a:ln>
            <a:noFill/>
          </a:ln>
          <a:effectLst/>
          <a:extLst/>
        </p:spPr>
        <p:txBody>
          <a:bodyPr>
            <a:spAutoFit/>
          </a:bodyPr>
          <a:lstStyle/>
          <a:p>
            <a:pPr algn="ctr">
              <a:spcBef>
                <a:spcPct val="50000"/>
              </a:spcBef>
              <a:defRPr/>
            </a:pPr>
            <a:r>
              <a:rPr lang="fr-FR" dirty="0">
                <a:solidFill>
                  <a:srgbClr val="FF0000"/>
                </a:solidFill>
                <a:latin typeface="Calibri" panose="020F0502020204030204" pitchFamily="34" charset="0"/>
                <a:cs typeface="Calibri" panose="020F0502020204030204" pitchFamily="34" charset="0"/>
              </a:rPr>
              <a:t>saison sèche « d’hiver »  x = 14</a:t>
            </a:r>
          </a:p>
        </p:txBody>
      </p:sp>
      <p:sp>
        <p:nvSpPr>
          <p:cNvPr id="143401" name="Text Box 41"/>
          <p:cNvSpPr txBox="1">
            <a:spLocks noChangeArrowheads="1"/>
          </p:cNvSpPr>
          <p:nvPr/>
        </p:nvSpPr>
        <p:spPr bwMode="auto">
          <a:xfrm>
            <a:off x="4297136" y="6010631"/>
            <a:ext cx="4621213" cy="854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2000">
                <a:latin typeface="Comic Sans MS" pitchFamily="66" charset="0"/>
              </a:rPr>
              <a:t>I</a:t>
            </a:r>
            <a:r>
              <a:rPr lang="fr-FR" altLang="fr-FR" sz="2000" b="1" baseline="-25000">
                <a:latin typeface="Comic Sans MS" pitchFamily="66" charset="0"/>
              </a:rPr>
              <a:t>K</a:t>
            </a:r>
            <a:r>
              <a:rPr lang="fr-FR" altLang="fr-FR" sz="1800"/>
              <a:t> </a:t>
            </a:r>
            <a:r>
              <a:rPr lang="fr-FR" altLang="fr-FR" sz="1800">
                <a:latin typeface="Comic Sans MS" pitchFamily="66" charset="0"/>
              </a:rPr>
              <a:t>&lt; 10  : déserts  (W</a:t>
            </a:r>
            <a:r>
              <a:rPr lang="fr-FR" altLang="fr-FR" sz="1400">
                <a:latin typeface="Comic Sans MS" pitchFamily="66" charset="0"/>
              </a:rPr>
              <a:t>üste</a:t>
            </a:r>
            <a:r>
              <a:rPr lang="fr-FR" altLang="fr-FR" sz="1800">
                <a:latin typeface="Comic Sans MS" pitchFamily="66" charset="0"/>
              </a:rPr>
              <a:t>)      </a:t>
            </a:r>
            <a:r>
              <a:rPr lang="fr-FR" altLang="fr-FR" sz="1600">
                <a:latin typeface="Comic Sans MS" pitchFamily="66" charset="0"/>
              </a:rPr>
              <a:t>≈    I</a:t>
            </a:r>
            <a:r>
              <a:rPr lang="fr-FR" altLang="fr-FR" sz="1600" baseline="-25000">
                <a:latin typeface="Comic Sans MS" pitchFamily="66" charset="0"/>
              </a:rPr>
              <a:t>dM</a:t>
            </a:r>
            <a:r>
              <a:rPr lang="fr-FR" altLang="fr-FR" sz="1600">
                <a:latin typeface="Comic Sans MS" pitchFamily="66" charset="0"/>
              </a:rPr>
              <a:t> &lt; 5</a:t>
            </a:r>
          </a:p>
          <a:p>
            <a:pPr eaLnBrk="1" hangingPunct="1">
              <a:spcBef>
                <a:spcPct val="50000"/>
              </a:spcBef>
              <a:buFontTx/>
              <a:buNone/>
            </a:pPr>
            <a:r>
              <a:rPr lang="fr-FR" altLang="fr-FR" sz="2000">
                <a:latin typeface="Comic Sans MS" pitchFamily="66" charset="0"/>
              </a:rPr>
              <a:t>I</a:t>
            </a:r>
            <a:r>
              <a:rPr lang="fr-FR" altLang="fr-FR" sz="2000" b="1" baseline="-25000">
                <a:latin typeface="Comic Sans MS" pitchFamily="66" charset="0"/>
              </a:rPr>
              <a:t>K</a:t>
            </a:r>
            <a:r>
              <a:rPr lang="fr-FR" altLang="fr-FR" sz="1800"/>
              <a:t> </a:t>
            </a:r>
            <a:r>
              <a:rPr lang="fr-FR" altLang="fr-FR" sz="1800">
                <a:latin typeface="Comic Sans MS" pitchFamily="66" charset="0"/>
              </a:rPr>
              <a:t>&lt; 20  : steppes  (S</a:t>
            </a:r>
            <a:r>
              <a:rPr lang="fr-FR" altLang="fr-FR" sz="1400">
                <a:latin typeface="Comic Sans MS" pitchFamily="66" charset="0"/>
              </a:rPr>
              <a:t>teppen</a:t>
            </a:r>
            <a:r>
              <a:rPr lang="fr-FR" altLang="fr-FR" sz="1800">
                <a:latin typeface="Comic Sans MS" pitchFamily="66" charset="0"/>
              </a:rPr>
              <a:t>)    </a:t>
            </a:r>
            <a:r>
              <a:rPr lang="fr-FR" altLang="fr-FR" sz="1600">
                <a:latin typeface="Comic Sans MS" pitchFamily="66" charset="0"/>
              </a:rPr>
              <a:t>≈   I</a:t>
            </a:r>
            <a:r>
              <a:rPr lang="fr-FR" altLang="fr-FR" sz="1600" baseline="-25000">
                <a:latin typeface="Comic Sans MS" pitchFamily="66" charset="0"/>
              </a:rPr>
              <a:t>dM</a:t>
            </a:r>
            <a:r>
              <a:rPr lang="fr-FR" altLang="fr-FR" sz="1600">
                <a:latin typeface="Comic Sans MS" pitchFamily="66" charset="0"/>
              </a:rPr>
              <a:t> &lt; 10</a:t>
            </a:r>
          </a:p>
        </p:txBody>
      </p:sp>
      <p:pic>
        <p:nvPicPr>
          <p:cNvPr id="63501" name="Picture 33"/>
          <p:cNvPicPr>
            <a:picLocks noChangeAspect="1" noChangeArrowheads="1"/>
          </p:cNvPicPr>
          <p:nvPr/>
        </p:nvPicPr>
        <p:blipFill>
          <a:blip r:embed="rId2">
            <a:extLst>
              <a:ext uri="{28A0092B-C50C-407E-A947-70E740481C1C}">
                <a14:useLocalDpi xmlns:a14="http://schemas.microsoft.com/office/drawing/2010/main" val="0"/>
              </a:ext>
            </a:extLst>
          </a:blip>
          <a:srcRect b="3600"/>
          <a:stretch>
            <a:fillRect/>
          </a:stretch>
        </p:blipFill>
        <p:spPr bwMode="auto">
          <a:xfrm>
            <a:off x="3104924" y="3893288"/>
            <a:ext cx="5813425" cy="12334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Text Box 6"/>
          <p:cNvSpPr txBox="1">
            <a:spLocks noChangeArrowheads="1"/>
          </p:cNvSpPr>
          <p:nvPr/>
        </p:nvSpPr>
        <p:spPr bwMode="auto">
          <a:xfrm>
            <a:off x="-209078" y="197663"/>
            <a:ext cx="93530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127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just" eaLnBrk="1" hangingPunct="1">
              <a:spcBef>
                <a:spcPct val="50000"/>
              </a:spcBef>
              <a:buFont typeface="Wingdings" panose="05000000000000000000" pitchFamily="2" charset="2"/>
              <a:buChar char="Ø"/>
            </a:pPr>
            <a:r>
              <a:rPr lang="fr-FR" altLang="fr-FR" sz="2000" dirty="0">
                <a:latin typeface="Calibri" panose="020F0502020204030204" pitchFamily="34" charset="0"/>
                <a:cs typeface="Calibri" panose="020F0502020204030204" pitchFamily="34" charset="0"/>
              </a:rPr>
              <a:t> Au niveau annuel, l’aridité peut également s’évaluer par </a:t>
            </a:r>
            <a:r>
              <a:rPr lang="fr-FR" altLang="fr-FR" sz="2000" b="1" dirty="0">
                <a:solidFill>
                  <a:srgbClr val="C00000"/>
                </a:solidFill>
                <a:latin typeface="Calibri" panose="020F0502020204030204" pitchFamily="34" charset="0"/>
                <a:cs typeface="Calibri" panose="020F0502020204030204" pitchFamily="34" charset="0"/>
              </a:rPr>
              <a:t>l’indice de </a:t>
            </a:r>
            <a:r>
              <a:rPr lang="fr-FR" altLang="fr-FR" sz="2000" b="1" dirty="0" err="1">
                <a:solidFill>
                  <a:srgbClr val="C00000"/>
                </a:solidFill>
                <a:latin typeface="Calibri" panose="020F0502020204030204" pitchFamily="34" charset="0"/>
                <a:cs typeface="Calibri" panose="020F0502020204030204" pitchFamily="34" charset="0"/>
              </a:rPr>
              <a:t>Köppen</a:t>
            </a:r>
            <a:r>
              <a:rPr lang="fr-FR" altLang="fr-FR" sz="2000" dirty="0">
                <a:latin typeface="Calibri" panose="020F0502020204030204" pitchFamily="34" charset="0"/>
                <a:cs typeface="Calibri" panose="020F0502020204030204" pitchFamily="34" charset="0"/>
              </a:rPr>
              <a:t>.</a:t>
            </a:r>
          </a:p>
        </p:txBody>
      </p:sp>
      <p:sp>
        <p:nvSpPr>
          <p:cNvPr id="14" name="Rectangle 18"/>
          <p:cNvSpPr>
            <a:spLocks noChangeArrowheads="1"/>
          </p:cNvSpPr>
          <p:nvPr/>
        </p:nvSpPr>
        <p:spPr bwMode="auto">
          <a:xfrm>
            <a:off x="356961" y="1606010"/>
            <a:ext cx="780637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dirty="0">
                <a:latin typeface="Calibri" panose="020F0502020204030204" pitchFamily="34" charset="0"/>
                <a:cs typeface="Calibri" panose="020F0502020204030204" pitchFamily="34" charset="0"/>
              </a:rPr>
              <a:t>Avec :</a:t>
            </a:r>
          </a:p>
          <a:p>
            <a:pPr eaLnBrk="1" hangingPunct="1">
              <a:spcBef>
                <a:spcPct val="0"/>
              </a:spcBef>
              <a:buFontTx/>
              <a:buNone/>
            </a:pPr>
            <a:r>
              <a:rPr lang="fr-FR" altLang="fr-FR" sz="1800" b="1" dirty="0">
                <a:latin typeface="Calibri" panose="020F0502020204030204" pitchFamily="34" charset="0"/>
                <a:cs typeface="Calibri" panose="020F0502020204030204" pitchFamily="34" charset="0"/>
              </a:rPr>
              <a:t>P</a:t>
            </a:r>
            <a:r>
              <a:rPr lang="fr-FR" altLang="fr-FR" sz="1800" dirty="0">
                <a:latin typeface="Calibri" panose="020F0502020204030204" pitchFamily="34" charset="0"/>
                <a:cs typeface="Calibri" panose="020F0502020204030204" pitchFamily="34" charset="0"/>
              </a:rPr>
              <a:t> les précipitations moyennes annuelles (en mm)</a:t>
            </a:r>
          </a:p>
          <a:p>
            <a:pPr eaLnBrk="1" hangingPunct="1">
              <a:spcBef>
                <a:spcPct val="0"/>
              </a:spcBef>
              <a:buFontTx/>
              <a:buNone/>
            </a:pPr>
            <a:r>
              <a:rPr lang="fr-FR" altLang="fr-FR" sz="1800" b="1" dirty="0">
                <a:latin typeface="Calibri" panose="020F0502020204030204" pitchFamily="34" charset="0"/>
                <a:cs typeface="Calibri" panose="020F0502020204030204" pitchFamily="34" charset="0"/>
              </a:rPr>
              <a:t>T</a:t>
            </a:r>
            <a:r>
              <a:rPr lang="fr-FR" altLang="fr-FR" sz="1800" dirty="0">
                <a:latin typeface="Calibri" panose="020F0502020204030204" pitchFamily="34" charset="0"/>
                <a:cs typeface="Calibri" panose="020F0502020204030204" pitchFamily="34" charset="0"/>
              </a:rPr>
              <a:t> les températures moyennes annuelles (en °C)</a:t>
            </a:r>
          </a:p>
          <a:p>
            <a:pPr eaLnBrk="1" hangingPunct="1">
              <a:spcBef>
                <a:spcPct val="0"/>
              </a:spcBef>
              <a:buNone/>
            </a:pPr>
            <a:r>
              <a:rPr lang="fr-FR" altLang="fr-FR" sz="1800" b="1" dirty="0">
                <a:latin typeface="Calibri" panose="020F0502020204030204" pitchFamily="34" charset="0"/>
                <a:cs typeface="Calibri" panose="020F0502020204030204" pitchFamily="34" charset="0"/>
              </a:rPr>
              <a:t>x</a:t>
            </a:r>
            <a:r>
              <a:rPr lang="fr-FR" altLang="fr-FR" sz="1800" dirty="0">
                <a:latin typeface="Calibri" panose="020F0502020204030204" pitchFamily="34" charset="0"/>
                <a:cs typeface="Calibri" panose="020F0502020204030204" pitchFamily="34" charset="0"/>
              </a:rPr>
              <a:t> = 0 ou 7 ou 14 selon la saison sèche (au moins 2 mois secs selon Gaussen) :</a:t>
            </a:r>
          </a:p>
          <a:p>
            <a:pPr eaLnBrk="1" hangingPunct="1">
              <a:spcBef>
                <a:spcPct val="0"/>
              </a:spcBef>
              <a:buNone/>
            </a:pPr>
            <a:r>
              <a:rPr lang="fr-FR" altLang="fr-FR" sz="1800" dirty="0">
                <a:latin typeface="Calibri" panose="020F0502020204030204" pitchFamily="34" charset="0"/>
                <a:cs typeface="Calibri" panose="020F0502020204030204" pitchFamily="34" charset="0"/>
              </a:rPr>
              <a:t>	0 : saison sèche d’été</a:t>
            </a:r>
          </a:p>
          <a:p>
            <a:pPr eaLnBrk="1" hangingPunct="1">
              <a:spcBef>
                <a:spcPct val="0"/>
              </a:spcBef>
              <a:buNone/>
            </a:pPr>
            <a:r>
              <a:rPr lang="fr-FR" altLang="fr-FR" sz="1800" dirty="0">
                <a:latin typeface="Calibri" panose="020F0502020204030204" pitchFamily="34" charset="0"/>
                <a:cs typeface="Calibri" panose="020F0502020204030204" pitchFamily="34" charset="0"/>
              </a:rPr>
              <a:t>	7 : pas de mois secs</a:t>
            </a:r>
          </a:p>
          <a:p>
            <a:pPr eaLnBrk="1" hangingPunct="1">
              <a:spcBef>
                <a:spcPct val="0"/>
              </a:spcBef>
              <a:buNone/>
            </a:pPr>
            <a:r>
              <a:rPr lang="fr-FR" altLang="fr-FR" sz="1800" dirty="0">
                <a:latin typeface="Calibri" panose="020F0502020204030204" pitchFamily="34" charset="0"/>
                <a:cs typeface="Calibri" panose="020F0502020204030204" pitchFamily="34" charset="0"/>
              </a:rPr>
              <a:t>	14 : mois secs d’hiver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3400"/>
                                        </p:tgtEl>
                                        <p:attrNameLst>
                                          <p:attrName>style.visibility</p:attrName>
                                        </p:attrNameLst>
                                      </p:cBhvr>
                                      <p:to>
                                        <p:strVal val="visible"/>
                                      </p:to>
                                    </p:set>
                                    <p:animEffect transition="in" filter="wipe(left)">
                                      <p:cBhvr>
                                        <p:cTn id="7" dur="1000"/>
                                        <p:tgtEl>
                                          <p:spTgt spid="143400"/>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43388"/>
                                        </p:tgtEl>
                                        <p:attrNameLst>
                                          <p:attrName>style.visibility</p:attrName>
                                        </p:attrNameLst>
                                      </p:cBhvr>
                                      <p:to>
                                        <p:strVal val="visible"/>
                                      </p:to>
                                    </p:set>
                                    <p:animEffect transition="in" filter="wipe(left)">
                                      <p:cBhvr>
                                        <p:cTn id="11" dur="3000"/>
                                        <p:tgtEl>
                                          <p:spTgt spid="143388"/>
                                        </p:tgtEl>
                                      </p:cBhvr>
                                    </p:animEffect>
                                  </p:childTnLst>
                                </p:cTn>
                              </p:par>
                            </p:childTnLst>
                          </p:cTn>
                        </p:par>
                        <p:par>
                          <p:cTn id="12" fill="hold" nodeType="afterGroup">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143401"/>
                                        </p:tgtEl>
                                        <p:attrNameLst>
                                          <p:attrName>style.visibility</p:attrName>
                                        </p:attrNameLst>
                                      </p:cBhvr>
                                      <p:to>
                                        <p:strVal val="visible"/>
                                      </p:to>
                                    </p:set>
                                    <p:animEffect transition="in" filter="wipe(left)">
                                      <p:cBhvr>
                                        <p:cTn id="15" dur="3000"/>
                                        <p:tgtEl>
                                          <p:spTgt spid="143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8" grpId="0" animBg="1"/>
      <p:bldP spid="143400" grpId="0" animBg="1"/>
      <p:bldP spid="14340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4" name="Group 25"/>
          <p:cNvGrpSpPr>
            <a:grpSpLocks/>
          </p:cNvGrpSpPr>
          <p:nvPr/>
        </p:nvGrpSpPr>
        <p:grpSpPr bwMode="auto">
          <a:xfrm>
            <a:off x="1101499" y="969880"/>
            <a:ext cx="1371600" cy="649287"/>
            <a:chOff x="369" y="860"/>
            <a:chExt cx="864" cy="409"/>
          </a:xfrm>
        </p:grpSpPr>
        <p:sp>
          <p:nvSpPr>
            <p:cNvPr id="63502" name="Rectangle 19"/>
            <p:cNvSpPr>
              <a:spLocks noChangeArrowheads="1"/>
            </p:cNvSpPr>
            <p:nvPr/>
          </p:nvSpPr>
          <p:spPr bwMode="auto">
            <a:xfrm>
              <a:off x="369" y="865"/>
              <a:ext cx="864" cy="40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63503" name="Text Box 20"/>
            <p:cNvSpPr txBox="1">
              <a:spLocks noChangeArrowheads="1"/>
            </p:cNvSpPr>
            <p:nvPr/>
          </p:nvSpPr>
          <p:spPr bwMode="auto">
            <a:xfrm>
              <a:off x="371" y="887"/>
              <a:ext cx="4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2400" b="1" dirty="0">
                  <a:latin typeface="Times New Roman" pitchFamily="18" charset="0"/>
                </a:rPr>
                <a:t>I</a:t>
              </a:r>
              <a:r>
                <a:rPr lang="fr-FR" altLang="fr-FR" sz="2400" b="1" baseline="-25000" dirty="0">
                  <a:latin typeface="Times New Roman" pitchFamily="18" charset="0"/>
                </a:rPr>
                <a:t>K</a:t>
              </a:r>
              <a:r>
                <a:rPr lang="fr-FR" altLang="fr-FR" sz="1800" dirty="0">
                  <a:latin typeface="Times New Roman" pitchFamily="18" charset="0"/>
                </a:rPr>
                <a:t> =                     </a:t>
              </a:r>
            </a:p>
          </p:txBody>
        </p:sp>
        <p:sp>
          <p:nvSpPr>
            <p:cNvPr id="63504" name="Text Box 21"/>
            <p:cNvSpPr txBox="1">
              <a:spLocks noChangeArrowheads="1"/>
            </p:cNvSpPr>
            <p:nvPr/>
          </p:nvSpPr>
          <p:spPr bwMode="auto">
            <a:xfrm>
              <a:off x="840" y="860"/>
              <a:ext cx="18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b="1">
                  <a:latin typeface="Times New Roman" pitchFamily="18" charset="0"/>
                </a:rPr>
                <a:t>P</a:t>
              </a:r>
            </a:p>
          </p:txBody>
        </p:sp>
        <p:sp>
          <p:nvSpPr>
            <p:cNvPr id="63505" name="Text Box 22"/>
            <p:cNvSpPr txBox="1">
              <a:spLocks noChangeArrowheads="1"/>
            </p:cNvSpPr>
            <p:nvPr/>
          </p:nvSpPr>
          <p:spPr bwMode="auto">
            <a:xfrm>
              <a:off x="755" y="1017"/>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b="1">
                  <a:latin typeface="Times New Roman" pitchFamily="18" charset="0"/>
                </a:rPr>
                <a:t>T</a:t>
              </a:r>
              <a:r>
                <a:rPr lang="fr-FR" altLang="fr-FR" sz="1800">
                  <a:latin typeface="Times New Roman" pitchFamily="18" charset="0"/>
                </a:rPr>
                <a:t>+</a:t>
              </a:r>
              <a:r>
                <a:rPr lang="fr-FR" altLang="fr-FR" sz="1800" b="1">
                  <a:latin typeface="Times New Roman" pitchFamily="18" charset="0"/>
                </a:rPr>
                <a:t>x</a:t>
              </a:r>
            </a:p>
          </p:txBody>
        </p:sp>
        <p:sp>
          <p:nvSpPr>
            <p:cNvPr id="63506" name="Line 23"/>
            <p:cNvSpPr>
              <a:spLocks noChangeAspect="1" noChangeShapeType="1"/>
            </p:cNvSpPr>
            <p:nvPr/>
          </p:nvSpPr>
          <p:spPr bwMode="auto">
            <a:xfrm>
              <a:off x="752" y="1049"/>
              <a:ext cx="3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143401" name="Text Box 41"/>
          <p:cNvSpPr txBox="1">
            <a:spLocks noChangeArrowheads="1"/>
          </p:cNvSpPr>
          <p:nvPr/>
        </p:nvSpPr>
        <p:spPr bwMode="auto">
          <a:xfrm>
            <a:off x="1408977" y="2477518"/>
            <a:ext cx="7094943" cy="1323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dirty="0">
                <a:latin typeface="Calibri" panose="020F0502020204030204" pitchFamily="34" charset="0"/>
                <a:cs typeface="Calibri" panose="020F0502020204030204" pitchFamily="34" charset="0"/>
              </a:rPr>
              <a:t>I</a:t>
            </a:r>
            <a:r>
              <a:rPr lang="fr-FR" altLang="fr-FR" b="1" baseline="-25000" dirty="0">
                <a:latin typeface="Calibri" panose="020F0502020204030204" pitchFamily="34" charset="0"/>
                <a:cs typeface="Calibri" panose="020F0502020204030204" pitchFamily="34" charset="0"/>
              </a:rPr>
              <a:t>K</a:t>
            </a:r>
            <a:r>
              <a:rPr lang="fr-FR" altLang="fr-FR" sz="2800" dirty="0">
                <a:latin typeface="Calibri" panose="020F0502020204030204" pitchFamily="34" charset="0"/>
                <a:cs typeface="Calibri" panose="020F0502020204030204" pitchFamily="34" charset="0"/>
              </a:rPr>
              <a:t> &lt; 10  : déserts  (</a:t>
            </a:r>
            <a:r>
              <a:rPr lang="fr-FR" altLang="fr-FR" sz="2800" dirty="0" err="1">
                <a:latin typeface="Calibri" panose="020F0502020204030204" pitchFamily="34" charset="0"/>
                <a:cs typeface="Calibri" panose="020F0502020204030204" pitchFamily="34" charset="0"/>
              </a:rPr>
              <a:t>W</a:t>
            </a:r>
            <a:r>
              <a:rPr lang="fr-FR" altLang="fr-FR" sz="2000" dirty="0" err="1">
                <a:latin typeface="Calibri" panose="020F0502020204030204" pitchFamily="34" charset="0"/>
                <a:cs typeface="Calibri" panose="020F0502020204030204" pitchFamily="34" charset="0"/>
              </a:rPr>
              <a:t>üste</a:t>
            </a:r>
            <a:r>
              <a:rPr lang="fr-FR" altLang="fr-FR" sz="2800" dirty="0">
                <a:latin typeface="Calibri" panose="020F0502020204030204" pitchFamily="34" charset="0"/>
                <a:cs typeface="Calibri" panose="020F0502020204030204" pitchFamily="34" charset="0"/>
              </a:rPr>
              <a:t>)      </a:t>
            </a:r>
            <a:r>
              <a:rPr lang="fr-FR" altLang="fr-FR" sz="2400" dirty="0">
                <a:latin typeface="Calibri" panose="020F0502020204030204" pitchFamily="34" charset="0"/>
                <a:cs typeface="Calibri" panose="020F0502020204030204" pitchFamily="34" charset="0"/>
              </a:rPr>
              <a:t>≈    </a:t>
            </a:r>
            <a:r>
              <a:rPr lang="fr-FR" altLang="fr-FR" sz="2400" dirty="0" err="1">
                <a:latin typeface="Calibri" panose="020F0502020204030204" pitchFamily="34" charset="0"/>
                <a:cs typeface="Calibri" panose="020F0502020204030204" pitchFamily="34" charset="0"/>
              </a:rPr>
              <a:t>I</a:t>
            </a:r>
            <a:r>
              <a:rPr lang="fr-FR" altLang="fr-FR" sz="2400" baseline="-25000" dirty="0" err="1">
                <a:latin typeface="Calibri" panose="020F0502020204030204" pitchFamily="34" charset="0"/>
                <a:cs typeface="Calibri" panose="020F0502020204030204" pitchFamily="34" charset="0"/>
              </a:rPr>
              <a:t>dM</a:t>
            </a:r>
            <a:r>
              <a:rPr lang="fr-FR" altLang="fr-FR" sz="2400" dirty="0">
                <a:latin typeface="Calibri" panose="020F0502020204030204" pitchFamily="34" charset="0"/>
                <a:cs typeface="Calibri" panose="020F0502020204030204" pitchFamily="34" charset="0"/>
              </a:rPr>
              <a:t> &lt; 5</a:t>
            </a:r>
          </a:p>
          <a:p>
            <a:pPr eaLnBrk="1" hangingPunct="1">
              <a:spcBef>
                <a:spcPct val="50000"/>
              </a:spcBef>
              <a:buFontTx/>
              <a:buNone/>
            </a:pPr>
            <a:r>
              <a:rPr lang="fr-FR" altLang="fr-FR" dirty="0">
                <a:latin typeface="Calibri" panose="020F0502020204030204" pitchFamily="34" charset="0"/>
                <a:cs typeface="Calibri" panose="020F0502020204030204" pitchFamily="34" charset="0"/>
              </a:rPr>
              <a:t>I</a:t>
            </a:r>
            <a:r>
              <a:rPr lang="fr-FR" altLang="fr-FR" b="1" baseline="-25000" dirty="0">
                <a:latin typeface="Calibri" panose="020F0502020204030204" pitchFamily="34" charset="0"/>
                <a:cs typeface="Calibri" panose="020F0502020204030204" pitchFamily="34" charset="0"/>
              </a:rPr>
              <a:t>K</a:t>
            </a:r>
            <a:r>
              <a:rPr lang="fr-FR" altLang="fr-FR" sz="2800" dirty="0">
                <a:latin typeface="Calibri" panose="020F0502020204030204" pitchFamily="34" charset="0"/>
                <a:cs typeface="Calibri" panose="020F0502020204030204" pitchFamily="34" charset="0"/>
              </a:rPr>
              <a:t> &lt; 20  : steppes  (</a:t>
            </a:r>
            <a:r>
              <a:rPr lang="fr-FR" altLang="fr-FR" sz="2800" dirty="0" err="1">
                <a:latin typeface="Calibri" panose="020F0502020204030204" pitchFamily="34" charset="0"/>
                <a:cs typeface="Calibri" panose="020F0502020204030204" pitchFamily="34" charset="0"/>
              </a:rPr>
              <a:t>S</a:t>
            </a:r>
            <a:r>
              <a:rPr lang="fr-FR" altLang="fr-FR" sz="2000" dirty="0" err="1">
                <a:latin typeface="Calibri" panose="020F0502020204030204" pitchFamily="34" charset="0"/>
                <a:cs typeface="Calibri" panose="020F0502020204030204" pitchFamily="34" charset="0"/>
              </a:rPr>
              <a:t>teppen</a:t>
            </a:r>
            <a:r>
              <a:rPr lang="fr-FR" altLang="fr-FR" sz="2800" dirty="0">
                <a:latin typeface="Calibri" panose="020F0502020204030204" pitchFamily="34" charset="0"/>
                <a:cs typeface="Calibri" panose="020F0502020204030204" pitchFamily="34" charset="0"/>
              </a:rPr>
              <a:t>)    </a:t>
            </a:r>
            <a:r>
              <a:rPr lang="fr-FR" altLang="fr-FR" sz="2400" dirty="0">
                <a:latin typeface="Calibri" panose="020F0502020204030204" pitchFamily="34" charset="0"/>
                <a:cs typeface="Calibri" panose="020F0502020204030204" pitchFamily="34" charset="0"/>
              </a:rPr>
              <a:t>≈   </a:t>
            </a:r>
            <a:r>
              <a:rPr lang="fr-FR" altLang="fr-FR" sz="2400" dirty="0" err="1">
                <a:latin typeface="Calibri" panose="020F0502020204030204" pitchFamily="34" charset="0"/>
                <a:cs typeface="Calibri" panose="020F0502020204030204" pitchFamily="34" charset="0"/>
              </a:rPr>
              <a:t>I</a:t>
            </a:r>
            <a:r>
              <a:rPr lang="fr-FR" altLang="fr-FR" sz="2400" baseline="-25000" dirty="0" err="1">
                <a:latin typeface="Calibri" panose="020F0502020204030204" pitchFamily="34" charset="0"/>
                <a:cs typeface="Calibri" panose="020F0502020204030204" pitchFamily="34" charset="0"/>
              </a:rPr>
              <a:t>dM</a:t>
            </a:r>
            <a:r>
              <a:rPr lang="fr-FR" altLang="fr-FR" sz="2400" dirty="0">
                <a:latin typeface="Calibri" panose="020F0502020204030204" pitchFamily="34" charset="0"/>
                <a:cs typeface="Calibri" panose="020F0502020204030204" pitchFamily="34" charset="0"/>
              </a:rPr>
              <a:t> &lt; 10</a:t>
            </a:r>
          </a:p>
        </p:txBody>
      </p:sp>
      <p:sp>
        <p:nvSpPr>
          <p:cNvPr id="19" name="Text Box 6"/>
          <p:cNvSpPr txBox="1">
            <a:spLocks noChangeArrowheads="1"/>
          </p:cNvSpPr>
          <p:nvPr/>
        </p:nvSpPr>
        <p:spPr bwMode="auto">
          <a:xfrm>
            <a:off x="-209078" y="523733"/>
            <a:ext cx="93530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127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just" eaLnBrk="1" hangingPunct="1">
              <a:spcBef>
                <a:spcPct val="50000"/>
              </a:spcBef>
              <a:buFont typeface="Wingdings" panose="05000000000000000000" pitchFamily="2" charset="2"/>
              <a:buChar char="Ø"/>
            </a:pPr>
            <a:r>
              <a:rPr lang="fr-FR" altLang="fr-FR" sz="2000" dirty="0">
                <a:latin typeface="Calibri" panose="020F0502020204030204" pitchFamily="34" charset="0"/>
                <a:cs typeface="Calibri" panose="020F0502020204030204" pitchFamily="34" charset="0"/>
              </a:rPr>
              <a:t> Au niveau annuel, l’aridité peut également s’évaluer par </a:t>
            </a:r>
            <a:r>
              <a:rPr lang="fr-FR" altLang="fr-FR" sz="2000" b="1" dirty="0">
                <a:solidFill>
                  <a:srgbClr val="C00000"/>
                </a:solidFill>
                <a:latin typeface="Calibri" panose="020F0502020204030204" pitchFamily="34" charset="0"/>
                <a:cs typeface="Calibri" panose="020F0502020204030204" pitchFamily="34" charset="0"/>
              </a:rPr>
              <a:t>l’indice de </a:t>
            </a:r>
            <a:r>
              <a:rPr lang="fr-FR" altLang="fr-FR" sz="2000" b="1" dirty="0" err="1">
                <a:solidFill>
                  <a:srgbClr val="C00000"/>
                </a:solidFill>
                <a:latin typeface="Calibri" panose="020F0502020204030204" pitchFamily="34" charset="0"/>
                <a:cs typeface="Calibri" panose="020F0502020204030204" pitchFamily="34" charset="0"/>
              </a:rPr>
              <a:t>Köppen</a:t>
            </a:r>
            <a:r>
              <a:rPr lang="fr-FR" altLang="fr-FR"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359050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3401"/>
                                        </p:tgtEl>
                                        <p:attrNameLst>
                                          <p:attrName>style.visibility</p:attrName>
                                        </p:attrNameLst>
                                      </p:cBhvr>
                                      <p:to>
                                        <p:strVal val="visible"/>
                                      </p:to>
                                    </p:set>
                                    <p:animEffect transition="in" filter="wipe(left)">
                                      <p:cBhvr>
                                        <p:cTn id="7" dur="3000"/>
                                        <p:tgtEl>
                                          <p:spTgt spid="143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38" y="738009"/>
            <a:ext cx="8882063" cy="5518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7" name="Text Box 3"/>
          <p:cNvSpPr txBox="1">
            <a:spLocks noChangeArrowheads="1"/>
          </p:cNvSpPr>
          <p:nvPr/>
        </p:nvSpPr>
        <p:spPr bwMode="auto">
          <a:xfrm>
            <a:off x="3048363" y="5989459"/>
            <a:ext cx="1536700" cy="21272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50000"/>
              </a:spcBef>
              <a:buFontTx/>
              <a:buNone/>
            </a:pPr>
            <a:r>
              <a:rPr lang="fr-FR" altLang="fr-FR" sz="1400"/>
              <a:t>  déserts</a:t>
            </a:r>
          </a:p>
        </p:txBody>
      </p:sp>
      <p:sp>
        <p:nvSpPr>
          <p:cNvPr id="62468" name="Text Box 4"/>
          <p:cNvSpPr txBox="1">
            <a:spLocks noChangeArrowheads="1"/>
          </p:cNvSpPr>
          <p:nvPr/>
        </p:nvSpPr>
        <p:spPr bwMode="auto">
          <a:xfrm>
            <a:off x="3016613" y="5754509"/>
            <a:ext cx="1568450" cy="2127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50000"/>
              </a:spcBef>
              <a:buFontTx/>
              <a:buNone/>
            </a:pPr>
            <a:r>
              <a:rPr lang="fr-FR" altLang="fr-FR" sz="1400"/>
              <a:t>  steppes</a:t>
            </a:r>
          </a:p>
        </p:txBody>
      </p:sp>
      <p:sp>
        <p:nvSpPr>
          <p:cNvPr id="62469" name="Text Box 5"/>
          <p:cNvSpPr txBox="1">
            <a:spLocks noChangeArrowheads="1"/>
          </p:cNvSpPr>
          <p:nvPr/>
        </p:nvSpPr>
        <p:spPr bwMode="auto">
          <a:xfrm>
            <a:off x="3019788" y="5533846"/>
            <a:ext cx="1565275" cy="212725"/>
          </a:xfrm>
          <a:prstGeom prst="rect">
            <a:avLst/>
          </a:prstGeom>
          <a:solidFill>
            <a:srgbClr val="D5FF8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50000"/>
              </a:spcBef>
              <a:buFontTx/>
              <a:buNone/>
            </a:pPr>
            <a:r>
              <a:rPr lang="fr-FR" altLang="fr-FR" sz="1400"/>
              <a:t>    savanes-prairies</a:t>
            </a:r>
          </a:p>
        </p:txBody>
      </p:sp>
      <p:sp>
        <p:nvSpPr>
          <p:cNvPr id="2054" name="Text Box 6"/>
          <p:cNvSpPr txBox="1">
            <a:spLocks noChangeArrowheads="1"/>
          </p:cNvSpPr>
          <p:nvPr/>
        </p:nvSpPr>
        <p:spPr bwMode="auto">
          <a:xfrm>
            <a:off x="130175" y="180785"/>
            <a:ext cx="9013825" cy="400110"/>
          </a:xfrm>
          <a:prstGeom prst="rect">
            <a:avLst/>
          </a:prstGeom>
          <a:solidFill>
            <a:srgbClr val="FFFF99">
              <a:alpha val="78999"/>
            </a:srgbClr>
          </a:solidFill>
          <a:ln w="9525">
            <a:noFill/>
            <a:miter lim="800000"/>
            <a:headEnd/>
            <a:tailEnd/>
          </a:ln>
          <a:effec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20000"/>
              </a:spcBef>
              <a:defRPr/>
            </a:pPr>
            <a:r>
              <a:rPr lang="fr-FR" sz="2000" b="1" dirty="0">
                <a:latin typeface="Calibri" panose="020F0502020204030204" pitchFamily="34" charset="0"/>
                <a:cs typeface="Calibri" panose="020F0502020204030204" pitchFamily="34" charset="0"/>
              </a:rPr>
              <a:t>L’aridité selon de Martonne (1942)  et  équivalence </a:t>
            </a:r>
            <a:r>
              <a:rPr lang="fr-FR" sz="2000" b="1" dirty="0" err="1">
                <a:latin typeface="Calibri" panose="020F0502020204030204" pitchFamily="34" charset="0"/>
                <a:cs typeface="Calibri" panose="020F0502020204030204" pitchFamily="34" charset="0"/>
              </a:rPr>
              <a:t>Köppen</a:t>
            </a:r>
            <a:endParaRPr lang="fr-FR" sz="2000" b="1" dirty="0">
              <a:latin typeface="Calibri" panose="020F0502020204030204" pitchFamily="34" charset="0"/>
              <a:cs typeface="Calibri" panose="020F0502020204030204" pitchFamily="34" charset="0"/>
            </a:endParaRPr>
          </a:p>
        </p:txBody>
      </p:sp>
      <p:sp>
        <p:nvSpPr>
          <p:cNvPr id="62471" name="Text Box 7"/>
          <p:cNvSpPr txBox="1">
            <a:spLocks noChangeArrowheads="1"/>
          </p:cNvSpPr>
          <p:nvPr/>
        </p:nvSpPr>
        <p:spPr bwMode="auto">
          <a:xfrm>
            <a:off x="3292838" y="5168721"/>
            <a:ext cx="698500" cy="274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200">
                <a:latin typeface="Comic Sans MS" pitchFamily="66" charset="0"/>
              </a:rPr>
              <a:t>forêts</a:t>
            </a:r>
          </a:p>
        </p:txBody>
      </p:sp>
      <p:sp>
        <p:nvSpPr>
          <p:cNvPr id="62472" name="Line 8"/>
          <p:cNvSpPr>
            <a:spLocks noChangeShapeType="1"/>
          </p:cNvSpPr>
          <p:nvPr/>
        </p:nvSpPr>
        <p:spPr bwMode="auto">
          <a:xfrm>
            <a:off x="2659426" y="5314771"/>
            <a:ext cx="377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473" name="Rectangle 9"/>
          <p:cNvSpPr>
            <a:spLocks noChangeArrowheads="1"/>
          </p:cNvSpPr>
          <p:nvPr/>
        </p:nvSpPr>
        <p:spPr bwMode="auto">
          <a:xfrm>
            <a:off x="2635613" y="4873446"/>
            <a:ext cx="400050" cy="133191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62474" name="Line 10"/>
          <p:cNvSpPr>
            <a:spLocks noChangeAspect="1" noChangeShapeType="1"/>
          </p:cNvSpPr>
          <p:nvPr/>
        </p:nvSpPr>
        <p:spPr bwMode="auto">
          <a:xfrm flipV="1">
            <a:off x="2568938" y="5976759"/>
            <a:ext cx="8778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5899" name="Text Box 11"/>
          <p:cNvSpPr txBox="1">
            <a:spLocks noChangeArrowheads="1"/>
          </p:cNvSpPr>
          <p:nvPr/>
        </p:nvSpPr>
        <p:spPr bwMode="auto">
          <a:xfrm>
            <a:off x="3069001" y="4775021"/>
            <a:ext cx="250825" cy="182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defRPr/>
            </a:pPr>
            <a:r>
              <a:rPr lang="fr-FR" sz="1200">
                <a:solidFill>
                  <a:srgbClr val="EA8B00"/>
                </a:solidFill>
                <a:effectLst>
                  <a:outerShdw blurRad="38100" dist="38100" dir="2700000" algn="tl">
                    <a:srgbClr val="C0C0C0"/>
                  </a:outerShdw>
                </a:effectLst>
                <a:latin typeface="Comic Sans MS" pitchFamily="66" charset="0"/>
              </a:rPr>
              <a:t>I</a:t>
            </a:r>
            <a:r>
              <a:rPr lang="fr-FR" sz="1200" baseline="-25000">
                <a:solidFill>
                  <a:srgbClr val="EA8B00"/>
                </a:solidFill>
                <a:effectLst>
                  <a:outerShdw blurRad="38100" dist="38100" dir="2700000" algn="tl">
                    <a:srgbClr val="C0C0C0"/>
                  </a:outerShdw>
                </a:effectLst>
                <a:latin typeface="Comic Sans MS" pitchFamily="66" charset="0"/>
              </a:rPr>
              <a:t>dM</a:t>
            </a:r>
          </a:p>
        </p:txBody>
      </p:sp>
      <p:sp>
        <p:nvSpPr>
          <p:cNvPr id="165900" name="Text Box 12"/>
          <p:cNvSpPr txBox="1">
            <a:spLocks noChangeArrowheads="1"/>
          </p:cNvSpPr>
          <p:nvPr/>
        </p:nvSpPr>
        <p:spPr bwMode="auto">
          <a:xfrm>
            <a:off x="3067413" y="5881509"/>
            <a:ext cx="185738" cy="1825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defRPr/>
            </a:pPr>
            <a:r>
              <a:rPr lang="fr-FR" sz="1200">
                <a:solidFill>
                  <a:srgbClr val="EA8B00"/>
                </a:solidFill>
                <a:effectLst>
                  <a:outerShdw blurRad="38100" dist="38100" dir="2700000" algn="tl">
                    <a:srgbClr val="C0C0C0"/>
                  </a:outerShdw>
                </a:effectLst>
                <a:latin typeface="Comic Sans MS" pitchFamily="66" charset="0"/>
              </a:rPr>
              <a:t>5</a:t>
            </a:r>
            <a:endParaRPr lang="fr-FR" sz="1200" baseline="-25000">
              <a:solidFill>
                <a:srgbClr val="EA8B00"/>
              </a:solidFill>
              <a:effectLst>
                <a:outerShdw blurRad="38100" dist="38100" dir="2700000" algn="tl">
                  <a:srgbClr val="C0C0C0"/>
                </a:outerShdw>
              </a:effectLst>
              <a:latin typeface="Comic Sans MS" pitchFamily="66" charset="0"/>
            </a:endParaRPr>
          </a:p>
        </p:txBody>
      </p:sp>
      <p:sp>
        <p:nvSpPr>
          <p:cNvPr id="165901" name="Text Box 13"/>
          <p:cNvSpPr txBox="1">
            <a:spLocks noChangeArrowheads="1"/>
          </p:cNvSpPr>
          <p:nvPr/>
        </p:nvSpPr>
        <p:spPr bwMode="auto">
          <a:xfrm>
            <a:off x="3073763" y="5214759"/>
            <a:ext cx="187325" cy="1825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50000"/>
              </a:spcBef>
              <a:defRPr/>
            </a:pPr>
            <a:r>
              <a:rPr lang="fr-FR" sz="1200">
                <a:solidFill>
                  <a:srgbClr val="EA8B00"/>
                </a:solidFill>
                <a:effectLst>
                  <a:outerShdw blurRad="38100" dist="38100" dir="2700000" algn="tl">
                    <a:srgbClr val="C0C0C0"/>
                  </a:outerShdw>
                </a:effectLst>
                <a:latin typeface="Comic Sans MS" pitchFamily="66" charset="0"/>
              </a:rPr>
              <a:t>30</a:t>
            </a:r>
            <a:endParaRPr lang="fr-FR" sz="1200" baseline="-25000">
              <a:solidFill>
                <a:srgbClr val="EA8B00"/>
              </a:solidFill>
              <a:effectLst>
                <a:outerShdw blurRad="38100" dist="38100" dir="2700000" algn="tl">
                  <a:srgbClr val="C0C0C0"/>
                </a:outerShdw>
              </a:effectLst>
              <a:latin typeface="Comic Sans MS" pitchFamily="66" charset="0"/>
            </a:endParaRPr>
          </a:p>
        </p:txBody>
      </p:sp>
      <p:sp>
        <p:nvSpPr>
          <p:cNvPr id="165902" name="Text Box 14"/>
          <p:cNvSpPr txBox="1">
            <a:spLocks noChangeArrowheads="1"/>
          </p:cNvSpPr>
          <p:nvPr/>
        </p:nvSpPr>
        <p:spPr bwMode="auto">
          <a:xfrm>
            <a:off x="3065826" y="4997271"/>
            <a:ext cx="187325" cy="182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50000"/>
              </a:spcBef>
              <a:defRPr/>
            </a:pPr>
            <a:r>
              <a:rPr lang="fr-FR" sz="1200">
                <a:solidFill>
                  <a:srgbClr val="EA8B00"/>
                </a:solidFill>
                <a:effectLst>
                  <a:outerShdw blurRad="38100" dist="38100" dir="2700000" algn="tl">
                    <a:srgbClr val="C0C0C0"/>
                  </a:outerShdw>
                </a:effectLst>
                <a:latin typeface="Comic Sans MS" pitchFamily="66" charset="0"/>
              </a:rPr>
              <a:t>40</a:t>
            </a:r>
            <a:endParaRPr lang="fr-FR" sz="1200" baseline="-25000">
              <a:solidFill>
                <a:srgbClr val="EA8B00"/>
              </a:solidFill>
              <a:effectLst>
                <a:outerShdw blurRad="38100" dist="38100" dir="2700000" algn="tl">
                  <a:srgbClr val="C0C0C0"/>
                </a:outerShdw>
              </a:effectLst>
              <a:latin typeface="Comic Sans MS" pitchFamily="66" charset="0"/>
            </a:endParaRPr>
          </a:p>
        </p:txBody>
      </p:sp>
      <p:sp>
        <p:nvSpPr>
          <p:cNvPr id="62479" name="Line 15"/>
          <p:cNvSpPr>
            <a:spLocks noChangeAspect="1" noChangeShapeType="1"/>
          </p:cNvSpPr>
          <p:nvPr/>
        </p:nvSpPr>
        <p:spPr bwMode="auto">
          <a:xfrm flipV="1">
            <a:off x="2568938" y="5751334"/>
            <a:ext cx="860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480" name="Line 16"/>
          <p:cNvSpPr>
            <a:spLocks noChangeAspect="1" noChangeShapeType="1"/>
          </p:cNvSpPr>
          <p:nvPr/>
        </p:nvSpPr>
        <p:spPr bwMode="auto">
          <a:xfrm flipV="1">
            <a:off x="2659426" y="5521146"/>
            <a:ext cx="7858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5905" name="Text Box 17"/>
          <p:cNvSpPr txBox="1">
            <a:spLocks noChangeArrowheads="1"/>
          </p:cNvSpPr>
          <p:nvPr/>
        </p:nvSpPr>
        <p:spPr bwMode="auto">
          <a:xfrm>
            <a:off x="3073763" y="5430659"/>
            <a:ext cx="187325" cy="1825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50000"/>
              </a:spcBef>
              <a:defRPr/>
            </a:pPr>
            <a:r>
              <a:rPr lang="fr-FR" sz="1200">
                <a:solidFill>
                  <a:srgbClr val="EA8B00"/>
                </a:solidFill>
                <a:effectLst>
                  <a:outerShdw blurRad="38100" dist="38100" dir="2700000" algn="tl">
                    <a:srgbClr val="C0C0C0"/>
                  </a:outerShdw>
                </a:effectLst>
                <a:latin typeface="Comic Sans MS" pitchFamily="66" charset="0"/>
              </a:rPr>
              <a:t>20</a:t>
            </a:r>
            <a:endParaRPr lang="fr-FR" sz="1200" baseline="-25000">
              <a:solidFill>
                <a:srgbClr val="EA8B00"/>
              </a:solidFill>
              <a:effectLst>
                <a:outerShdw blurRad="38100" dist="38100" dir="2700000" algn="tl">
                  <a:srgbClr val="C0C0C0"/>
                </a:outerShdw>
              </a:effectLst>
              <a:latin typeface="Comic Sans MS" pitchFamily="66" charset="0"/>
            </a:endParaRPr>
          </a:p>
        </p:txBody>
      </p:sp>
      <p:sp>
        <p:nvSpPr>
          <p:cNvPr id="165906" name="Text Box 18"/>
          <p:cNvSpPr txBox="1">
            <a:spLocks noChangeArrowheads="1"/>
          </p:cNvSpPr>
          <p:nvPr/>
        </p:nvSpPr>
        <p:spPr bwMode="auto">
          <a:xfrm>
            <a:off x="3073763" y="5648146"/>
            <a:ext cx="185738" cy="182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spcBef>
                <a:spcPct val="50000"/>
              </a:spcBef>
              <a:defRPr/>
            </a:pPr>
            <a:r>
              <a:rPr lang="fr-FR" sz="1200">
                <a:solidFill>
                  <a:srgbClr val="EA8B00"/>
                </a:solidFill>
                <a:effectLst>
                  <a:outerShdw blurRad="38100" dist="38100" dir="2700000" algn="tl">
                    <a:srgbClr val="C0C0C0"/>
                  </a:outerShdw>
                </a:effectLst>
                <a:latin typeface="Comic Sans MS" pitchFamily="66" charset="0"/>
              </a:rPr>
              <a:t>10</a:t>
            </a:r>
            <a:endParaRPr lang="fr-FR" sz="1200" baseline="-25000">
              <a:solidFill>
                <a:srgbClr val="EA8B00"/>
              </a:solidFill>
              <a:effectLst>
                <a:outerShdw blurRad="38100" dist="38100" dir="2700000" algn="tl">
                  <a:srgbClr val="C0C0C0"/>
                </a:outerShdw>
              </a:effectLst>
              <a:latin typeface="Comic Sans MS" pitchFamily="66" charset="0"/>
            </a:endParaRPr>
          </a:p>
        </p:txBody>
      </p:sp>
      <p:sp>
        <p:nvSpPr>
          <p:cNvPr id="62483" name="Text Box 19"/>
          <p:cNvSpPr txBox="1">
            <a:spLocks noChangeArrowheads="1"/>
          </p:cNvSpPr>
          <p:nvPr/>
        </p:nvSpPr>
        <p:spPr bwMode="auto">
          <a:xfrm>
            <a:off x="2368913" y="4848046"/>
            <a:ext cx="233363" cy="212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1400" b="1">
                <a:latin typeface="Comic Sans MS" pitchFamily="66" charset="0"/>
              </a:rPr>
              <a:t>I</a:t>
            </a:r>
            <a:r>
              <a:rPr lang="fr-FR" altLang="fr-FR" sz="1800" b="1" baseline="-25000">
                <a:latin typeface="Comic Sans MS" pitchFamily="66" charset="0"/>
              </a:rPr>
              <a:t>K</a:t>
            </a:r>
          </a:p>
        </p:txBody>
      </p:sp>
      <p:sp>
        <p:nvSpPr>
          <p:cNvPr id="62484" name="Text Box 20"/>
          <p:cNvSpPr txBox="1">
            <a:spLocks noChangeArrowheads="1"/>
          </p:cNvSpPr>
          <p:nvPr/>
        </p:nvSpPr>
        <p:spPr bwMode="auto">
          <a:xfrm>
            <a:off x="2359388" y="5651321"/>
            <a:ext cx="187325" cy="182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1200" b="1">
                <a:latin typeface="Comic Sans MS" pitchFamily="66" charset="0"/>
              </a:rPr>
              <a:t>20</a:t>
            </a:r>
            <a:endParaRPr lang="fr-FR" altLang="fr-FR" sz="1200" b="1" baseline="-25000">
              <a:latin typeface="Comic Sans MS" pitchFamily="66" charset="0"/>
            </a:endParaRPr>
          </a:p>
        </p:txBody>
      </p:sp>
      <p:sp>
        <p:nvSpPr>
          <p:cNvPr id="62485" name="Text Box 21"/>
          <p:cNvSpPr txBox="1">
            <a:spLocks noChangeArrowheads="1"/>
          </p:cNvSpPr>
          <p:nvPr/>
        </p:nvSpPr>
        <p:spPr bwMode="auto">
          <a:xfrm>
            <a:off x="2335576" y="5868809"/>
            <a:ext cx="222250" cy="1825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1200" b="1">
                <a:latin typeface="Comic Sans MS" pitchFamily="66" charset="0"/>
              </a:rPr>
              <a:t>10</a:t>
            </a:r>
            <a:endParaRPr lang="fr-FR" altLang="fr-FR" sz="1200" b="1" baseline="-25000">
              <a:latin typeface="Comic Sans MS" pitchFamily="66" charset="0"/>
            </a:endParaRPr>
          </a:p>
        </p:txBody>
      </p:sp>
      <p:sp>
        <p:nvSpPr>
          <p:cNvPr id="62486" name="Line 24"/>
          <p:cNvSpPr>
            <a:spLocks noChangeAspect="1" noChangeShapeType="1"/>
          </p:cNvSpPr>
          <p:nvPr/>
        </p:nvSpPr>
        <p:spPr bwMode="auto">
          <a:xfrm flipV="1">
            <a:off x="546463" y="5971996"/>
            <a:ext cx="181292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487" name="Line 25"/>
          <p:cNvSpPr>
            <a:spLocks noChangeAspect="1" noChangeShapeType="1"/>
          </p:cNvSpPr>
          <p:nvPr/>
        </p:nvSpPr>
        <p:spPr bwMode="auto">
          <a:xfrm flipV="1">
            <a:off x="555988" y="5752921"/>
            <a:ext cx="181292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488" name="Line 26"/>
          <p:cNvSpPr>
            <a:spLocks noChangeAspect="1" noChangeShapeType="1"/>
          </p:cNvSpPr>
          <p:nvPr/>
        </p:nvSpPr>
        <p:spPr bwMode="auto">
          <a:xfrm flipV="1">
            <a:off x="557576" y="5532259"/>
            <a:ext cx="181292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489" name="Text Box 27"/>
          <p:cNvSpPr txBox="1">
            <a:spLocks noChangeArrowheads="1"/>
          </p:cNvSpPr>
          <p:nvPr/>
        </p:nvSpPr>
        <p:spPr bwMode="auto">
          <a:xfrm>
            <a:off x="2138726" y="5430659"/>
            <a:ext cx="468312" cy="1825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1200" b="1">
                <a:latin typeface="Comic Sans MS" pitchFamily="66" charset="0"/>
              </a:rPr>
              <a:t>30-35</a:t>
            </a:r>
            <a:endParaRPr lang="fr-FR" altLang="fr-FR" sz="1200" b="1" baseline="-25000">
              <a:latin typeface="Comic Sans MS" pitchFamily="66" charset="0"/>
            </a:endParaRPr>
          </a:p>
        </p:txBody>
      </p:sp>
      <p:sp>
        <p:nvSpPr>
          <p:cNvPr id="62490" name="Line 29"/>
          <p:cNvSpPr>
            <a:spLocks noChangeAspect="1" noChangeShapeType="1"/>
          </p:cNvSpPr>
          <p:nvPr/>
        </p:nvSpPr>
        <p:spPr bwMode="auto">
          <a:xfrm flipV="1">
            <a:off x="546463" y="5087759"/>
            <a:ext cx="1812925"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2492" name="Text Box 34"/>
          <p:cNvSpPr txBox="1">
            <a:spLocks noChangeArrowheads="1"/>
          </p:cNvSpPr>
          <p:nvPr/>
        </p:nvSpPr>
        <p:spPr bwMode="auto">
          <a:xfrm>
            <a:off x="2367326" y="5221109"/>
            <a:ext cx="187325" cy="1825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1200" b="1">
                <a:latin typeface="Comic Sans MS" pitchFamily="66" charset="0"/>
              </a:rPr>
              <a:t>50</a:t>
            </a:r>
            <a:endParaRPr lang="fr-FR" altLang="fr-FR" sz="1200" b="1" baseline="-25000">
              <a:latin typeface="Comic Sans MS" pitchFamily="66"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239032" y="303379"/>
            <a:ext cx="8904968"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II. L’analyse d’un climat</a:t>
            </a:r>
            <a:endParaRPr lang="fr-FR" altLang="fr-FR" sz="2400" dirty="0">
              <a:solidFill>
                <a:srgbClr val="FF9966"/>
              </a:solidFill>
              <a:latin typeface="Comic Sans MS" pitchFamily="66" charset="0"/>
            </a:endParaRPr>
          </a:p>
        </p:txBody>
      </p:sp>
      <p:sp>
        <p:nvSpPr>
          <p:cNvPr id="4" name="Rectangle 30"/>
          <p:cNvSpPr>
            <a:spLocks noChangeArrowheads="1"/>
          </p:cNvSpPr>
          <p:nvPr/>
        </p:nvSpPr>
        <p:spPr bwMode="auto">
          <a:xfrm>
            <a:off x="823741" y="969325"/>
            <a:ext cx="5656801"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1. Le diagramme </a:t>
            </a:r>
            <a:r>
              <a:rPr lang="fr-FR" altLang="fr-FR" sz="2400" dirty="0" err="1">
                <a:latin typeface="Calibri" panose="020F0502020204030204" pitchFamily="34" charset="0"/>
                <a:cs typeface="Calibri" panose="020F0502020204030204" pitchFamily="34" charset="0"/>
              </a:rPr>
              <a:t>ombro</a:t>
            </a:r>
            <a:r>
              <a:rPr lang="fr-FR" altLang="fr-FR" sz="2400" dirty="0">
                <a:latin typeface="Calibri" panose="020F0502020204030204" pitchFamily="34" charset="0"/>
                <a:cs typeface="Calibri" panose="020F0502020204030204" pitchFamily="34" charset="0"/>
              </a:rPr>
              <a:t>-thermique</a:t>
            </a:r>
            <a:endParaRPr lang="fr-FR" altLang="fr-FR" sz="2400" dirty="0">
              <a:solidFill>
                <a:srgbClr val="FF9966"/>
              </a:solidFill>
              <a:latin typeface="Comic Sans MS" pitchFamily="66" charset="0"/>
            </a:endParaRPr>
          </a:p>
        </p:txBody>
      </p:sp>
    </p:spTree>
    <p:extLst>
      <p:ext uri="{BB962C8B-B14F-4D97-AF65-F5344CB8AC3E}">
        <p14:creationId xmlns:p14="http://schemas.microsoft.com/office/powerpoint/2010/main" val="460156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21" name="Picture 5" descr="graphique addis abeba"/>
          <p:cNvPicPr>
            <a:picLocks noChangeAspect="1" noChangeArrowheads="1"/>
          </p:cNvPicPr>
          <p:nvPr/>
        </p:nvPicPr>
        <p:blipFill>
          <a:blip r:embed="rId2">
            <a:extLst>
              <a:ext uri="{28A0092B-C50C-407E-A947-70E740481C1C}">
                <a14:useLocalDpi xmlns:a14="http://schemas.microsoft.com/office/drawing/2010/main" val="0"/>
              </a:ext>
            </a:extLst>
          </a:blip>
          <a:srcRect l="1627" b="-336"/>
          <a:stretch>
            <a:fillRect/>
          </a:stretch>
        </p:blipFill>
        <p:spPr bwMode="auto">
          <a:xfrm>
            <a:off x="2424113" y="98425"/>
            <a:ext cx="560705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70" name="ZoneTexte 92"/>
          <p:cNvSpPr txBox="1">
            <a:spLocks noChangeArrowheads="1"/>
          </p:cNvSpPr>
          <p:nvPr/>
        </p:nvSpPr>
        <p:spPr bwMode="auto">
          <a:xfrm>
            <a:off x="7294563" y="2012950"/>
            <a:ext cx="1628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b="1">
                <a:solidFill>
                  <a:srgbClr val="0070C0"/>
                </a:solidFill>
              </a:rPr>
              <a:t>Précipitations</a:t>
            </a:r>
            <a:br>
              <a:rPr lang="fr-FR" altLang="fr-FR" sz="1800" b="1">
                <a:solidFill>
                  <a:srgbClr val="0070C0"/>
                </a:solidFill>
              </a:rPr>
            </a:br>
            <a:r>
              <a:rPr lang="fr-FR" altLang="fr-FR" sz="1800" b="1">
                <a:solidFill>
                  <a:srgbClr val="0070C0"/>
                </a:solidFill>
              </a:rPr>
              <a:t> (mm)</a:t>
            </a:r>
          </a:p>
        </p:txBody>
      </p:sp>
      <p:cxnSp>
        <p:nvCxnSpPr>
          <p:cNvPr id="14" name="Connecteur droit 13"/>
          <p:cNvCxnSpPr>
            <a:cxnSpLocks noChangeShapeType="1"/>
          </p:cNvCxnSpPr>
          <p:nvPr/>
        </p:nvCxnSpPr>
        <p:spPr bwMode="auto">
          <a:xfrm>
            <a:off x="3113088" y="6681788"/>
            <a:ext cx="4092575" cy="3175"/>
          </a:xfrm>
          <a:prstGeom prst="line">
            <a:avLst/>
          </a:prstGeom>
          <a:noFill/>
          <a:ln w="47625" algn="ctr">
            <a:solidFill>
              <a:srgbClr val="B2B2B2"/>
            </a:solidFill>
            <a:round/>
            <a:headEnd/>
            <a:tailEnd/>
          </a:ln>
          <a:extLst>
            <a:ext uri="{909E8E84-426E-40DD-AFC4-6F175D3DCCD1}">
              <a14:hiddenFill xmlns:a14="http://schemas.microsoft.com/office/drawing/2010/main">
                <a:noFill/>
              </a14:hiddenFill>
            </a:ext>
          </a:extLst>
        </p:spPr>
      </p:cxnSp>
      <p:sp>
        <p:nvSpPr>
          <p:cNvPr id="71" name="Rectangle 70"/>
          <p:cNvSpPr>
            <a:spLocks noChangeArrowheads="1"/>
          </p:cNvSpPr>
          <p:nvPr/>
        </p:nvSpPr>
        <p:spPr bwMode="auto">
          <a:xfrm>
            <a:off x="3094038" y="6409851"/>
            <a:ext cx="376238" cy="280312"/>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72" name="Rectangle 71"/>
          <p:cNvSpPr>
            <a:spLocks noChangeArrowheads="1"/>
          </p:cNvSpPr>
          <p:nvPr/>
        </p:nvSpPr>
        <p:spPr bwMode="auto">
          <a:xfrm>
            <a:off x="3471863" y="6119813"/>
            <a:ext cx="331787" cy="569912"/>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73" name="Rectangle 72"/>
          <p:cNvSpPr>
            <a:spLocks noChangeArrowheads="1"/>
          </p:cNvSpPr>
          <p:nvPr/>
        </p:nvSpPr>
        <p:spPr bwMode="auto">
          <a:xfrm>
            <a:off x="3808413" y="5403850"/>
            <a:ext cx="346075" cy="1285875"/>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74" name="Rectangle 73"/>
          <p:cNvSpPr>
            <a:spLocks noChangeArrowheads="1"/>
          </p:cNvSpPr>
          <p:nvPr/>
        </p:nvSpPr>
        <p:spPr bwMode="auto">
          <a:xfrm>
            <a:off x="4148138" y="5210175"/>
            <a:ext cx="330200" cy="1479550"/>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75" name="Rectangle 74"/>
          <p:cNvSpPr>
            <a:spLocks noChangeArrowheads="1"/>
          </p:cNvSpPr>
          <p:nvPr/>
        </p:nvSpPr>
        <p:spPr bwMode="auto">
          <a:xfrm>
            <a:off x="4471988" y="5078413"/>
            <a:ext cx="349250" cy="1606550"/>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76" name="Rectangle 75"/>
          <p:cNvSpPr>
            <a:spLocks noChangeArrowheads="1"/>
          </p:cNvSpPr>
          <p:nvPr/>
        </p:nvSpPr>
        <p:spPr bwMode="auto">
          <a:xfrm>
            <a:off x="4824413" y="4341813"/>
            <a:ext cx="330200" cy="2347912"/>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77" name="Rectangle 76"/>
          <p:cNvSpPr>
            <a:spLocks noChangeArrowheads="1"/>
          </p:cNvSpPr>
          <p:nvPr/>
        </p:nvSpPr>
        <p:spPr bwMode="auto">
          <a:xfrm>
            <a:off x="5159375" y="1851025"/>
            <a:ext cx="338138" cy="4838700"/>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78" name="Rectangle 77"/>
          <p:cNvSpPr>
            <a:spLocks noChangeArrowheads="1"/>
          </p:cNvSpPr>
          <p:nvPr/>
        </p:nvSpPr>
        <p:spPr bwMode="auto">
          <a:xfrm>
            <a:off x="5840413" y="3286125"/>
            <a:ext cx="352425" cy="3403600"/>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79" name="Rectangle 78"/>
          <p:cNvSpPr>
            <a:spLocks noChangeArrowheads="1"/>
          </p:cNvSpPr>
          <p:nvPr/>
        </p:nvSpPr>
        <p:spPr bwMode="auto">
          <a:xfrm>
            <a:off x="5495925" y="1609725"/>
            <a:ext cx="334963" cy="5078413"/>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80" name="Rectangle 79"/>
          <p:cNvSpPr>
            <a:spLocks noChangeArrowheads="1"/>
          </p:cNvSpPr>
          <p:nvPr/>
        </p:nvSpPr>
        <p:spPr bwMode="auto">
          <a:xfrm>
            <a:off x="6199188" y="6335713"/>
            <a:ext cx="341312" cy="354012"/>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81" name="Rectangle 80"/>
          <p:cNvSpPr>
            <a:spLocks noChangeArrowheads="1"/>
          </p:cNvSpPr>
          <p:nvPr/>
        </p:nvSpPr>
        <p:spPr bwMode="auto">
          <a:xfrm>
            <a:off x="6548438" y="6488113"/>
            <a:ext cx="323850" cy="200025"/>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82" name="Rectangle 81"/>
          <p:cNvSpPr>
            <a:spLocks noChangeArrowheads="1"/>
          </p:cNvSpPr>
          <p:nvPr/>
        </p:nvSpPr>
        <p:spPr bwMode="auto">
          <a:xfrm>
            <a:off x="6875463" y="6524625"/>
            <a:ext cx="325437" cy="157163"/>
          </a:xfrm>
          <a:prstGeom prst="rect">
            <a:avLst/>
          </a:prstGeom>
          <a:solidFill>
            <a:schemeClr val="accent1">
              <a:alpha val="69000"/>
            </a:scheme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41" name="Croix 40"/>
          <p:cNvSpPr/>
          <p:nvPr/>
        </p:nvSpPr>
        <p:spPr>
          <a:xfrm>
            <a:off x="3562350" y="6064250"/>
            <a:ext cx="163513" cy="153988"/>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2" name="Croix 41"/>
          <p:cNvSpPr/>
          <p:nvPr/>
        </p:nvSpPr>
        <p:spPr>
          <a:xfrm>
            <a:off x="3900488" y="6007100"/>
            <a:ext cx="163512" cy="153988"/>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3" name="Croix 42"/>
          <p:cNvSpPr/>
          <p:nvPr/>
        </p:nvSpPr>
        <p:spPr>
          <a:xfrm>
            <a:off x="4238625" y="5992813"/>
            <a:ext cx="163513" cy="153987"/>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4" name="Croix 43"/>
          <p:cNvSpPr/>
          <p:nvPr/>
        </p:nvSpPr>
        <p:spPr>
          <a:xfrm>
            <a:off x="4575175" y="6008688"/>
            <a:ext cx="163513" cy="155575"/>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5" name="Croix 44"/>
          <p:cNvSpPr/>
          <p:nvPr/>
        </p:nvSpPr>
        <p:spPr>
          <a:xfrm>
            <a:off x="4919663" y="6067425"/>
            <a:ext cx="163512" cy="155575"/>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6" name="Croix 45"/>
          <p:cNvSpPr/>
          <p:nvPr/>
        </p:nvSpPr>
        <p:spPr>
          <a:xfrm>
            <a:off x="5251450" y="6086475"/>
            <a:ext cx="163513" cy="153988"/>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8" name="Croix 47"/>
          <p:cNvSpPr/>
          <p:nvPr/>
        </p:nvSpPr>
        <p:spPr>
          <a:xfrm>
            <a:off x="5603875" y="6094413"/>
            <a:ext cx="163513" cy="155575"/>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9" name="Croix 48"/>
          <p:cNvSpPr/>
          <p:nvPr/>
        </p:nvSpPr>
        <p:spPr>
          <a:xfrm>
            <a:off x="5937250" y="6059488"/>
            <a:ext cx="163513" cy="155575"/>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62848" name="ZoneTexte 95"/>
          <p:cNvSpPr txBox="1">
            <a:spLocks noChangeArrowheads="1"/>
          </p:cNvSpPr>
          <p:nvPr/>
        </p:nvSpPr>
        <p:spPr bwMode="auto">
          <a:xfrm>
            <a:off x="7180263" y="1403350"/>
            <a:ext cx="1123950" cy="442913"/>
          </a:xfrm>
          <a:prstGeom prst="rect">
            <a:avLst/>
          </a:prstGeom>
          <a:solidFill>
            <a:srgbClr val="FFFE66">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2300">
                <a:solidFill>
                  <a:srgbClr val="0070C0"/>
                </a:solidFill>
              </a:rPr>
              <a:t>P</a:t>
            </a:r>
            <a:r>
              <a:rPr lang="fr-FR" altLang="fr-FR" sz="2300">
                <a:solidFill>
                  <a:srgbClr val="00B050"/>
                </a:solidFill>
              </a:rPr>
              <a:t> </a:t>
            </a:r>
            <a:r>
              <a:rPr lang="fr-FR" altLang="fr-FR" sz="2300"/>
              <a:t>=</a:t>
            </a:r>
            <a:r>
              <a:rPr lang="fr-FR" altLang="fr-FR" sz="2300">
                <a:solidFill>
                  <a:srgbClr val="00B050"/>
                </a:solidFill>
              </a:rPr>
              <a:t> </a:t>
            </a:r>
            <a:r>
              <a:rPr lang="fr-FR" altLang="fr-FR" sz="2300">
                <a:solidFill>
                  <a:srgbClr val="FF0000"/>
                </a:solidFill>
              </a:rPr>
              <a:t>2T</a:t>
            </a:r>
          </a:p>
        </p:txBody>
      </p:sp>
      <p:sp>
        <p:nvSpPr>
          <p:cNvPr id="97" name="ZoneTexte 96"/>
          <p:cNvSpPr txBox="1">
            <a:spLocks noChangeArrowheads="1"/>
          </p:cNvSpPr>
          <p:nvPr/>
        </p:nvSpPr>
        <p:spPr bwMode="auto">
          <a:xfrm>
            <a:off x="1147260" y="6059488"/>
            <a:ext cx="1476375" cy="646331"/>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1800" dirty="0"/>
              <a:t>Mois secs : </a:t>
            </a:r>
            <a:r>
              <a:rPr lang="fr-FR" altLang="fr-FR" sz="1800" dirty="0">
                <a:solidFill>
                  <a:srgbClr val="0070C0"/>
                </a:solidFill>
              </a:rPr>
              <a:t>P</a:t>
            </a:r>
            <a:r>
              <a:rPr lang="fr-FR" altLang="fr-FR" sz="1800" dirty="0">
                <a:solidFill>
                  <a:srgbClr val="00B050"/>
                </a:solidFill>
              </a:rPr>
              <a:t> </a:t>
            </a:r>
            <a:r>
              <a:rPr lang="fr-FR" altLang="fr-FR" sz="1800" dirty="0"/>
              <a:t>&lt;</a:t>
            </a:r>
            <a:r>
              <a:rPr lang="fr-FR" altLang="fr-FR" sz="1800" dirty="0">
                <a:solidFill>
                  <a:srgbClr val="00B050"/>
                </a:solidFill>
              </a:rPr>
              <a:t> </a:t>
            </a:r>
            <a:r>
              <a:rPr lang="fr-FR" altLang="fr-FR" sz="1800" dirty="0">
                <a:solidFill>
                  <a:srgbClr val="FF0000"/>
                </a:solidFill>
              </a:rPr>
              <a:t>2T</a:t>
            </a:r>
            <a:endParaRPr lang="fr-FR" altLang="fr-FR" sz="1800" dirty="0"/>
          </a:p>
        </p:txBody>
      </p:sp>
      <p:sp>
        <p:nvSpPr>
          <p:cNvPr id="162850" name="ZoneTexte 97"/>
          <p:cNvSpPr txBox="1">
            <a:spLocks noChangeArrowheads="1"/>
          </p:cNvSpPr>
          <p:nvPr/>
        </p:nvSpPr>
        <p:spPr bwMode="auto">
          <a:xfrm>
            <a:off x="1179513" y="469900"/>
            <a:ext cx="178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1400" b="1">
                <a:solidFill>
                  <a:srgbClr val="FF0000"/>
                </a:solidFill>
              </a:rPr>
              <a:t>Températures (°C)</a:t>
            </a:r>
          </a:p>
        </p:txBody>
      </p:sp>
      <p:sp>
        <p:nvSpPr>
          <p:cNvPr id="162851" name="ZoneTexte 98"/>
          <p:cNvSpPr txBox="1">
            <a:spLocks noChangeArrowheads="1"/>
          </p:cNvSpPr>
          <p:nvPr/>
        </p:nvSpPr>
        <p:spPr bwMode="auto">
          <a:xfrm>
            <a:off x="1103313" y="717550"/>
            <a:ext cx="1914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400" b="1">
                <a:solidFill>
                  <a:srgbClr val="0070C0"/>
                </a:solidFill>
              </a:rPr>
              <a:t>Précipitations (mm)</a:t>
            </a:r>
          </a:p>
        </p:txBody>
      </p:sp>
      <p:sp>
        <p:nvSpPr>
          <p:cNvPr id="100" name="Rectangle 99"/>
          <p:cNvSpPr>
            <a:spLocks noChangeArrowheads="1"/>
          </p:cNvSpPr>
          <p:nvPr/>
        </p:nvSpPr>
        <p:spPr bwMode="auto">
          <a:xfrm>
            <a:off x="3024188" y="523875"/>
            <a:ext cx="4893178" cy="241300"/>
          </a:xfrm>
          <a:prstGeom prst="rect">
            <a:avLst/>
          </a:prstGeom>
          <a:solidFill>
            <a:srgbClr val="F88097">
              <a:alpha val="34901"/>
            </a:srgbClr>
          </a:solidFill>
          <a:ln w="25400" algn="ctr">
            <a:solidFill>
              <a:srgbClr val="89A4A7"/>
            </a:solidFill>
            <a:miter lim="800000"/>
            <a:headEnd/>
            <a:tailEnd/>
          </a:ln>
        </p:spPr>
        <p:txBody>
          <a:bodyPr anchor="ctr"/>
          <a:lstStyle/>
          <a:p>
            <a:pPr algn="ctr">
              <a:defRPr/>
            </a:pPr>
            <a:endParaRPr lang="fr-FR">
              <a:solidFill>
                <a:schemeClr val="lt1"/>
              </a:solidFill>
              <a:latin typeface="+mn-lt"/>
              <a:cs typeface="+mn-cs"/>
            </a:endParaRPr>
          </a:p>
        </p:txBody>
      </p:sp>
      <p:sp>
        <p:nvSpPr>
          <p:cNvPr id="101" name="Rectangle 100"/>
          <p:cNvSpPr/>
          <p:nvPr/>
        </p:nvSpPr>
        <p:spPr>
          <a:xfrm>
            <a:off x="3024188" y="765175"/>
            <a:ext cx="4893178" cy="227013"/>
          </a:xfrm>
          <a:prstGeom prst="rect">
            <a:avLst/>
          </a:prstGeom>
          <a:solidFill>
            <a:srgbClr val="00B0F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5169" name="ZoneTexte 91"/>
          <p:cNvSpPr txBox="1">
            <a:spLocks noChangeArrowheads="1"/>
          </p:cNvSpPr>
          <p:nvPr/>
        </p:nvSpPr>
        <p:spPr bwMode="auto">
          <a:xfrm>
            <a:off x="1319213" y="2014538"/>
            <a:ext cx="1781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0"/>
              </a:spcBef>
              <a:buFontTx/>
              <a:buNone/>
            </a:pPr>
            <a:r>
              <a:rPr lang="fr-FR" altLang="fr-FR" sz="1800" b="1" dirty="0">
                <a:solidFill>
                  <a:srgbClr val="FF0000"/>
                </a:solidFill>
              </a:rPr>
              <a:t>Températures</a:t>
            </a:r>
            <a:br>
              <a:rPr lang="fr-FR" altLang="fr-FR" sz="1800" b="1" dirty="0">
                <a:solidFill>
                  <a:srgbClr val="FF0000"/>
                </a:solidFill>
              </a:rPr>
            </a:br>
            <a:r>
              <a:rPr lang="fr-FR" altLang="fr-FR" sz="1800" b="1" dirty="0">
                <a:solidFill>
                  <a:srgbClr val="FF0000"/>
                </a:solidFill>
              </a:rPr>
              <a:t>(°C) </a:t>
            </a:r>
          </a:p>
        </p:txBody>
      </p:sp>
      <p:cxnSp>
        <p:nvCxnSpPr>
          <p:cNvPr id="65596" name="Connecteur droit avec flèche 5"/>
          <p:cNvCxnSpPr>
            <a:cxnSpLocks noChangeShapeType="1"/>
          </p:cNvCxnSpPr>
          <p:nvPr/>
        </p:nvCxnSpPr>
        <p:spPr bwMode="auto">
          <a:xfrm flipH="1" flipV="1">
            <a:off x="3093830" y="1759862"/>
            <a:ext cx="0" cy="4949825"/>
          </a:xfrm>
          <a:prstGeom prst="straightConnector1">
            <a:avLst/>
          </a:prstGeom>
          <a:noFill/>
          <a:ln w="4762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 name="Connecteur droit 15"/>
          <p:cNvCxnSpPr/>
          <p:nvPr/>
        </p:nvCxnSpPr>
        <p:spPr bwMode="auto">
          <a:xfrm rot="10800000">
            <a:off x="3094038" y="-2147483648"/>
            <a:ext cx="0" cy="1588"/>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bwMode="auto">
          <a:xfrm rot="10800000">
            <a:off x="3094038" y="-2147483648"/>
            <a:ext cx="0" cy="1588"/>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5599" name="ZoneTexte 34"/>
          <p:cNvSpPr txBox="1">
            <a:spLocks noChangeArrowheads="1"/>
          </p:cNvSpPr>
          <p:nvPr/>
        </p:nvSpPr>
        <p:spPr bwMode="auto">
          <a:xfrm flipH="1">
            <a:off x="2692399" y="6164263"/>
            <a:ext cx="401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dirty="0">
                <a:solidFill>
                  <a:srgbClr val="FF0000"/>
                </a:solidFill>
              </a:rPr>
              <a:t>10°</a:t>
            </a:r>
          </a:p>
        </p:txBody>
      </p:sp>
      <p:sp>
        <p:nvSpPr>
          <p:cNvPr id="65600" name="ZoneTexte 36"/>
          <p:cNvSpPr txBox="1">
            <a:spLocks noChangeArrowheads="1"/>
          </p:cNvSpPr>
          <p:nvPr/>
        </p:nvSpPr>
        <p:spPr bwMode="auto">
          <a:xfrm flipH="1">
            <a:off x="2692399" y="5827713"/>
            <a:ext cx="401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dirty="0">
                <a:solidFill>
                  <a:srgbClr val="FF0000"/>
                </a:solidFill>
              </a:rPr>
              <a:t>20°</a:t>
            </a:r>
          </a:p>
        </p:txBody>
      </p:sp>
      <p:sp>
        <p:nvSpPr>
          <p:cNvPr id="65601" name="ZoneTexte 101"/>
          <p:cNvSpPr txBox="1">
            <a:spLocks noChangeArrowheads="1"/>
          </p:cNvSpPr>
          <p:nvPr/>
        </p:nvSpPr>
        <p:spPr bwMode="auto">
          <a:xfrm flipH="1">
            <a:off x="2460083" y="6472278"/>
            <a:ext cx="669923" cy="36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82800" anchor="b">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0"/>
              </a:spcBef>
              <a:buFontTx/>
              <a:buNone/>
            </a:pPr>
            <a:r>
              <a:rPr lang="fr-FR" altLang="fr-FR" sz="1800" dirty="0">
                <a:solidFill>
                  <a:srgbClr val="FF0000"/>
                </a:solidFill>
              </a:rPr>
              <a:t>0°</a:t>
            </a:r>
          </a:p>
        </p:txBody>
      </p:sp>
      <p:cxnSp>
        <p:nvCxnSpPr>
          <p:cNvPr id="103" name="Connecteur droit 102"/>
          <p:cNvCxnSpPr/>
          <p:nvPr/>
        </p:nvCxnSpPr>
        <p:spPr bwMode="auto">
          <a:xfrm rot="10800000">
            <a:off x="3094038" y="-2147483648"/>
            <a:ext cx="0" cy="1588"/>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2863" name="Group 47"/>
          <p:cNvGrpSpPr>
            <a:grpSpLocks/>
          </p:cNvGrpSpPr>
          <p:nvPr/>
        </p:nvGrpSpPr>
        <p:grpSpPr bwMode="auto">
          <a:xfrm>
            <a:off x="7189788" y="1625600"/>
            <a:ext cx="1190625" cy="5208588"/>
            <a:chOff x="4044" y="962"/>
            <a:chExt cx="750" cy="3281"/>
          </a:xfrm>
        </p:grpSpPr>
        <p:sp>
          <p:nvSpPr>
            <p:cNvPr id="65585" name="ZoneTexte 38"/>
            <p:cNvSpPr txBox="1">
              <a:spLocks noChangeArrowheads="1"/>
            </p:cNvSpPr>
            <p:nvPr/>
          </p:nvSpPr>
          <p:spPr bwMode="auto">
            <a:xfrm>
              <a:off x="4074" y="1838"/>
              <a:ext cx="72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a:solidFill>
                    <a:srgbClr val="0070C0"/>
                  </a:solidFill>
                </a:rPr>
                <a:t>200 mm</a:t>
              </a:r>
            </a:p>
          </p:txBody>
        </p:sp>
        <p:cxnSp>
          <p:nvCxnSpPr>
            <p:cNvPr id="65586" name="Connecteur droit avec flèche 11"/>
            <p:cNvCxnSpPr>
              <a:cxnSpLocks noChangeShapeType="1"/>
              <a:stCxn id="65591" idx="1"/>
              <a:endCxn id="162848" idx="1"/>
            </p:cNvCxnSpPr>
            <p:nvPr/>
          </p:nvCxnSpPr>
          <p:spPr bwMode="auto">
            <a:xfrm flipH="1" flipV="1">
              <a:off x="4044" y="962"/>
              <a:ext cx="19" cy="3169"/>
            </a:xfrm>
            <a:prstGeom prst="straightConnector1">
              <a:avLst/>
            </a:prstGeom>
            <a:noFill/>
            <a:ln w="47625" algn="ctr">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8" name="Connecteur droit 27"/>
            <p:cNvCxnSpPr/>
            <p:nvPr/>
          </p:nvCxnSpPr>
          <p:spPr>
            <a:xfrm rot="10800000">
              <a:off x="4052" y="3058"/>
              <a:ext cx="68" cy="1"/>
            </a:xfrm>
            <a:prstGeom prst="line">
              <a:avLst/>
            </a:prstGeom>
            <a:ln w="476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rot="10800000">
              <a:off x="4045" y="1989"/>
              <a:ext cx="68" cy="1"/>
            </a:xfrm>
            <a:prstGeom prst="line">
              <a:avLst/>
            </a:prstGeom>
            <a:ln w="476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rot="10800000">
              <a:off x="4056" y="3915"/>
              <a:ext cx="68" cy="1"/>
            </a:xfrm>
            <a:prstGeom prst="line">
              <a:avLst/>
            </a:prstGeom>
            <a:ln w="47625">
              <a:solidFill>
                <a:srgbClr val="00B0F0"/>
              </a:solidFill>
            </a:ln>
          </p:spPr>
          <p:style>
            <a:lnRef idx="1">
              <a:schemeClr val="accent1"/>
            </a:lnRef>
            <a:fillRef idx="0">
              <a:schemeClr val="accent1"/>
            </a:fillRef>
            <a:effectRef idx="0">
              <a:schemeClr val="accent1"/>
            </a:effectRef>
            <a:fontRef idx="minor">
              <a:schemeClr val="tx1"/>
            </a:fontRef>
          </p:style>
        </p:cxnSp>
        <p:sp>
          <p:nvSpPr>
            <p:cNvPr id="65590" name="ZoneTexte 37"/>
            <p:cNvSpPr txBox="1">
              <a:spLocks noChangeArrowheads="1"/>
            </p:cNvSpPr>
            <p:nvPr/>
          </p:nvSpPr>
          <p:spPr bwMode="auto">
            <a:xfrm>
              <a:off x="4053" y="291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a:solidFill>
                    <a:srgbClr val="0070C0"/>
                  </a:solidFill>
                </a:rPr>
                <a:t>100 mm</a:t>
              </a:r>
            </a:p>
          </p:txBody>
        </p:sp>
        <p:sp>
          <p:nvSpPr>
            <p:cNvPr id="65591" name="ZoneTexte 104"/>
            <p:cNvSpPr txBox="1">
              <a:spLocks noChangeArrowheads="1"/>
            </p:cNvSpPr>
            <p:nvPr/>
          </p:nvSpPr>
          <p:spPr bwMode="auto">
            <a:xfrm>
              <a:off x="4063" y="4018"/>
              <a:ext cx="63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82800">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a:solidFill>
                    <a:srgbClr val="0070C0"/>
                  </a:solidFill>
                </a:rPr>
                <a:t>  0 mm</a:t>
              </a:r>
            </a:p>
          </p:txBody>
        </p:sp>
        <p:cxnSp>
          <p:nvCxnSpPr>
            <p:cNvPr id="106" name="Connecteur droit 105"/>
            <p:cNvCxnSpPr/>
            <p:nvPr/>
          </p:nvCxnSpPr>
          <p:spPr>
            <a:xfrm rot="10800000">
              <a:off x="4056" y="4143"/>
              <a:ext cx="68" cy="1"/>
            </a:xfrm>
            <a:prstGeom prst="line">
              <a:avLst/>
            </a:prstGeom>
            <a:ln w="47625">
              <a:solidFill>
                <a:srgbClr val="00B0F0"/>
              </a:solidFill>
            </a:ln>
          </p:spPr>
          <p:style>
            <a:lnRef idx="1">
              <a:schemeClr val="accent1"/>
            </a:lnRef>
            <a:fillRef idx="0">
              <a:schemeClr val="accent1"/>
            </a:fillRef>
            <a:effectRef idx="0">
              <a:schemeClr val="accent1"/>
            </a:effectRef>
            <a:fontRef idx="minor">
              <a:schemeClr val="tx1"/>
            </a:fontRef>
          </p:style>
        </p:cxnSp>
        <p:sp>
          <p:nvSpPr>
            <p:cNvPr id="65593" name="ZoneTexte 35"/>
            <p:cNvSpPr txBox="1">
              <a:spLocks noChangeArrowheads="1"/>
            </p:cNvSpPr>
            <p:nvPr/>
          </p:nvSpPr>
          <p:spPr bwMode="auto">
            <a:xfrm>
              <a:off x="4093" y="3760"/>
              <a:ext cx="6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a:solidFill>
                    <a:srgbClr val="0070C0"/>
                  </a:solidFill>
                </a:rPr>
                <a:t>20 mm</a:t>
              </a:r>
            </a:p>
          </p:txBody>
        </p:sp>
        <p:sp>
          <p:nvSpPr>
            <p:cNvPr id="65594" name="ZoneTexte 35"/>
            <p:cNvSpPr txBox="1">
              <a:spLocks noChangeArrowheads="1"/>
            </p:cNvSpPr>
            <p:nvPr/>
          </p:nvSpPr>
          <p:spPr bwMode="auto">
            <a:xfrm>
              <a:off x="4085" y="3544"/>
              <a:ext cx="6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1800">
                  <a:solidFill>
                    <a:srgbClr val="0070C0"/>
                  </a:solidFill>
                </a:rPr>
                <a:t>40 mm</a:t>
              </a:r>
            </a:p>
          </p:txBody>
        </p:sp>
        <p:cxnSp>
          <p:nvCxnSpPr>
            <p:cNvPr id="2" name="Connecteur droit 32"/>
            <p:cNvCxnSpPr/>
            <p:nvPr/>
          </p:nvCxnSpPr>
          <p:spPr>
            <a:xfrm rot="10800000">
              <a:off x="4056" y="3703"/>
              <a:ext cx="68" cy="1"/>
            </a:xfrm>
            <a:prstGeom prst="line">
              <a:avLst/>
            </a:prstGeom>
            <a:ln w="4762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62875" name="Freeform 59"/>
          <p:cNvSpPr>
            <a:spLocks/>
          </p:cNvSpPr>
          <p:nvPr/>
        </p:nvSpPr>
        <p:spPr bwMode="auto">
          <a:xfrm>
            <a:off x="3135313" y="6067425"/>
            <a:ext cx="4057650" cy="139700"/>
          </a:xfrm>
          <a:custGeom>
            <a:avLst/>
            <a:gdLst>
              <a:gd name="T0" fmla="*/ 0 w 2556"/>
              <a:gd name="T1" fmla="*/ 2147483647 h 88"/>
              <a:gd name="T2" fmla="*/ 2147483647 w 2556"/>
              <a:gd name="T3" fmla="*/ 2147483647 h 88"/>
              <a:gd name="T4" fmla="*/ 2147483647 w 2556"/>
              <a:gd name="T5" fmla="*/ 2147483647 h 88"/>
              <a:gd name="T6" fmla="*/ 2147483647 w 2556"/>
              <a:gd name="T7" fmla="*/ 2147483647 h 88"/>
              <a:gd name="T8" fmla="*/ 2147483647 w 2556"/>
              <a:gd name="T9" fmla="*/ 0 h 88"/>
              <a:gd name="T10" fmla="*/ 2147483647 w 2556"/>
              <a:gd name="T11" fmla="*/ 2147483647 h 88"/>
              <a:gd name="T12" fmla="*/ 2147483647 w 2556"/>
              <a:gd name="T13" fmla="*/ 2147483647 h 88"/>
              <a:gd name="T14" fmla="*/ 2147483647 w 2556"/>
              <a:gd name="T15" fmla="*/ 2147483647 h 88"/>
              <a:gd name="T16" fmla="*/ 2147483647 w 2556"/>
              <a:gd name="T17" fmla="*/ 2147483647 h 88"/>
              <a:gd name="T18" fmla="*/ 2147483647 w 2556"/>
              <a:gd name="T19" fmla="*/ 2147483647 h 88"/>
              <a:gd name="T20" fmla="*/ 2147483647 w 2556"/>
              <a:gd name="T21" fmla="*/ 2147483647 h 88"/>
              <a:gd name="T22" fmla="*/ 2147483647 w 2556"/>
              <a:gd name="T23" fmla="*/ 2147483647 h 88"/>
              <a:gd name="T24" fmla="*/ 2147483647 w 2556"/>
              <a:gd name="T25" fmla="*/ 2147483647 h 88"/>
              <a:gd name="T26" fmla="*/ 2147483647 w 2556"/>
              <a:gd name="T27" fmla="*/ 2147483647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56" h="88">
                <a:moveTo>
                  <a:pt x="0" y="88"/>
                </a:moveTo>
                <a:lnTo>
                  <a:pt x="94" y="88"/>
                </a:lnTo>
                <a:lnTo>
                  <a:pt x="320" y="46"/>
                </a:lnTo>
                <a:lnTo>
                  <a:pt x="534" y="16"/>
                </a:lnTo>
                <a:lnTo>
                  <a:pt x="752" y="0"/>
                </a:lnTo>
                <a:lnTo>
                  <a:pt x="958" y="12"/>
                </a:lnTo>
                <a:lnTo>
                  <a:pt x="1172" y="48"/>
                </a:lnTo>
                <a:lnTo>
                  <a:pt x="1386" y="60"/>
                </a:lnTo>
                <a:lnTo>
                  <a:pt x="1602" y="64"/>
                </a:lnTo>
                <a:lnTo>
                  <a:pt x="1816" y="44"/>
                </a:lnTo>
                <a:lnTo>
                  <a:pt x="2034" y="55"/>
                </a:lnTo>
                <a:lnTo>
                  <a:pt x="2250" y="73"/>
                </a:lnTo>
                <a:lnTo>
                  <a:pt x="2458" y="76"/>
                </a:lnTo>
                <a:lnTo>
                  <a:pt x="2556" y="79"/>
                </a:ln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162876" name="Group 60"/>
          <p:cNvGrpSpPr>
            <a:grpSpLocks/>
          </p:cNvGrpSpPr>
          <p:nvPr/>
        </p:nvGrpSpPr>
        <p:grpSpPr bwMode="auto">
          <a:xfrm>
            <a:off x="3135313" y="6156325"/>
            <a:ext cx="4062412" cy="355600"/>
            <a:chOff x="1490" y="3816"/>
            <a:chExt cx="2559" cy="224"/>
          </a:xfrm>
        </p:grpSpPr>
        <p:sp>
          <p:nvSpPr>
            <p:cNvPr id="83" name="Forme libre 82"/>
            <p:cNvSpPr>
              <a:spLocks noChangeArrowheads="1"/>
            </p:cNvSpPr>
            <p:nvPr/>
          </p:nvSpPr>
          <p:spPr bwMode="auto">
            <a:xfrm>
              <a:off x="1490" y="3833"/>
              <a:ext cx="200" cy="145"/>
            </a:xfrm>
            <a:custGeom>
              <a:avLst/>
              <a:gdLst>
                <a:gd name="T0" fmla="*/ 2420 w 435768"/>
                <a:gd name="T1" fmla="*/ 56707 h 307181"/>
                <a:gd name="T2" fmla="*/ 0 w 435768"/>
                <a:gd name="T3" fmla="*/ 304800 h 307181"/>
                <a:gd name="T4" fmla="*/ 442912 w 435768"/>
                <a:gd name="T5" fmla="*/ 302437 h 307181"/>
                <a:gd name="T6" fmla="*/ 442912 w 435768"/>
                <a:gd name="T7" fmla="*/ 0 h 307181"/>
                <a:gd name="T8" fmla="*/ 212985 w 435768"/>
                <a:gd name="T9" fmla="*/ 37805 h 307181"/>
                <a:gd name="T10" fmla="*/ 2420 w 435768"/>
                <a:gd name="T11" fmla="*/ 56707 h 307181"/>
                <a:gd name="T12" fmla="*/ 0 60000 65536"/>
                <a:gd name="T13" fmla="*/ 0 60000 65536"/>
                <a:gd name="T14" fmla="*/ 0 60000 65536"/>
                <a:gd name="T15" fmla="*/ 0 60000 65536"/>
                <a:gd name="T16" fmla="*/ 0 60000 65536"/>
                <a:gd name="T17" fmla="*/ 0 60000 65536"/>
                <a:gd name="T18" fmla="*/ 0 w 435768"/>
                <a:gd name="T19" fmla="*/ 0 h 307181"/>
                <a:gd name="T20" fmla="*/ 435768 w 435768"/>
                <a:gd name="T21" fmla="*/ 307181 h 307181"/>
              </a:gdLst>
              <a:ahLst/>
              <a:cxnLst>
                <a:cxn ang="T12">
                  <a:pos x="T0" y="T1"/>
                </a:cxn>
                <a:cxn ang="T13">
                  <a:pos x="T2" y="T3"/>
                </a:cxn>
                <a:cxn ang="T14">
                  <a:pos x="T4" y="T5"/>
                </a:cxn>
                <a:cxn ang="T15">
                  <a:pos x="T6" y="T7"/>
                </a:cxn>
                <a:cxn ang="T16">
                  <a:pos x="T8" y="T9"/>
                </a:cxn>
                <a:cxn ang="T17">
                  <a:pos x="T10" y="T11"/>
                </a:cxn>
              </a:cxnLst>
              <a:rect l="T18" t="T19" r="T20" b="T21"/>
              <a:pathLst>
                <a:path w="435768" h="307181">
                  <a:moveTo>
                    <a:pt x="2381" y="57150"/>
                  </a:moveTo>
                  <a:cubicBezTo>
                    <a:pt x="1587" y="140494"/>
                    <a:pt x="794" y="223837"/>
                    <a:pt x="0" y="307181"/>
                  </a:cubicBezTo>
                  <a:lnTo>
                    <a:pt x="435768" y="304800"/>
                  </a:lnTo>
                  <a:lnTo>
                    <a:pt x="435768" y="0"/>
                  </a:lnTo>
                  <a:lnTo>
                    <a:pt x="209550" y="38100"/>
                  </a:lnTo>
                  <a:lnTo>
                    <a:pt x="2381" y="57150"/>
                  </a:lnTo>
                  <a:close/>
                </a:path>
              </a:pathLst>
            </a:custGeom>
            <a:solidFill>
              <a:srgbClr val="FFFF00">
                <a:alpha val="70000"/>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p>
              <a:pPr algn="ctr">
                <a:defRPr/>
              </a:pPr>
              <a:endParaRPr lang="fr-FR" dirty="0">
                <a:solidFill>
                  <a:schemeClr val="lt1"/>
                </a:solidFill>
                <a:latin typeface="+mn-lt"/>
                <a:cs typeface="+mn-cs"/>
              </a:endParaRPr>
            </a:p>
          </p:txBody>
        </p:sp>
        <p:sp>
          <p:nvSpPr>
            <p:cNvPr id="65584" name="Freeform 62"/>
            <p:cNvSpPr>
              <a:spLocks/>
            </p:cNvSpPr>
            <p:nvPr/>
          </p:nvSpPr>
          <p:spPr bwMode="auto">
            <a:xfrm>
              <a:off x="3426" y="3816"/>
              <a:ext cx="623" cy="224"/>
            </a:xfrm>
            <a:custGeom>
              <a:avLst/>
              <a:gdLst>
                <a:gd name="T0" fmla="*/ 0 w 623"/>
                <a:gd name="T1" fmla="*/ 0 h 224"/>
                <a:gd name="T2" fmla="*/ 0 w 623"/>
                <a:gd name="T3" fmla="*/ 105 h 224"/>
                <a:gd name="T4" fmla="*/ 216 w 623"/>
                <a:gd name="T5" fmla="*/ 102 h 224"/>
                <a:gd name="T6" fmla="*/ 218 w 623"/>
                <a:gd name="T7" fmla="*/ 206 h 224"/>
                <a:gd name="T8" fmla="*/ 423 w 623"/>
                <a:gd name="T9" fmla="*/ 204 h 224"/>
                <a:gd name="T10" fmla="*/ 428 w 623"/>
                <a:gd name="T11" fmla="*/ 222 h 224"/>
                <a:gd name="T12" fmla="*/ 623 w 623"/>
                <a:gd name="T13" fmla="*/ 224 h 224"/>
                <a:gd name="T14" fmla="*/ 620 w 623"/>
                <a:gd name="T15" fmla="*/ 30 h 224"/>
                <a:gd name="T16" fmla="*/ 417 w 623"/>
                <a:gd name="T17" fmla="*/ 27 h 224"/>
                <a:gd name="T18" fmla="*/ 311 w 623"/>
                <a:gd name="T19" fmla="*/ 27 h 224"/>
                <a:gd name="T20" fmla="*/ 204 w 623"/>
                <a:gd name="T21" fmla="*/ 17 h 224"/>
                <a:gd name="T22" fmla="*/ 116 w 623"/>
                <a:gd name="T23" fmla="*/ 11 h 224"/>
                <a:gd name="T24" fmla="*/ 0 w 623"/>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23" h="224">
                  <a:moveTo>
                    <a:pt x="0" y="0"/>
                  </a:moveTo>
                  <a:lnTo>
                    <a:pt x="0" y="105"/>
                  </a:lnTo>
                  <a:lnTo>
                    <a:pt x="216" y="102"/>
                  </a:lnTo>
                  <a:lnTo>
                    <a:pt x="218" y="206"/>
                  </a:lnTo>
                  <a:lnTo>
                    <a:pt x="423" y="204"/>
                  </a:lnTo>
                  <a:lnTo>
                    <a:pt x="428" y="222"/>
                  </a:lnTo>
                  <a:lnTo>
                    <a:pt x="623" y="224"/>
                  </a:lnTo>
                  <a:lnTo>
                    <a:pt x="620" y="30"/>
                  </a:lnTo>
                  <a:lnTo>
                    <a:pt x="417" y="27"/>
                  </a:lnTo>
                  <a:lnTo>
                    <a:pt x="311" y="27"/>
                  </a:lnTo>
                  <a:lnTo>
                    <a:pt x="204" y="17"/>
                  </a:lnTo>
                  <a:lnTo>
                    <a:pt x="116" y="11"/>
                  </a:lnTo>
                  <a:lnTo>
                    <a:pt x="0" y="0"/>
                  </a:lnTo>
                  <a:close/>
                </a:path>
              </a:pathLst>
            </a:custGeom>
            <a:solidFill>
              <a:srgbClr val="FFFF00">
                <a:alpha val="6901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50" name="Croix 49"/>
          <p:cNvSpPr/>
          <p:nvPr/>
        </p:nvSpPr>
        <p:spPr>
          <a:xfrm>
            <a:off x="6283325" y="6072188"/>
            <a:ext cx="163513" cy="155575"/>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51" name="Croix 50"/>
          <p:cNvSpPr/>
          <p:nvPr/>
        </p:nvSpPr>
        <p:spPr>
          <a:xfrm>
            <a:off x="6623050" y="6102350"/>
            <a:ext cx="163513" cy="155575"/>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52" name="Croix 51"/>
          <p:cNvSpPr/>
          <p:nvPr/>
        </p:nvSpPr>
        <p:spPr>
          <a:xfrm>
            <a:off x="6961188" y="6115050"/>
            <a:ext cx="163512" cy="153988"/>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0" name="Croix 39"/>
          <p:cNvSpPr/>
          <p:nvPr/>
        </p:nvSpPr>
        <p:spPr>
          <a:xfrm>
            <a:off x="3208338" y="6134100"/>
            <a:ext cx="163512" cy="155575"/>
          </a:xfrm>
          <a:prstGeom prst="plus">
            <a:avLst>
              <a:gd name="adj" fmla="val 347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66" name="Rectangle 30"/>
          <p:cNvSpPr>
            <a:spLocks noChangeArrowheads="1"/>
          </p:cNvSpPr>
          <p:nvPr/>
        </p:nvSpPr>
        <p:spPr bwMode="auto">
          <a:xfrm>
            <a:off x="70695" y="3016921"/>
            <a:ext cx="2706792" cy="830997"/>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b="1" u="sng" dirty="0">
                <a:latin typeface="Calibri" panose="020F0502020204030204" pitchFamily="34" charset="0"/>
                <a:cs typeface="Calibri" panose="020F0502020204030204" pitchFamily="34" charset="0"/>
              </a:rPr>
              <a:t>Le diagramme </a:t>
            </a:r>
            <a:r>
              <a:rPr lang="fr-FR" altLang="fr-FR" sz="2400" b="1" u="sng" dirty="0" err="1">
                <a:latin typeface="Calibri" panose="020F0502020204030204" pitchFamily="34" charset="0"/>
                <a:cs typeface="Calibri" panose="020F0502020204030204" pitchFamily="34" charset="0"/>
              </a:rPr>
              <a:t>ombro</a:t>
            </a:r>
            <a:r>
              <a:rPr lang="fr-FR" altLang="fr-FR" sz="2400" b="1" u="sng" dirty="0">
                <a:latin typeface="Calibri" panose="020F0502020204030204" pitchFamily="34" charset="0"/>
                <a:cs typeface="Calibri" panose="020F0502020204030204" pitchFamily="34" charset="0"/>
              </a:rPr>
              <a:t>-thermique</a:t>
            </a:r>
            <a:endParaRPr lang="fr-FR" altLang="fr-FR" sz="2400" b="1" u="sng" dirty="0">
              <a:solidFill>
                <a:srgbClr val="FF9966"/>
              </a:solidFill>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2821"/>
                                        </p:tgtEl>
                                        <p:attrNameLst>
                                          <p:attrName>style.visibility</p:attrName>
                                        </p:attrNameLst>
                                      </p:cBhvr>
                                      <p:to>
                                        <p:strVal val="visible"/>
                                      </p:to>
                                    </p:set>
                                    <p:animEffect transition="in" filter="fade">
                                      <p:cBhvr>
                                        <p:cTn id="7" dur="2000"/>
                                        <p:tgtEl>
                                          <p:spTgt spid="16282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par>
                          <p:cTn id="11" fill="hold" nodeType="afterGroup">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162850"/>
                                        </p:tgtEl>
                                        <p:attrNameLst>
                                          <p:attrName>style.visibility</p:attrName>
                                        </p:attrNameLst>
                                      </p:cBhvr>
                                      <p:to>
                                        <p:strVal val="visible"/>
                                      </p:to>
                                    </p:set>
                                    <p:animEffect transition="in" filter="fade">
                                      <p:cBhvr>
                                        <p:cTn id="14" dur="2000"/>
                                        <p:tgtEl>
                                          <p:spTgt spid="16285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2000"/>
                                        <p:tgtEl>
                                          <p:spTgt spid="10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2851"/>
                                        </p:tgtEl>
                                        <p:attrNameLst>
                                          <p:attrName>style.visibility</p:attrName>
                                        </p:attrNameLst>
                                      </p:cBhvr>
                                      <p:to>
                                        <p:strVal val="visible"/>
                                      </p:to>
                                    </p:set>
                                    <p:animEffect transition="in" filter="fade">
                                      <p:cBhvr>
                                        <p:cTn id="20" dur="2000"/>
                                        <p:tgtEl>
                                          <p:spTgt spid="16285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fade">
                                      <p:cBhvr>
                                        <p:cTn id="23" dur="2000"/>
                                        <p:tgtEl>
                                          <p:spTgt spid="10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169"/>
                                        </p:tgtEl>
                                        <p:attrNameLst>
                                          <p:attrName>style.visibility</p:attrName>
                                        </p:attrNameLst>
                                      </p:cBhvr>
                                      <p:to>
                                        <p:strVal val="visible"/>
                                      </p:to>
                                    </p:set>
                                    <p:animEffect transition="in" filter="fade">
                                      <p:cBhvr>
                                        <p:cTn id="28" dur="2000"/>
                                        <p:tgtEl>
                                          <p:spTgt spid="5169"/>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65596"/>
                                        </p:tgtEl>
                                        <p:attrNameLst>
                                          <p:attrName>style.visibility</p:attrName>
                                        </p:attrNameLst>
                                      </p:cBhvr>
                                      <p:to>
                                        <p:strVal val="visible"/>
                                      </p:to>
                                    </p:set>
                                    <p:animEffect transition="in" filter="wipe(down)">
                                      <p:cBhvr>
                                        <p:cTn id="32" dur="2000"/>
                                        <p:tgtEl>
                                          <p:spTgt spid="65596"/>
                                        </p:tgtEl>
                                      </p:cBhvr>
                                    </p:animEffect>
                                  </p:childTnLst>
                                </p:cTn>
                              </p:par>
                            </p:childTnLst>
                          </p:cTn>
                        </p:par>
                        <p:par>
                          <p:cTn id="33" fill="hold" nodeType="afterGroup">
                            <p:stCondLst>
                              <p:cond delay="4000"/>
                            </p:stCondLst>
                            <p:childTnLst>
                              <p:par>
                                <p:cTn id="34" presetID="22" presetClass="entr" presetSubtype="4" fill="hold" grpId="0" nodeType="afterEffect">
                                  <p:stCondLst>
                                    <p:cond delay="0"/>
                                  </p:stCondLst>
                                  <p:childTnLst>
                                    <p:set>
                                      <p:cBhvr>
                                        <p:cTn id="35" dur="1" fill="hold">
                                          <p:stCondLst>
                                            <p:cond delay="0"/>
                                          </p:stCondLst>
                                        </p:cTn>
                                        <p:tgtEl>
                                          <p:spTgt spid="65601"/>
                                        </p:tgtEl>
                                        <p:attrNameLst>
                                          <p:attrName>style.visibility</p:attrName>
                                        </p:attrNameLst>
                                      </p:cBhvr>
                                      <p:to>
                                        <p:strVal val="visible"/>
                                      </p:to>
                                    </p:set>
                                    <p:animEffect transition="in" filter="wipe(down)">
                                      <p:cBhvr>
                                        <p:cTn id="36" dur="3000"/>
                                        <p:tgtEl>
                                          <p:spTgt spid="6560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5599"/>
                                        </p:tgtEl>
                                        <p:attrNameLst>
                                          <p:attrName>style.visibility</p:attrName>
                                        </p:attrNameLst>
                                      </p:cBhvr>
                                      <p:to>
                                        <p:strVal val="visible"/>
                                      </p:to>
                                    </p:set>
                                    <p:animEffect transition="in" filter="wipe(down)">
                                      <p:cBhvr>
                                        <p:cTn id="39" dur="3000"/>
                                        <p:tgtEl>
                                          <p:spTgt spid="6559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600"/>
                                        </p:tgtEl>
                                        <p:attrNameLst>
                                          <p:attrName>style.visibility</p:attrName>
                                        </p:attrNameLst>
                                      </p:cBhvr>
                                      <p:to>
                                        <p:strVal val="visible"/>
                                      </p:to>
                                    </p:set>
                                    <p:animEffect transition="in" filter="wipe(down)">
                                      <p:cBhvr>
                                        <p:cTn id="42" dur="3000"/>
                                        <p:tgtEl>
                                          <p:spTgt spid="65600"/>
                                        </p:tgtEl>
                                      </p:cBhvr>
                                    </p:animEffect>
                                  </p:childTnLst>
                                </p:cTn>
                              </p:par>
                            </p:childTnLst>
                          </p:cTn>
                        </p:par>
                        <p:par>
                          <p:cTn id="43" fill="hold">
                            <p:stCondLst>
                              <p:cond delay="7000"/>
                            </p:stCondLst>
                            <p:childTnLst>
                              <p:par>
                                <p:cTn id="44" presetID="10" presetClass="entr" presetSubtype="0" fill="hold" grpId="0" nodeType="afterEffect">
                                  <p:stCondLst>
                                    <p:cond delay="0"/>
                                  </p:stCondLst>
                                  <p:childTnLst>
                                    <p:set>
                                      <p:cBhvr>
                                        <p:cTn id="45" dur="1" fill="hold">
                                          <p:stCondLst>
                                            <p:cond delay="0"/>
                                          </p:stCondLst>
                                        </p:cTn>
                                        <p:tgtEl>
                                          <p:spTgt spid="162848"/>
                                        </p:tgtEl>
                                        <p:attrNameLst>
                                          <p:attrName>style.visibility</p:attrName>
                                        </p:attrNameLst>
                                      </p:cBhvr>
                                      <p:to>
                                        <p:strVal val="visible"/>
                                      </p:to>
                                    </p:set>
                                    <p:animEffect transition="in" filter="fade">
                                      <p:cBhvr>
                                        <p:cTn id="46" dur="2000"/>
                                        <p:tgtEl>
                                          <p:spTgt spid="162848"/>
                                        </p:tgtEl>
                                      </p:cBhvr>
                                    </p:animEffect>
                                  </p:childTnLst>
                                </p:cTn>
                              </p:par>
                            </p:childTnLst>
                          </p:cTn>
                        </p:par>
                        <p:par>
                          <p:cTn id="47" fill="hold" nodeType="afterGroup">
                            <p:stCondLst>
                              <p:cond delay="9000"/>
                            </p:stCondLst>
                            <p:childTnLst>
                              <p:par>
                                <p:cTn id="48" presetID="10" presetClass="entr" presetSubtype="0" fill="hold" grpId="0" nodeType="afterEffect">
                                  <p:stCondLst>
                                    <p:cond delay="0"/>
                                  </p:stCondLst>
                                  <p:childTnLst>
                                    <p:set>
                                      <p:cBhvr>
                                        <p:cTn id="49" dur="1" fill="hold">
                                          <p:stCondLst>
                                            <p:cond delay="0"/>
                                          </p:stCondLst>
                                        </p:cTn>
                                        <p:tgtEl>
                                          <p:spTgt spid="5170"/>
                                        </p:tgtEl>
                                        <p:attrNameLst>
                                          <p:attrName>style.visibility</p:attrName>
                                        </p:attrNameLst>
                                      </p:cBhvr>
                                      <p:to>
                                        <p:strVal val="visible"/>
                                      </p:to>
                                    </p:set>
                                    <p:animEffect transition="in" filter="fade">
                                      <p:cBhvr>
                                        <p:cTn id="50" dur="2000"/>
                                        <p:tgtEl>
                                          <p:spTgt spid="5170"/>
                                        </p:tgtEl>
                                      </p:cBhvr>
                                    </p:animEffect>
                                  </p:childTnLst>
                                </p:cTn>
                              </p:par>
                            </p:childTnLst>
                          </p:cTn>
                        </p:par>
                        <p:par>
                          <p:cTn id="51" fill="hold" nodeType="afterGroup">
                            <p:stCondLst>
                              <p:cond delay="11000"/>
                            </p:stCondLst>
                            <p:childTnLst>
                              <p:par>
                                <p:cTn id="52" presetID="22" presetClass="entr" presetSubtype="4" fill="hold" nodeType="afterEffect">
                                  <p:stCondLst>
                                    <p:cond delay="0"/>
                                  </p:stCondLst>
                                  <p:childTnLst>
                                    <p:set>
                                      <p:cBhvr>
                                        <p:cTn id="53" dur="1" fill="hold">
                                          <p:stCondLst>
                                            <p:cond delay="0"/>
                                          </p:stCondLst>
                                        </p:cTn>
                                        <p:tgtEl>
                                          <p:spTgt spid="162863"/>
                                        </p:tgtEl>
                                        <p:attrNameLst>
                                          <p:attrName>style.visibility</p:attrName>
                                        </p:attrNameLst>
                                      </p:cBhvr>
                                      <p:to>
                                        <p:strVal val="visible"/>
                                      </p:to>
                                    </p:set>
                                    <p:animEffect transition="in" filter="wipe(down)">
                                      <p:cBhvr>
                                        <p:cTn id="54" dur="3000"/>
                                        <p:tgtEl>
                                          <p:spTgt spid="16286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5" presetClass="emph" presetSubtype="0" repeatCount="10000" fill="hold" grpId="1" nodeType="clickEffect">
                                  <p:stCondLst>
                                    <p:cond delay="0"/>
                                  </p:stCondLst>
                                  <p:childTnLst>
                                    <p:anim calcmode="discrete" valueType="str">
                                      <p:cBhvr>
                                        <p:cTn id="58" dur="1000" fill="hold"/>
                                        <p:tgtEl>
                                          <p:spTgt spid="5169"/>
                                        </p:tgtEl>
                                        <p:attrNameLst>
                                          <p:attrName>style.visibility</p:attrName>
                                        </p:attrNameLst>
                                      </p:cBhvr>
                                      <p:tavLst>
                                        <p:tav tm="0">
                                          <p:val>
                                            <p:strVal val="hidden"/>
                                          </p:val>
                                        </p:tav>
                                        <p:tav tm="50000">
                                          <p:val>
                                            <p:strVal val="visible"/>
                                          </p:val>
                                        </p:tav>
                                      </p:tavLst>
                                    </p:anim>
                                  </p:childTnLst>
                                </p:cTn>
                              </p:par>
                              <p:par>
                                <p:cTn id="59" presetID="22" presetClass="entr" presetSubtype="8" fill="hold" grpId="0" nodeType="withEffect">
                                  <p:stCondLst>
                                    <p:cond delay="300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1000"/>
                                        <p:tgtEl>
                                          <p:spTgt spid="40"/>
                                        </p:tgtEl>
                                      </p:cBhvr>
                                    </p:animEffect>
                                  </p:childTnLst>
                                </p:cTn>
                              </p:par>
                            </p:childTnLst>
                          </p:cTn>
                        </p:par>
                        <p:par>
                          <p:cTn id="62" fill="hold" nodeType="afterGroup">
                            <p:stCondLst>
                              <p:cond delay="10000"/>
                            </p:stCondLst>
                            <p:childTnLst>
                              <p:par>
                                <p:cTn id="63" presetID="22" presetClass="entr" presetSubtype="8"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1000"/>
                                        <p:tgtEl>
                                          <p:spTgt spid="41"/>
                                        </p:tgtEl>
                                      </p:cBhvr>
                                    </p:animEffect>
                                  </p:childTnLst>
                                </p:cTn>
                              </p:par>
                            </p:childTnLst>
                          </p:cTn>
                        </p:par>
                        <p:par>
                          <p:cTn id="66" fill="hold" nodeType="afterGroup">
                            <p:stCondLst>
                              <p:cond delay="11000"/>
                            </p:stCondLst>
                            <p:childTnLst>
                              <p:par>
                                <p:cTn id="67" presetID="22" presetClass="entr" presetSubtype="8" fill="hold" grpId="0" nodeType="afterEffect">
                                  <p:stCondLst>
                                    <p:cond delay="500"/>
                                  </p:stCondLst>
                                  <p:childTnLst>
                                    <p:set>
                                      <p:cBhvr>
                                        <p:cTn id="68" dur="1" fill="hold">
                                          <p:stCondLst>
                                            <p:cond delay="0"/>
                                          </p:stCondLst>
                                        </p:cTn>
                                        <p:tgtEl>
                                          <p:spTgt spid="42"/>
                                        </p:tgtEl>
                                        <p:attrNameLst>
                                          <p:attrName>style.visibility</p:attrName>
                                        </p:attrNameLst>
                                      </p:cBhvr>
                                      <p:to>
                                        <p:strVal val="visible"/>
                                      </p:to>
                                    </p:set>
                                    <p:animEffect transition="in" filter="wipe(left)">
                                      <p:cBhvr>
                                        <p:cTn id="69" dur="1000"/>
                                        <p:tgtEl>
                                          <p:spTgt spid="42"/>
                                        </p:tgtEl>
                                      </p:cBhvr>
                                    </p:animEffect>
                                  </p:childTnLst>
                                </p:cTn>
                              </p:par>
                            </p:childTnLst>
                          </p:cTn>
                        </p:par>
                        <p:par>
                          <p:cTn id="70" fill="hold" nodeType="afterGroup">
                            <p:stCondLst>
                              <p:cond delay="12500"/>
                            </p:stCondLst>
                            <p:childTnLst>
                              <p:par>
                                <p:cTn id="71" presetID="22" presetClass="entr" presetSubtype="8" fill="hold" grpId="0" nodeType="afterEffect">
                                  <p:stCondLst>
                                    <p:cond delay="50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1000"/>
                                        <p:tgtEl>
                                          <p:spTgt spid="43"/>
                                        </p:tgtEl>
                                      </p:cBhvr>
                                    </p:animEffect>
                                  </p:childTnLst>
                                </p:cTn>
                              </p:par>
                            </p:childTnLst>
                          </p:cTn>
                        </p:par>
                        <p:par>
                          <p:cTn id="74" fill="hold" nodeType="afterGroup">
                            <p:stCondLst>
                              <p:cond delay="14000"/>
                            </p:stCondLst>
                            <p:childTnLst>
                              <p:par>
                                <p:cTn id="75" presetID="22" presetClass="entr" presetSubtype="8" fill="hold" grpId="0" nodeType="afterEffect">
                                  <p:stCondLst>
                                    <p:cond delay="500"/>
                                  </p:stCondLst>
                                  <p:childTnLst>
                                    <p:set>
                                      <p:cBhvr>
                                        <p:cTn id="76" dur="1" fill="hold">
                                          <p:stCondLst>
                                            <p:cond delay="0"/>
                                          </p:stCondLst>
                                        </p:cTn>
                                        <p:tgtEl>
                                          <p:spTgt spid="44"/>
                                        </p:tgtEl>
                                        <p:attrNameLst>
                                          <p:attrName>style.visibility</p:attrName>
                                        </p:attrNameLst>
                                      </p:cBhvr>
                                      <p:to>
                                        <p:strVal val="visible"/>
                                      </p:to>
                                    </p:set>
                                    <p:animEffect transition="in" filter="wipe(left)">
                                      <p:cBhvr>
                                        <p:cTn id="77" dur="1000"/>
                                        <p:tgtEl>
                                          <p:spTgt spid="44"/>
                                        </p:tgtEl>
                                      </p:cBhvr>
                                    </p:animEffect>
                                  </p:childTnLst>
                                </p:cTn>
                              </p:par>
                            </p:childTnLst>
                          </p:cTn>
                        </p:par>
                        <p:par>
                          <p:cTn id="78" fill="hold" nodeType="afterGroup">
                            <p:stCondLst>
                              <p:cond delay="15500"/>
                            </p:stCondLst>
                            <p:childTnLst>
                              <p:par>
                                <p:cTn id="79" presetID="22" presetClass="entr" presetSubtype="8" fill="hold" grpId="0" nodeType="afterEffect">
                                  <p:stCondLst>
                                    <p:cond delay="500"/>
                                  </p:stCondLst>
                                  <p:childTnLst>
                                    <p:set>
                                      <p:cBhvr>
                                        <p:cTn id="80" dur="1" fill="hold">
                                          <p:stCondLst>
                                            <p:cond delay="0"/>
                                          </p:stCondLst>
                                        </p:cTn>
                                        <p:tgtEl>
                                          <p:spTgt spid="45"/>
                                        </p:tgtEl>
                                        <p:attrNameLst>
                                          <p:attrName>style.visibility</p:attrName>
                                        </p:attrNameLst>
                                      </p:cBhvr>
                                      <p:to>
                                        <p:strVal val="visible"/>
                                      </p:to>
                                    </p:set>
                                    <p:animEffect transition="in" filter="wipe(left)">
                                      <p:cBhvr>
                                        <p:cTn id="81" dur="1000"/>
                                        <p:tgtEl>
                                          <p:spTgt spid="45"/>
                                        </p:tgtEl>
                                      </p:cBhvr>
                                    </p:animEffect>
                                  </p:childTnLst>
                                </p:cTn>
                              </p:par>
                            </p:childTnLst>
                          </p:cTn>
                        </p:par>
                        <p:par>
                          <p:cTn id="82" fill="hold" nodeType="afterGroup">
                            <p:stCondLst>
                              <p:cond delay="17000"/>
                            </p:stCondLst>
                            <p:childTnLst>
                              <p:par>
                                <p:cTn id="83" presetID="22" presetClass="entr" presetSubtype="8" fill="hold" grpId="0" nodeType="afterEffect">
                                  <p:stCondLst>
                                    <p:cond delay="500"/>
                                  </p:stCondLst>
                                  <p:childTnLst>
                                    <p:set>
                                      <p:cBhvr>
                                        <p:cTn id="84" dur="1" fill="hold">
                                          <p:stCondLst>
                                            <p:cond delay="0"/>
                                          </p:stCondLst>
                                        </p:cTn>
                                        <p:tgtEl>
                                          <p:spTgt spid="46"/>
                                        </p:tgtEl>
                                        <p:attrNameLst>
                                          <p:attrName>style.visibility</p:attrName>
                                        </p:attrNameLst>
                                      </p:cBhvr>
                                      <p:to>
                                        <p:strVal val="visible"/>
                                      </p:to>
                                    </p:set>
                                    <p:animEffect transition="in" filter="wipe(left)">
                                      <p:cBhvr>
                                        <p:cTn id="85" dur="1000"/>
                                        <p:tgtEl>
                                          <p:spTgt spid="46"/>
                                        </p:tgtEl>
                                      </p:cBhvr>
                                    </p:animEffect>
                                  </p:childTnLst>
                                </p:cTn>
                              </p:par>
                            </p:childTnLst>
                          </p:cTn>
                        </p:par>
                        <p:par>
                          <p:cTn id="86" fill="hold" nodeType="afterGroup">
                            <p:stCondLst>
                              <p:cond delay="18500"/>
                            </p:stCondLst>
                            <p:childTnLst>
                              <p:par>
                                <p:cTn id="87" presetID="22" presetClass="entr" presetSubtype="8" fill="hold" grpId="0" nodeType="afterEffect">
                                  <p:stCondLst>
                                    <p:cond delay="500"/>
                                  </p:stCondLst>
                                  <p:childTnLst>
                                    <p:set>
                                      <p:cBhvr>
                                        <p:cTn id="88" dur="1" fill="hold">
                                          <p:stCondLst>
                                            <p:cond delay="0"/>
                                          </p:stCondLst>
                                        </p:cTn>
                                        <p:tgtEl>
                                          <p:spTgt spid="48"/>
                                        </p:tgtEl>
                                        <p:attrNameLst>
                                          <p:attrName>style.visibility</p:attrName>
                                        </p:attrNameLst>
                                      </p:cBhvr>
                                      <p:to>
                                        <p:strVal val="visible"/>
                                      </p:to>
                                    </p:set>
                                    <p:animEffect transition="in" filter="wipe(left)">
                                      <p:cBhvr>
                                        <p:cTn id="89" dur="1000"/>
                                        <p:tgtEl>
                                          <p:spTgt spid="48"/>
                                        </p:tgtEl>
                                      </p:cBhvr>
                                    </p:animEffect>
                                  </p:childTnLst>
                                </p:cTn>
                              </p:par>
                            </p:childTnLst>
                          </p:cTn>
                        </p:par>
                        <p:par>
                          <p:cTn id="90" fill="hold" nodeType="afterGroup">
                            <p:stCondLst>
                              <p:cond delay="20000"/>
                            </p:stCondLst>
                            <p:childTnLst>
                              <p:par>
                                <p:cTn id="91" presetID="22" presetClass="entr" presetSubtype="8" fill="hold" grpId="0" nodeType="afterEffect">
                                  <p:stCondLst>
                                    <p:cond delay="500"/>
                                  </p:stCondLst>
                                  <p:childTnLst>
                                    <p:set>
                                      <p:cBhvr>
                                        <p:cTn id="92" dur="1" fill="hold">
                                          <p:stCondLst>
                                            <p:cond delay="0"/>
                                          </p:stCondLst>
                                        </p:cTn>
                                        <p:tgtEl>
                                          <p:spTgt spid="49"/>
                                        </p:tgtEl>
                                        <p:attrNameLst>
                                          <p:attrName>style.visibility</p:attrName>
                                        </p:attrNameLst>
                                      </p:cBhvr>
                                      <p:to>
                                        <p:strVal val="visible"/>
                                      </p:to>
                                    </p:set>
                                    <p:animEffect transition="in" filter="wipe(left)">
                                      <p:cBhvr>
                                        <p:cTn id="93" dur="1000"/>
                                        <p:tgtEl>
                                          <p:spTgt spid="49"/>
                                        </p:tgtEl>
                                      </p:cBhvr>
                                    </p:animEffect>
                                  </p:childTnLst>
                                </p:cTn>
                              </p:par>
                            </p:childTnLst>
                          </p:cTn>
                        </p:par>
                        <p:par>
                          <p:cTn id="94" fill="hold" nodeType="afterGroup">
                            <p:stCondLst>
                              <p:cond delay="21500"/>
                            </p:stCondLst>
                            <p:childTnLst>
                              <p:par>
                                <p:cTn id="95" presetID="22" presetClass="entr" presetSubtype="8" fill="hold" grpId="0" nodeType="afterEffect">
                                  <p:stCondLst>
                                    <p:cond delay="500"/>
                                  </p:stCondLst>
                                  <p:childTnLst>
                                    <p:set>
                                      <p:cBhvr>
                                        <p:cTn id="96" dur="1" fill="hold">
                                          <p:stCondLst>
                                            <p:cond delay="0"/>
                                          </p:stCondLst>
                                        </p:cTn>
                                        <p:tgtEl>
                                          <p:spTgt spid="50"/>
                                        </p:tgtEl>
                                        <p:attrNameLst>
                                          <p:attrName>style.visibility</p:attrName>
                                        </p:attrNameLst>
                                      </p:cBhvr>
                                      <p:to>
                                        <p:strVal val="visible"/>
                                      </p:to>
                                    </p:set>
                                    <p:animEffect transition="in" filter="wipe(left)">
                                      <p:cBhvr>
                                        <p:cTn id="97" dur="1000"/>
                                        <p:tgtEl>
                                          <p:spTgt spid="50"/>
                                        </p:tgtEl>
                                      </p:cBhvr>
                                    </p:animEffect>
                                  </p:childTnLst>
                                </p:cTn>
                              </p:par>
                            </p:childTnLst>
                          </p:cTn>
                        </p:par>
                        <p:par>
                          <p:cTn id="98" fill="hold" nodeType="afterGroup">
                            <p:stCondLst>
                              <p:cond delay="23000"/>
                            </p:stCondLst>
                            <p:childTnLst>
                              <p:par>
                                <p:cTn id="99" presetID="22" presetClass="entr" presetSubtype="8" fill="hold" grpId="0" nodeType="afterEffect">
                                  <p:stCondLst>
                                    <p:cond delay="500"/>
                                  </p:stCondLst>
                                  <p:childTnLst>
                                    <p:set>
                                      <p:cBhvr>
                                        <p:cTn id="100" dur="1" fill="hold">
                                          <p:stCondLst>
                                            <p:cond delay="0"/>
                                          </p:stCondLst>
                                        </p:cTn>
                                        <p:tgtEl>
                                          <p:spTgt spid="51"/>
                                        </p:tgtEl>
                                        <p:attrNameLst>
                                          <p:attrName>style.visibility</p:attrName>
                                        </p:attrNameLst>
                                      </p:cBhvr>
                                      <p:to>
                                        <p:strVal val="visible"/>
                                      </p:to>
                                    </p:set>
                                    <p:animEffect transition="in" filter="wipe(left)">
                                      <p:cBhvr>
                                        <p:cTn id="101" dur="1000"/>
                                        <p:tgtEl>
                                          <p:spTgt spid="51"/>
                                        </p:tgtEl>
                                      </p:cBhvr>
                                    </p:animEffect>
                                  </p:childTnLst>
                                </p:cTn>
                              </p:par>
                            </p:childTnLst>
                          </p:cTn>
                        </p:par>
                        <p:par>
                          <p:cTn id="102" fill="hold" nodeType="afterGroup">
                            <p:stCondLst>
                              <p:cond delay="24500"/>
                            </p:stCondLst>
                            <p:childTnLst>
                              <p:par>
                                <p:cTn id="103" presetID="22" presetClass="entr" presetSubtype="8" fill="hold" grpId="0" nodeType="afterEffect">
                                  <p:stCondLst>
                                    <p:cond delay="500"/>
                                  </p:stCondLst>
                                  <p:childTnLst>
                                    <p:set>
                                      <p:cBhvr>
                                        <p:cTn id="104" dur="1" fill="hold">
                                          <p:stCondLst>
                                            <p:cond delay="0"/>
                                          </p:stCondLst>
                                        </p:cTn>
                                        <p:tgtEl>
                                          <p:spTgt spid="52"/>
                                        </p:tgtEl>
                                        <p:attrNameLst>
                                          <p:attrName>style.visibility</p:attrName>
                                        </p:attrNameLst>
                                      </p:cBhvr>
                                      <p:to>
                                        <p:strVal val="visible"/>
                                      </p:to>
                                    </p:set>
                                    <p:animEffect transition="in" filter="wipe(left)">
                                      <p:cBhvr>
                                        <p:cTn id="105" dur="1000"/>
                                        <p:tgtEl>
                                          <p:spTgt spid="52"/>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62875"/>
                                        </p:tgtEl>
                                        <p:attrNameLst>
                                          <p:attrName>style.visibility</p:attrName>
                                        </p:attrNameLst>
                                      </p:cBhvr>
                                      <p:to>
                                        <p:strVal val="visible"/>
                                      </p:to>
                                    </p:set>
                                    <p:animEffect transition="in" filter="wipe(left)">
                                      <p:cBhvr>
                                        <p:cTn id="110" dur="5000"/>
                                        <p:tgtEl>
                                          <p:spTgt spid="162875"/>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5" presetClass="emph" presetSubtype="0" repeatCount="10000" fill="hold" grpId="1" nodeType="clickEffect">
                                  <p:stCondLst>
                                    <p:cond delay="0"/>
                                  </p:stCondLst>
                                  <p:childTnLst>
                                    <p:anim calcmode="discrete" valueType="str">
                                      <p:cBhvr>
                                        <p:cTn id="114" dur="1000" fill="hold"/>
                                        <p:tgtEl>
                                          <p:spTgt spid="5170"/>
                                        </p:tgtEl>
                                        <p:attrNameLst>
                                          <p:attrName>style.visibility</p:attrName>
                                        </p:attrNameLst>
                                      </p:cBhvr>
                                      <p:tavLst>
                                        <p:tav tm="0">
                                          <p:val>
                                            <p:strVal val="hidden"/>
                                          </p:val>
                                        </p:tav>
                                        <p:tav tm="50000">
                                          <p:val>
                                            <p:strVal val="visible"/>
                                          </p:val>
                                        </p:tav>
                                      </p:tavLst>
                                    </p:anim>
                                  </p:childTnLst>
                                </p:cTn>
                              </p:par>
                              <p:par>
                                <p:cTn id="115" presetID="22" presetClass="entr" presetSubtype="4" fill="hold" grpId="0" nodeType="withEffect">
                                  <p:stCondLst>
                                    <p:cond delay="3000"/>
                                  </p:stCondLst>
                                  <p:childTnLst>
                                    <p:set>
                                      <p:cBhvr>
                                        <p:cTn id="116" dur="1" fill="hold">
                                          <p:stCondLst>
                                            <p:cond delay="0"/>
                                          </p:stCondLst>
                                        </p:cTn>
                                        <p:tgtEl>
                                          <p:spTgt spid="71"/>
                                        </p:tgtEl>
                                        <p:attrNameLst>
                                          <p:attrName>style.visibility</p:attrName>
                                        </p:attrNameLst>
                                      </p:cBhvr>
                                      <p:to>
                                        <p:strVal val="visible"/>
                                      </p:to>
                                    </p:set>
                                    <p:animEffect transition="in" filter="wipe(down)">
                                      <p:cBhvr>
                                        <p:cTn id="117" dur="2000"/>
                                        <p:tgtEl>
                                          <p:spTgt spid="71"/>
                                        </p:tgtEl>
                                      </p:cBhvr>
                                    </p:animEffect>
                                  </p:childTnLst>
                                </p:cTn>
                              </p:par>
                            </p:childTnLst>
                          </p:cTn>
                        </p:par>
                        <p:par>
                          <p:cTn id="118" fill="hold" nodeType="afterGroup">
                            <p:stCondLst>
                              <p:cond delay="10000"/>
                            </p:stCondLst>
                            <p:childTnLst>
                              <p:par>
                                <p:cTn id="119" presetID="22" presetClass="entr" presetSubtype="4" fill="hold" grpId="0" nodeType="after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wipe(down)">
                                      <p:cBhvr>
                                        <p:cTn id="121" dur="3000"/>
                                        <p:tgtEl>
                                          <p:spTgt spid="72"/>
                                        </p:tgtEl>
                                      </p:cBhvr>
                                    </p:animEffect>
                                  </p:childTnLst>
                                </p:cTn>
                              </p:par>
                            </p:childTnLst>
                          </p:cTn>
                        </p:par>
                        <p:par>
                          <p:cTn id="122" fill="hold" nodeType="afterGroup">
                            <p:stCondLst>
                              <p:cond delay="13000"/>
                            </p:stCondLst>
                            <p:childTnLst>
                              <p:par>
                                <p:cTn id="123" presetID="22" presetClass="entr" presetSubtype="4"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wipe(down)">
                                      <p:cBhvr>
                                        <p:cTn id="125" dur="3000"/>
                                        <p:tgtEl>
                                          <p:spTgt spid="73"/>
                                        </p:tgtEl>
                                      </p:cBhvr>
                                    </p:animEffect>
                                  </p:childTnLst>
                                </p:cTn>
                              </p:par>
                            </p:childTnLst>
                          </p:cTn>
                        </p:par>
                        <p:par>
                          <p:cTn id="126" fill="hold" nodeType="afterGroup">
                            <p:stCondLst>
                              <p:cond delay="16000"/>
                            </p:stCondLst>
                            <p:childTnLst>
                              <p:par>
                                <p:cTn id="127" presetID="22" presetClass="entr" presetSubtype="4" fill="hold" grpId="0" nodeType="afterEffect">
                                  <p:stCondLst>
                                    <p:cond delay="0"/>
                                  </p:stCondLst>
                                  <p:childTnLst>
                                    <p:set>
                                      <p:cBhvr>
                                        <p:cTn id="128" dur="1" fill="hold">
                                          <p:stCondLst>
                                            <p:cond delay="0"/>
                                          </p:stCondLst>
                                        </p:cTn>
                                        <p:tgtEl>
                                          <p:spTgt spid="74"/>
                                        </p:tgtEl>
                                        <p:attrNameLst>
                                          <p:attrName>style.visibility</p:attrName>
                                        </p:attrNameLst>
                                      </p:cBhvr>
                                      <p:to>
                                        <p:strVal val="visible"/>
                                      </p:to>
                                    </p:set>
                                    <p:animEffect transition="in" filter="wipe(down)">
                                      <p:cBhvr>
                                        <p:cTn id="129" dur="3000"/>
                                        <p:tgtEl>
                                          <p:spTgt spid="74"/>
                                        </p:tgtEl>
                                      </p:cBhvr>
                                    </p:animEffect>
                                  </p:childTnLst>
                                </p:cTn>
                              </p:par>
                            </p:childTnLst>
                          </p:cTn>
                        </p:par>
                        <p:par>
                          <p:cTn id="130" fill="hold" nodeType="afterGroup">
                            <p:stCondLst>
                              <p:cond delay="19000"/>
                            </p:stCondLst>
                            <p:childTnLst>
                              <p:par>
                                <p:cTn id="131" presetID="22" presetClass="entr" presetSubtype="4" fill="hold" grpId="0" nodeType="afterEffect">
                                  <p:stCondLst>
                                    <p:cond delay="0"/>
                                  </p:stCondLst>
                                  <p:childTnLst>
                                    <p:set>
                                      <p:cBhvr>
                                        <p:cTn id="132" dur="1" fill="hold">
                                          <p:stCondLst>
                                            <p:cond delay="0"/>
                                          </p:stCondLst>
                                        </p:cTn>
                                        <p:tgtEl>
                                          <p:spTgt spid="75"/>
                                        </p:tgtEl>
                                        <p:attrNameLst>
                                          <p:attrName>style.visibility</p:attrName>
                                        </p:attrNameLst>
                                      </p:cBhvr>
                                      <p:to>
                                        <p:strVal val="visible"/>
                                      </p:to>
                                    </p:set>
                                    <p:animEffect transition="in" filter="wipe(down)">
                                      <p:cBhvr>
                                        <p:cTn id="133" dur="3000"/>
                                        <p:tgtEl>
                                          <p:spTgt spid="75"/>
                                        </p:tgtEl>
                                      </p:cBhvr>
                                    </p:animEffect>
                                  </p:childTnLst>
                                </p:cTn>
                              </p:par>
                            </p:childTnLst>
                          </p:cTn>
                        </p:par>
                        <p:par>
                          <p:cTn id="134" fill="hold" nodeType="afterGroup">
                            <p:stCondLst>
                              <p:cond delay="22000"/>
                            </p:stCondLst>
                            <p:childTnLst>
                              <p:par>
                                <p:cTn id="135" presetID="22" presetClass="entr" presetSubtype="4" fill="hold" grpId="0" nodeType="after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wipe(down)">
                                      <p:cBhvr>
                                        <p:cTn id="137" dur="3000"/>
                                        <p:tgtEl>
                                          <p:spTgt spid="76"/>
                                        </p:tgtEl>
                                      </p:cBhvr>
                                    </p:animEffect>
                                  </p:childTnLst>
                                </p:cTn>
                              </p:par>
                            </p:childTnLst>
                          </p:cTn>
                        </p:par>
                        <p:par>
                          <p:cTn id="138" fill="hold" nodeType="afterGroup">
                            <p:stCondLst>
                              <p:cond delay="25000"/>
                            </p:stCondLst>
                            <p:childTnLst>
                              <p:par>
                                <p:cTn id="139" presetID="22" presetClass="entr" presetSubtype="4" fill="hold" grpId="0" nodeType="afterEffect">
                                  <p:stCondLst>
                                    <p:cond delay="0"/>
                                  </p:stCondLst>
                                  <p:childTnLst>
                                    <p:set>
                                      <p:cBhvr>
                                        <p:cTn id="140" dur="1" fill="hold">
                                          <p:stCondLst>
                                            <p:cond delay="0"/>
                                          </p:stCondLst>
                                        </p:cTn>
                                        <p:tgtEl>
                                          <p:spTgt spid="77"/>
                                        </p:tgtEl>
                                        <p:attrNameLst>
                                          <p:attrName>style.visibility</p:attrName>
                                        </p:attrNameLst>
                                      </p:cBhvr>
                                      <p:to>
                                        <p:strVal val="visible"/>
                                      </p:to>
                                    </p:set>
                                    <p:animEffect transition="in" filter="wipe(down)">
                                      <p:cBhvr>
                                        <p:cTn id="141" dur="3000"/>
                                        <p:tgtEl>
                                          <p:spTgt spid="77"/>
                                        </p:tgtEl>
                                      </p:cBhvr>
                                    </p:animEffect>
                                  </p:childTnLst>
                                </p:cTn>
                              </p:par>
                            </p:childTnLst>
                          </p:cTn>
                        </p:par>
                        <p:par>
                          <p:cTn id="142" fill="hold" nodeType="afterGroup">
                            <p:stCondLst>
                              <p:cond delay="28000"/>
                            </p:stCondLst>
                            <p:childTnLst>
                              <p:par>
                                <p:cTn id="143" presetID="22" presetClass="entr" presetSubtype="4" fill="hold" grpId="0" nodeType="afterEffect">
                                  <p:stCondLst>
                                    <p:cond delay="0"/>
                                  </p:stCondLst>
                                  <p:childTnLst>
                                    <p:set>
                                      <p:cBhvr>
                                        <p:cTn id="144" dur="1" fill="hold">
                                          <p:stCondLst>
                                            <p:cond delay="0"/>
                                          </p:stCondLst>
                                        </p:cTn>
                                        <p:tgtEl>
                                          <p:spTgt spid="79"/>
                                        </p:tgtEl>
                                        <p:attrNameLst>
                                          <p:attrName>style.visibility</p:attrName>
                                        </p:attrNameLst>
                                      </p:cBhvr>
                                      <p:to>
                                        <p:strVal val="visible"/>
                                      </p:to>
                                    </p:set>
                                    <p:animEffect transition="in" filter="wipe(down)">
                                      <p:cBhvr>
                                        <p:cTn id="145" dur="3000"/>
                                        <p:tgtEl>
                                          <p:spTgt spid="79"/>
                                        </p:tgtEl>
                                      </p:cBhvr>
                                    </p:animEffect>
                                  </p:childTnLst>
                                </p:cTn>
                              </p:par>
                            </p:childTnLst>
                          </p:cTn>
                        </p:par>
                        <p:par>
                          <p:cTn id="146" fill="hold" nodeType="afterGroup">
                            <p:stCondLst>
                              <p:cond delay="31000"/>
                            </p:stCondLst>
                            <p:childTnLst>
                              <p:par>
                                <p:cTn id="147" presetID="22" presetClass="entr" presetSubtype="4" fill="hold" grpId="0" nodeType="after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wipe(down)">
                                      <p:cBhvr>
                                        <p:cTn id="149" dur="3000"/>
                                        <p:tgtEl>
                                          <p:spTgt spid="78"/>
                                        </p:tgtEl>
                                      </p:cBhvr>
                                    </p:animEffect>
                                  </p:childTnLst>
                                </p:cTn>
                              </p:par>
                            </p:childTnLst>
                          </p:cTn>
                        </p:par>
                        <p:par>
                          <p:cTn id="150" fill="hold" nodeType="afterGroup">
                            <p:stCondLst>
                              <p:cond delay="34000"/>
                            </p:stCondLst>
                            <p:childTnLst>
                              <p:par>
                                <p:cTn id="151" presetID="22" presetClass="entr" presetSubtype="4" fill="hold" grpId="0" nodeType="afterEffect">
                                  <p:stCondLst>
                                    <p:cond delay="0"/>
                                  </p:stCondLst>
                                  <p:childTnLst>
                                    <p:set>
                                      <p:cBhvr>
                                        <p:cTn id="152" dur="1" fill="hold">
                                          <p:stCondLst>
                                            <p:cond delay="0"/>
                                          </p:stCondLst>
                                        </p:cTn>
                                        <p:tgtEl>
                                          <p:spTgt spid="80"/>
                                        </p:tgtEl>
                                        <p:attrNameLst>
                                          <p:attrName>style.visibility</p:attrName>
                                        </p:attrNameLst>
                                      </p:cBhvr>
                                      <p:to>
                                        <p:strVal val="visible"/>
                                      </p:to>
                                    </p:set>
                                    <p:animEffect transition="in" filter="wipe(down)">
                                      <p:cBhvr>
                                        <p:cTn id="153" dur="2000"/>
                                        <p:tgtEl>
                                          <p:spTgt spid="80"/>
                                        </p:tgtEl>
                                      </p:cBhvr>
                                    </p:animEffect>
                                  </p:childTnLst>
                                </p:cTn>
                              </p:par>
                            </p:childTnLst>
                          </p:cTn>
                        </p:par>
                        <p:par>
                          <p:cTn id="154" fill="hold" nodeType="afterGroup">
                            <p:stCondLst>
                              <p:cond delay="36000"/>
                            </p:stCondLst>
                            <p:childTnLst>
                              <p:par>
                                <p:cTn id="155" presetID="22" presetClass="entr" presetSubtype="4" fill="hold" grpId="0" nodeType="after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wipe(down)">
                                      <p:cBhvr>
                                        <p:cTn id="157" dur="2000"/>
                                        <p:tgtEl>
                                          <p:spTgt spid="81"/>
                                        </p:tgtEl>
                                      </p:cBhvr>
                                    </p:animEffect>
                                  </p:childTnLst>
                                </p:cTn>
                              </p:par>
                            </p:childTnLst>
                          </p:cTn>
                        </p:par>
                        <p:par>
                          <p:cTn id="158" fill="hold" nodeType="afterGroup">
                            <p:stCondLst>
                              <p:cond delay="38000"/>
                            </p:stCondLst>
                            <p:childTnLst>
                              <p:par>
                                <p:cTn id="159" presetID="22" presetClass="entr" presetSubtype="4" fill="hold" grpId="0" nodeType="afterEffect">
                                  <p:stCondLst>
                                    <p:cond delay="0"/>
                                  </p:stCondLst>
                                  <p:childTnLst>
                                    <p:set>
                                      <p:cBhvr>
                                        <p:cTn id="160" dur="1" fill="hold">
                                          <p:stCondLst>
                                            <p:cond delay="0"/>
                                          </p:stCondLst>
                                        </p:cTn>
                                        <p:tgtEl>
                                          <p:spTgt spid="82"/>
                                        </p:tgtEl>
                                        <p:attrNameLst>
                                          <p:attrName>style.visibility</p:attrName>
                                        </p:attrNameLst>
                                      </p:cBhvr>
                                      <p:to>
                                        <p:strVal val="visible"/>
                                      </p:to>
                                    </p:set>
                                    <p:animEffect transition="in" filter="wipe(down)">
                                      <p:cBhvr>
                                        <p:cTn id="161" dur="2000"/>
                                        <p:tgtEl>
                                          <p:spTgt spid="8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97"/>
                                        </p:tgtEl>
                                        <p:attrNameLst>
                                          <p:attrName>style.visibility</p:attrName>
                                        </p:attrNameLst>
                                      </p:cBhvr>
                                      <p:to>
                                        <p:strVal val="visible"/>
                                      </p:to>
                                    </p:set>
                                    <p:animEffect transition="in" filter="fade">
                                      <p:cBhvr>
                                        <p:cTn id="164" dur="2000"/>
                                        <p:tgtEl>
                                          <p:spTgt spid="97"/>
                                        </p:tgtEl>
                                      </p:cBhvr>
                                    </p:animEffect>
                                  </p:childTnLst>
                                </p:cTn>
                              </p:par>
                            </p:childTnLst>
                          </p:cTn>
                        </p:par>
                        <p:par>
                          <p:cTn id="165" fill="hold" nodeType="afterGroup">
                            <p:stCondLst>
                              <p:cond delay="40000"/>
                            </p:stCondLst>
                            <p:childTnLst>
                              <p:par>
                                <p:cTn id="166" presetID="22" presetClass="entr" presetSubtype="8" fill="hold" nodeType="afterEffect">
                                  <p:stCondLst>
                                    <p:cond delay="0"/>
                                  </p:stCondLst>
                                  <p:childTnLst>
                                    <p:set>
                                      <p:cBhvr>
                                        <p:cTn id="167" dur="1" fill="hold">
                                          <p:stCondLst>
                                            <p:cond delay="0"/>
                                          </p:stCondLst>
                                        </p:cTn>
                                        <p:tgtEl>
                                          <p:spTgt spid="162876"/>
                                        </p:tgtEl>
                                        <p:attrNameLst>
                                          <p:attrName>style.visibility</p:attrName>
                                        </p:attrNameLst>
                                      </p:cBhvr>
                                      <p:to>
                                        <p:strVal val="visible"/>
                                      </p:to>
                                    </p:set>
                                    <p:animEffect transition="in" filter="wipe(left)">
                                      <p:cBhvr>
                                        <p:cTn id="168" dur="5000"/>
                                        <p:tgtEl>
                                          <p:spTgt spid="162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0" grpId="0"/>
      <p:bldP spid="5170" grpId="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41" grpId="0" animBg="1"/>
      <p:bldP spid="42" grpId="0" animBg="1"/>
      <p:bldP spid="43" grpId="0" animBg="1"/>
      <p:bldP spid="44" grpId="0" animBg="1"/>
      <p:bldP spid="45" grpId="0" animBg="1"/>
      <p:bldP spid="46" grpId="0" animBg="1"/>
      <p:bldP spid="48" grpId="0" animBg="1"/>
      <p:bldP spid="49" grpId="0" animBg="1"/>
      <p:bldP spid="162848" grpId="0" animBg="1"/>
      <p:bldP spid="97" grpId="0" animBg="1"/>
      <p:bldP spid="162850" grpId="0"/>
      <p:bldP spid="162851" grpId="0"/>
      <p:bldP spid="100" grpId="0" animBg="1"/>
      <p:bldP spid="101" grpId="0" animBg="1"/>
      <p:bldP spid="5169" grpId="0"/>
      <p:bldP spid="5169" grpId="1"/>
      <p:bldP spid="65599" grpId="0"/>
      <p:bldP spid="65600" grpId="0"/>
      <p:bldP spid="65601" grpId="0"/>
      <p:bldP spid="162875" grpId="0" animBg="1"/>
      <p:bldP spid="50" grpId="0" animBg="1"/>
      <p:bldP spid="51" grpId="0" animBg="1"/>
      <p:bldP spid="52" grpId="0" animBg="1"/>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050" y="1185863"/>
            <a:ext cx="8894763" cy="202723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94200"/>
            <a:ext cx="5881688" cy="11969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6567" name="Groupe 3"/>
          <p:cNvGrpSpPr>
            <a:grpSpLocks/>
          </p:cNvGrpSpPr>
          <p:nvPr/>
        </p:nvGrpSpPr>
        <p:grpSpPr bwMode="auto">
          <a:xfrm>
            <a:off x="5845175" y="3441700"/>
            <a:ext cx="3298825" cy="3013075"/>
            <a:chOff x="5845175" y="3441700"/>
            <a:chExt cx="3298825" cy="3013075"/>
          </a:xfrm>
        </p:grpSpPr>
        <p:pic>
          <p:nvPicPr>
            <p:cNvPr id="6657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5175" y="3441700"/>
              <a:ext cx="3298825"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rme libre 1"/>
            <p:cNvSpPr/>
            <p:nvPr/>
          </p:nvSpPr>
          <p:spPr>
            <a:xfrm>
              <a:off x="6265863" y="5835650"/>
              <a:ext cx="90487" cy="6350"/>
            </a:xfrm>
            <a:custGeom>
              <a:avLst/>
              <a:gdLst>
                <a:gd name="connsiteX0" fmla="*/ 100013 w 100013"/>
                <a:gd name="connsiteY0" fmla="*/ 0 h 23813"/>
                <a:gd name="connsiteX1" fmla="*/ 100013 w 100013"/>
                <a:gd name="connsiteY1" fmla="*/ 0 h 23813"/>
                <a:gd name="connsiteX2" fmla="*/ 28575 w 100013"/>
                <a:gd name="connsiteY2" fmla="*/ 14288 h 23813"/>
                <a:gd name="connsiteX3" fmla="*/ 14288 w 100013"/>
                <a:gd name="connsiteY3" fmla="*/ 19050 h 23813"/>
                <a:gd name="connsiteX4" fmla="*/ 0 w 100013"/>
                <a:gd name="connsiteY4" fmla="*/ 23813 h 23813"/>
                <a:gd name="connsiteX5" fmla="*/ 4763 w 100013"/>
                <a:gd name="connsiteY5" fmla="*/ 9525 h 23813"/>
                <a:gd name="connsiteX6" fmla="*/ 9525 w 100013"/>
                <a:gd name="connsiteY6" fmla="*/ 19050 h 23813"/>
                <a:gd name="connsiteX0" fmla="*/ 100013 w 100013"/>
                <a:gd name="connsiteY0" fmla="*/ 0 h 23813"/>
                <a:gd name="connsiteX1" fmla="*/ 100013 w 100013"/>
                <a:gd name="connsiteY1" fmla="*/ 0 h 23813"/>
                <a:gd name="connsiteX2" fmla="*/ 28575 w 100013"/>
                <a:gd name="connsiteY2" fmla="*/ 14288 h 23813"/>
                <a:gd name="connsiteX3" fmla="*/ 14288 w 100013"/>
                <a:gd name="connsiteY3" fmla="*/ 19050 h 23813"/>
                <a:gd name="connsiteX4" fmla="*/ 0 w 100013"/>
                <a:gd name="connsiteY4" fmla="*/ 23813 h 23813"/>
                <a:gd name="connsiteX5" fmla="*/ 4763 w 100013"/>
                <a:gd name="connsiteY5" fmla="*/ 9525 h 23813"/>
                <a:gd name="connsiteX0" fmla="*/ 100013 w 100013"/>
                <a:gd name="connsiteY0" fmla="*/ 0 h 23813"/>
                <a:gd name="connsiteX1" fmla="*/ 100013 w 100013"/>
                <a:gd name="connsiteY1" fmla="*/ 0 h 23813"/>
                <a:gd name="connsiteX2" fmla="*/ 40490 w 100013"/>
                <a:gd name="connsiteY2" fmla="*/ 13019 h 23813"/>
                <a:gd name="connsiteX3" fmla="*/ 28575 w 100013"/>
                <a:gd name="connsiteY3" fmla="*/ 14288 h 23813"/>
                <a:gd name="connsiteX4" fmla="*/ 14288 w 100013"/>
                <a:gd name="connsiteY4" fmla="*/ 19050 h 23813"/>
                <a:gd name="connsiteX5" fmla="*/ 0 w 100013"/>
                <a:gd name="connsiteY5" fmla="*/ 23813 h 23813"/>
                <a:gd name="connsiteX6" fmla="*/ 4763 w 100013"/>
                <a:gd name="connsiteY6" fmla="*/ 9525 h 23813"/>
                <a:gd name="connsiteX0" fmla="*/ 100013 w 100013"/>
                <a:gd name="connsiteY0" fmla="*/ 0 h 23813"/>
                <a:gd name="connsiteX1" fmla="*/ 100013 w 100013"/>
                <a:gd name="connsiteY1" fmla="*/ 0 h 23813"/>
                <a:gd name="connsiteX2" fmla="*/ 40490 w 100013"/>
                <a:gd name="connsiteY2" fmla="*/ 13019 h 23813"/>
                <a:gd name="connsiteX3" fmla="*/ 14288 w 100013"/>
                <a:gd name="connsiteY3" fmla="*/ 19050 h 23813"/>
                <a:gd name="connsiteX4" fmla="*/ 0 w 100013"/>
                <a:gd name="connsiteY4" fmla="*/ 23813 h 23813"/>
                <a:gd name="connsiteX5" fmla="*/ 4763 w 100013"/>
                <a:gd name="connsiteY5" fmla="*/ 9525 h 23813"/>
                <a:gd name="connsiteX0" fmla="*/ 95250 w 95250"/>
                <a:gd name="connsiteY0" fmla="*/ 0 h 19050"/>
                <a:gd name="connsiteX1" fmla="*/ 95250 w 95250"/>
                <a:gd name="connsiteY1" fmla="*/ 0 h 19050"/>
                <a:gd name="connsiteX2" fmla="*/ 35727 w 95250"/>
                <a:gd name="connsiteY2" fmla="*/ 13019 h 19050"/>
                <a:gd name="connsiteX3" fmla="*/ 9525 w 95250"/>
                <a:gd name="connsiteY3" fmla="*/ 19050 h 19050"/>
                <a:gd name="connsiteX4" fmla="*/ 0 w 95250"/>
                <a:gd name="connsiteY4" fmla="*/ 9525 h 19050"/>
                <a:gd name="connsiteX0" fmla="*/ 95250 w 95250"/>
                <a:gd name="connsiteY0" fmla="*/ 0 h 13019"/>
                <a:gd name="connsiteX1" fmla="*/ 95250 w 95250"/>
                <a:gd name="connsiteY1" fmla="*/ 0 h 13019"/>
                <a:gd name="connsiteX2" fmla="*/ 35727 w 95250"/>
                <a:gd name="connsiteY2" fmla="*/ 13019 h 13019"/>
                <a:gd name="connsiteX3" fmla="*/ 0 w 95250"/>
                <a:gd name="connsiteY3" fmla="*/ 9525 h 13019"/>
                <a:gd name="connsiteX0" fmla="*/ 95250 w 95250"/>
                <a:gd name="connsiteY0" fmla="*/ 0 h 9525"/>
                <a:gd name="connsiteX1" fmla="*/ 95250 w 95250"/>
                <a:gd name="connsiteY1" fmla="*/ 0 h 9525"/>
                <a:gd name="connsiteX2" fmla="*/ 0 w 95250"/>
                <a:gd name="connsiteY2" fmla="*/ 9525 h 9525"/>
                <a:gd name="connsiteX0" fmla="*/ 10000 w 10000"/>
                <a:gd name="connsiteY0" fmla="*/ 0 h 19306"/>
                <a:gd name="connsiteX1" fmla="*/ 9259 w 10000"/>
                <a:gd name="connsiteY1" fmla="*/ 19306 h 19306"/>
                <a:gd name="connsiteX2" fmla="*/ 0 w 10000"/>
                <a:gd name="connsiteY2" fmla="*/ 10000 h 19306"/>
                <a:gd name="connsiteX0" fmla="*/ 9259 w 9259"/>
                <a:gd name="connsiteY0" fmla="*/ 9306 h 9306"/>
                <a:gd name="connsiteX1" fmla="*/ 0 w 9259"/>
                <a:gd name="connsiteY1" fmla="*/ 0 h 9306"/>
                <a:gd name="connsiteX0" fmla="*/ 10000 w 10000"/>
                <a:gd name="connsiteY0" fmla="*/ 3004 h 3004"/>
                <a:gd name="connsiteX1" fmla="*/ 0 w 10000"/>
                <a:gd name="connsiteY1" fmla="*/ 0 h 3004"/>
                <a:gd name="connsiteX0" fmla="*/ 10540 w 10540"/>
                <a:gd name="connsiteY0" fmla="*/ 23975 h 23975"/>
                <a:gd name="connsiteX1" fmla="*/ 0 w 10540"/>
                <a:gd name="connsiteY1" fmla="*/ 0 h 23975"/>
                <a:gd name="connsiteX0" fmla="*/ 10270 w 10270"/>
                <a:gd name="connsiteY0" fmla="*/ 0 h 13290"/>
                <a:gd name="connsiteX1" fmla="*/ 0 w 10270"/>
                <a:gd name="connsiteY1" fmla="*/ 13290 h 13290"/>
              </a:gdLst>
              <a:ahLst/>
              <a:cxnLst>
                <a:cxn ang="0">
                  <a:pos x="connsiteX0" y="connsiteY0"/>
                </a:cxn>
                <a:cxn ang="0">
                  <a:pos x="connsiteX1" y="connsiteY1"/>
                </a:cxn>
              </a:cxnLst>
              <a:rect l="l" t="t" r="r" b="b"/>
              <a:pathLst>
                <a:path w="10270" h="13290">
                  <a:moveTo>
                    <a:pt x="10270" y="0"/>
                  </a:moveTo>
                  <a:lnTo>
                    <a:pt x="0" y="13290"/>
                  </a:lnTo>
                </a:path>
              </a:pathLst>
            </a:cu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9" name="Forme libre 8"/>
            <p:cNvSpPr/>
            <p:nvPr/>
          </p:nvSpPr>
          <p:spPr>
            <a:xfrm flipH="1">
              <a:off x="8601075" y="5832475"/>
              <a:ext cx="93663" cy="4763"/>
            </a:xfrm>
            <a:custGeom>
              <a:avLst/>
              <a:gdLst>
                <a:gd name="connsiteX0" fmla="*/ 100013 w 100013"/>
                <a:gd name="connsiteY0" fmla="*/ 0 h 23813"/>
                <a:gd name="connsiteX1" fmla="*/ 100013 w 100013"/>
                <a:gd name="connsiteY1" fmla="*/ 0 h 23813"/>
                <a:gd name="connsiteX2" fmla="*/ 28575 w 100013"/>
                <a:gd name="connsiteY2" fmla="*/ 14288 h 23813"/>
                <a:gd name="connsiteX3" fmla="*/ 14288 w 100013"/>
                <a:gd name="connsiteY3" fmla="*/ 19050 h 23813"/>
                <a:gd name="connsiteX4" fmla="*/ 0 w 100013"/>
                <a:gd name="connsiteY4" fmla="*/ 23813 h 23813"/>
                <a:gd name="connsiteX5" fmla="*/ 4763 w 100013"/>
                <a:gd name="connsiteY5" fmla="*/ 9525 h 23813"/>
                <a:gd name="connsiteX6" fmla="*/ 9525 w 100013"/>
                <a:gd name="connsiteY6" fmla="*/ 19050 h 23813"/>
                <a:gd name="connsiteX0" fmla="*/ 95250 w 95250"/>
                <a:gd name="connsiteY0" fmla="*/ 0 h 19050"/>
                <a:gd name="connsiteX1" fmla="*/ 95250 w 95250"/>
                <a:gd name="connsiteY1" fmla="*/ 0 h 19050"/>
                <a:gd name="connsiteX2" fmla="*/ 23812 w 95250"/>
                <a:gd name="connsiteY2" fmla="*/ 14288 h 19050"/>
                <a:gd name="connsiteX3" fmla="*/ 9525 w 95250"/>
                <a:gd name="connsiteY3" fmla="*/ 19050 h 19050"/>
                <a:gd name="connsiteX4" fmla="*/ 0 w 95250"/>
                <a:gd name="connsiteY4" fmla="*/ 9525 h 19050"/>
                <a:gd name="connsiteX5" fmla="*/ 4762 w 95250"/>
                <a:gd name="connsiteY5" fmla="*/ 19050 h 19050"/>
                <a:gd name="connsiteX0" fmla="*/ 95250 w 95250"/>
                <a:gd name="connsiteY0" fmla="*/ 0 h 19050"/>
                <a:gd name="connsiteX1" fmla="*/ 95250 w 95250"/>
                <a:gd name="connsiteY1" fmla="*/ 0 h 19050"/>
                <a:gd name="connsiteX2" fmla="*/ 23812 w 95250"/>
                <a:gd name="connsiteY2" fmla="*/ 14288 h 19050"/>
                <a:gd name="connsiteX3" fmla="*/ 9525 w 95250"/>
                <a:gd name="connsiteY3" fmla="*/ 19050 h 19050"/>
                <a:gd name="connsiteX4" fmla="*/ 0 w 95250"/>
                <a:gd name="connsiteY4" fmla="*/ 9525 h 19050"/>
                <a:gd name="connsiteX0" fmla="*/ 95250 w 95250"/>
                <a:gd name="connsiteY0" fmla="*/ 0 h 19050"/>
                <a:gd name="connsiteX1" fmla="*/ 95250 w 95250"/>
                <a:gd name="connsiteY1" fmla="*/ 0 h 19050"/>
                <a:gd name="connsiteX2" fmla="*/ 9525 w 95250"/>
                <a:gd name="connsiteY2" fmla="*/ 19050 h 19050"/>
                <a:gd name="connsiteX3" fmla="*/ 0 w 95250"/>
                <a:gd name="connsiteY3" fmla="*/ 9525 h 19050"/>
                <a:gd name="connsiteX0" fmla="*/ 95250 w 95250"/>
                <a:gd name="connsiteY0" fmla="*/ 0 h 9525"/>
                <a:gd name="connsiteX1" fmla="*/ 95250 w 95250"/>
                <a:gd name="connsiteY1" fmla="*/ 0 h 9525"/>
                <a:gd name="connsiteX2" fmla="*/ 0 w 95250"/>
                <a:gd name="connsiteY2" fmla="*/ 9525 h 9525"/>
                <a:gd name="connsiteX0" fmla="*/ 11208 w 11208"/>
                <a:gd name="connsiteY0" fmla="*/ 0 h 2278"/>
                <a:gd name="connsiteX1" fmla="*/ 11208 w 11208"/>
                <a:gd name="connsiteY1" fmla="*/ 0 h 2278"/>
                <a:gd name="connsiteX2" fmla="*/ 0 w 11208"/>
                <a:gd name="connsiteY2" fmla="*/ 2278 h 2278"/>
                <a:gd name="connsiteX0" fmla="*/ 10000 w 10000"/>
                <a:gd name="connsiteY0" fmla="*/ 0 h 28579"/>
                <a:gd name="connsiteX1" fmla="*/ 9273 w 10000"/>
                <a:gd name="connsiteY1" fmla="*/ 28579 h 28579"/>
                <a:gd name="connsiteX2" fmla="*/ 0 w 10000"/>
                <a:gd name="connsiteY2" fmla="*/ 10000 h 28579"/>
                <a:gd name="connsiteX0" fmla="*/ 10000 w 10000"/>
                <a:gd name="connsiteY0" fmla="*/ 0 h 10000"/>
                <a:gd name="connsiteX1" fmla="*/ 0 w 10000"/>
                <a:gd name="connsiteY1" fmla="*/ 10000 h 10000"/>
                <a:gd name="connsiteX0" fmla="*/ 9515 w 9515"/>
                <a:gd name="connsiteY0" fmla="*/ 12864 h 12864"/>
                <a:gd name="connsiteX1" fmla="*/ 0 w 9515"/>
                <a:gd name="connsiteY1" fmla="*/ 0 h 12864"/>
              </a:gdLst>
              <a:ahLst/>
              <a:cxnLst>
                <a:cxn ang="0">
                  <a:pos x="connsiteX0" y="connsiteY0"/>
                </a:cxn>
                <a:cxn ang="0">
                  <a:pos x="connsiteX1" y="connsiteY1"/>
                </a:cxn>
              </a:cxnLst>
              <a:rect l="l" t="t" r="r" b="b"/>
              <a:pathLst>
                <a:path w="9515" h="12864">
                  <a:moveTo>
                    <a:pt x="9515" y="12864"/>
                  </a:moveTo>
                  <a:lnTo>
                    <a:pt x="0" y="0"/>
                  </a:lnTo>
                </a:path>
              </a:pathLst>
            </a:cu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3" name="Forme libre 2"/>
            <p:cNvSpPr/>
            <p:nvPr/>
          </p:nvSpPr>
          <p:spPr>
            <a:xfrm>
              <a:off x="8096250" y="5827713"/>
              <a:ext cx="604838" cy="119062"/>
            </a:xfrm>
            <a:custGeom>
              <a:avLst/>
              <a:gdLst>
                <a:gd name="connsiteX0" fmla="*/ 4763 w 611981"/>
                <a:gd name="connsiteY0" fmla="*/ 0 h 119063"/>
                <a:gd name="connsiteX1" fmla="*/ 0 w 611981"/>
                <a:gd name="connsiteY1" fmla="*/ 54769 h 119063"/>
                <a:gd name="connsiteX2" fmla="*/ 207169 w 611981"/>
                <a:gd name="connsiteY2" fmla="*/ 57150 h 119063"/>
                <a:gd name="connsiteX3" fmla="*/ 209550 w 611981"/>
                <a:gd name="connsiteY3" fmla="*/ 100013 h 119063"/>
                <a:gd name="connsiteX4" fmla="*/ 411956 w 611981"/>
                <a:gd name="connsiteY4" fmla="*/ 102394 h 119063"/>
                <a:gd name="connsiteX5" fmla="*/ 414338 w 611981"/>
                <a:gd name="connsiteY5" fmla="*/ 119063 h 119063"/>
                <a:gd name="connsiteX6" fmla="*/ 611981 w 611981"/>
                <a:gd name="connsiteY6" fmla="*/ 116681 h 119063"/>
                <a:gd name="connsiteX7" fmla="*/ 604838 w 611981"/>
                <a:gd name="connsiteY7" fmla="*/ 19050 h 119063"/>
                <a:gd name="connsiteX8" fmla="*/ 497681 w 611981"/>
                <a:gd name="connsiteY8" fmla="*/ 26194 h 119063"/>
                <a:gd name="connsiteX9" fmla="*/ 185738 w 611981"/>
                <a:gd name="connsiteY9" fmla="*/ 14288 h 119063"/>
                <a:gd name="connsiteX10" fmla="*/ 4763 w 611981"/>
                <a:gd name="connsiteY10" fmla="*/ 0 h 119063"/>
                <a:gd name="connsiteX0" fmla="*/ 4763 w 604838"/>
                <a:gd name="connsiteY0" fmla="*/ 0 h 119063"/>
                <a:gd name="connsiteX1" fmla="*/ 0 w 604838"/>
                <a:gd name="connsiteY1" fmla="*/ 54769 h 119063"/>
                <a:gd name="connsiteX2" fmla="*/ 207169 w 604838"/>
                <a:gd name="connsiteY2" fmla="*/ 57150 h 119063"/>
                <a:gd name="connsiteX3" fmla="*/ 209550 w 604838"/>
                <a:gd name="connsiteY3" fmla="*/ 100013 h 119063"/>
                <a:gd name="connsiteX4" fmla="*/ 411956 w 604838"/>
                <a:gd name="connsiteY4" fmla="*/ 102394 h 119063"/>
                <a:gd name="connsiteX5" fmla="*/ 414338 w 604838"/>
                <a:gd name="connsiteY5" fmla="*/ 119063 h 119063"/>
                <a:gd name="connsiteX6" fmla="*/ 604837 w 604838"/>
                <a:gd name="connsiteY6" fmla="*/ 114300 h 119063"/>
                <a:gd name="connsiteX7" fmla="*/ 604838 w 604838"/>
                <a:gd name="connsiteY7" fmla="*/ 19050 h 119063"/>
                <a:gd name="connsiteX8" fmla="*/ 497681 w 604838"/>
                <a:gd name="connsiteY8" fmla="*/ 26194 h 119063"/>
                <a:gd name="connsiteX9" fmla="*/ 185738 w 604838"/>
                <a:gd name="connsiteY9" fmla="*/ 14288 h 119063"/>
                <a:gd name="connsiteX10" fmla="*/ 4763 w 604838"/>
                <a:gd name="connsiteY10" fmla="*/ 0 h 11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838" h="119063">
                  <a:moveTo>
                    <a:pt x="4763" y="0"/>
                  </a:moveTo>
                  <a:lnTo>
                    <a:pt x="0" y="54769"/>
                  </a:lnTo>
                  <a:lnTo>
                    <a:pt x="207169" y="57150"/>
                  </a:lnTo>
                  <a:lnTo>
                    <a:pt x="209550" y="100013"/>
                  </a:lnTo>
                  <a:lnTo>
                    <a:pt x="411956" y="102394"/>
                  </a:lnTo>
                  <a:lnTo>
                    <a:pt x="414338" y="119063"/>
                  </a:lnTo>
                  <a:lnTo>
                    <a:pt x="604837" y="114300"/>
                  </a:lnTo>
                  <a:cubicBezTo>
                    <a:pt x="604837" y="82550"/>
                    <a:pt x="604838" y="50800"/>
                    <a:pt x="604838" y="19050"/>
                  </a:cubicBezTo>
                  <a:lnTo>
                    <a:pt x="497681" y="26194"/>
                  </a:lnTo>
                  <a:lnTo>
                    <a:pt x="185738" y="14288"/>
                  </a:lnTo>
                  <a:lnTo>
                    <a:pt x="4763"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1" name="Forme libre 10"/>
            <p:cNvSpPr/>
            <p:nvPr/>
          </p:nvSpPr>
          <p:spPr>
            <a:xfrm>
              <a:off x="6265863" y="5840413"/>
              <a:ext cx="185737" cy="74612"/>
            </a:xfrm>
            <a:custGeom>
              <a:avLst/>
              <a:gdLst>
                <a:gd name="connsiteX0" fmla="*/ 4763 w 611981"/>
                <a:gd name="connsiteY0" fmla="*/ 0 h 119063"/>
                <a:gd name="connsiteX1" fmla="*/ 0 w 611981"/>
                <a:gd name="connsiteY1" fmla="*/ 54769 h 119063"/>
                <a:gd name="connsiteX2" fmla="*/ 207169 w 611981"/>
                <a:gd name="connsiteY2" fmla="*/ 57150 h 119063"/>
                <a:gd name="connsiteX3" fmla="*/ 209550 w 611981"/>
                <a:gd name="connsiteY3" fmla="*/ 100013 h 119063"/>
                <a:gd name="connsiteX4" fmla="*/ 411956 w 611981"/>
                <a:gd name="connsiteY4" fmla="*/ 102394 h 119063"/>
                <a:gd name="connsiteX5" fmla="*/ 414338 w 611981"/>
                <a:gd name="connsiteY5" fmla="*/ 119063 h 119063"/>
                <a:gd name="connsiteX6" fmla="*/ 611981 w 611981"/>
                <a:gd name="connsiteY6" fmla="*/ 116681 h 119063"/>
                <a:gd name="connsiteX7" fmla="*/ 604838 w 611981"/>
                <a:gd name="connsiteY7" fmla="*/ 19050 h 119063"/>
                <a:gd name="connsiteX8" fmla="*/ 497681 w 611981"/>
                <a:gd name="connsiteY8" fmla="*/ 26194 h 119063"/>
                <a:gd name="connsiteX9" fmla="*/ 185738 w 611981"/>
                <a:gd name="connsiteY9" fmla="*/ 14288 h 119063"/>
                <a:gd name="connsiteX10" fmla="*/ 4763 w 611981"/>
                <a:gd name="connsiteY10" fmla="*/ 0 h 119063"/>
                <a:gd name="connsiteX0" fmla="*/ 4763 w 604838"/>
                <a:gd name="connsiteY0" fmla="*/ 0 h 119063"/>
                <a:gd name="connsiteX1" fmla="*/ 0 w 604838"/>
                <a:gd name="connsiteY1" fmla="*/ 54769 h 119063"/>
                <a:gd name="connsiteX2" fmla="*/ 207169 w 604838"/>
                <a:gd name="connsiteY2" fmla="*/ 57150 h 119063"/>
                <a:gd name="connsiteX3" fmla="*/ 209550 w 604838"/>
                <a:gd name="connsiteY3" fmla="*/ 100013 h 119063"/>
                <a:gd name="connsiteX4" fmla="*/ 411956 w 604838"/>
                <a:gd name="connsiteY4" fmla="*/ 102394 h 119063"/>
                <a:gd name="connsiteX5" fmla="*/ 414338 w 604838"/>
                <a:gd name="connsiteY5" fmla="*/ 119063 h 119063"/>
                <a:gd name="connsiteX6" fmla="*/ 604837 w 604838"/>
                <a:gd name="connsiteY6" fmla="*/ 114300 h 119063"/>
                <a:gd name="connsiteX7" fmla="*/ 604838 w 604838"/>
                <a:gd name="connsiteY7" fmla="*/ 19050 h 119063"/>
                <a:gd name="connsiteX8" fmla="*/ 497681 w 604838"/>
                <a:gd name="connsiteY8" fmla="*/ 26194 h 119063"/>
                <a:gd name="connsiteX9" fmla="*/ 185738 w 604838"/>
                <a:gd name="connsiteY9" fmla="*/ 14288 h 119063"/>
                <a:gd name="connsiteX10" fmla="*/ 4763 w 604838"/>
                <a:gd name="connsiteY10" fmla="*/ 0 h 119063"/>
                <a:gd name="connsiteX0" fmla="*/ 0 w 600075"/>
                <a:gd name="connsiteY0" fmla="*/ 0 h 119063"/>
                <a:gd name="connsiteX1" fmla="*/ 202406 w 600075"/>
                <a:gd name="connsiteY1" fmla="*/ 57150 h 119063"/>
                <a:gd name="connsiteX2" fmla="*/ 204787 w 600075"/>
                <a:gd name="connsiteY2" fmla="*/ 100013 h 119063"/>
                <a:gd name="connsiteX3" fmla="*/ 407193 w 600075"/>
                <a:gd name="connsiteY3" fmla="*/ 102394 h 119063"/>
                <a:gd name="connsiteX4" fmla="*/ 409575 w 600075"/>
                <a:gd name="connsiteY4" fmla="*/ 119063 h 119063"/>
                <a:gd name="connsiteX5" fmla="*/ 600074 w 600075"/>
                <a:gd name="connsiteY5" fmla="*/ 114300 h 119063"/>
                <a:gd name="connsiteX6" fmla="*/ 600075 w 600075"/>
                <a:gd name="connsiteY6" fmla="*/ 19050 h 119063"/>
                <a:gd name="connsiteX7" fmla="*/ 492918 w 600075"/>
                <a:gd name="connsiteY7" fmla="*/ 26194 h 119063"/>
                <a:gd name="connsiteX8" fmla="*/ 180975 w 600075"/>
                <a:gd name="connsiteY8" fmla="*/ 14288 h 119063"/>
                <a:gd name="connsiteX9" fmla="*/ 0 w 600075"/>
                <a:gd name="connsiteY9" fmla="*/ 0 h 119063"/>
                <a:gd name="connsiteX0" fmla="*/ 0 w 600075"/>
                <a:gd name="connsiteY0" fmla="*/ 0 h 119063"/>
                <a:gd name="connsiteX1" fmla="*/ 202406 w 600075"/>
                <a:gd name="connsiteY1" fmla="*/ 57150 h 119063"/>
                <a:gd name="connsiteX2" fmla="*/ 204787 w 600075"/>
                <a:gd name="connsiteY2" fmla="*/ 100013 h 119063"/>
                <a:gd name="connsiteX3" fmla="*/ 407193 w 600075"/>
                <a:gd name="connsiteY3" fmla="*/ 102394 h 119063"/>
                <a:gd name="connsiteX4" fmla="*/ 409575 w 600075"/>
                <a:gd name="connsiteY4" fmla="*/ 119063 h 119063"/>
                <a:gd name="connsiteX5" fmla="*/ 600074 w 600075"/>
                <a:gd name="connsiteY5" fmla="*/ 114300 h 119063"/>
                <a:gd name="connsiteX6" fmla="*/ 600075 w 600075"/>
                <a:gd name="connsiteY6" fmla="*/ 19050 h 119063"/>
                <a:gd name="connsiteX7" fmla="*/ 492918 w 600075"/>
                <a:gd name="connsiteY7" fmla="*/ 26194 h 119063"/>
                <a:gd name="connsiteX8" fmla="*/ 180975 w 600075"/>
                <a:gd name="connsiteY8" fmla="*/ 14288 h 119063"/>
                <a:gd name="connsiteX9" fmla="*/ 9525 w 600075"/>
                <a:gd name="connsiteY9" fmla="*/ 2382 h 119063"/>
                <a:gd name="connsiteX10" fmla="*/ 0 w 600075"/>
                <a:gd name="connsiteY10" fmla="*/ 0 h 119063"/>
                <a:gd name="connsiteX0" fmla="*/ 0 w 600075"/>
                <a:gd name="connsiteY0" fmla="*/ 0 h 119063"/>
                <a:gd name="connsiteX1" fmla="*/ 202406 w 600075"/>
                <a:gd name="connsiteY1" fmla="*/ 57150 h 119063"/>
                <a:gd name="connsiteX2" fmla="*/ 204787 w 600075"/>
                <a:gd name="connsiteY2" fmla="*/ 100013 h 119063"/>
                <a:gd name="connsiteX3" fmla="*/ 407193 w 600075"/>
                <a:gd name="connsiteY3" fmla="*/ 102394 h 119063"/>
                <a:gd name="connsiteX4" fmla="*/ 409575 w 600075"/>
                <a:gd name="connsiteY4" fmla="*/ 119063 h 119063"/>
                <a:gd name="connsiteX5" fmla="*/ 600074 w 600075"/>
                <a:gd name="connsiteY5" fmla="*/ 114300 h 119063"/>
                <a:gd name="connsiteX6" fmla="*/ 600075 w 600075"/>
                <a:gd name="connsiteY6" fmla="*/ 19050 h 119063"/>
                <a:gd name="connsiteX7" fmla="*/ 492918 w 600075"/>
                <a:gd name="connsiteY7" fmla="*/ 26194 h 119063"/>
                <a:gd name="connsiteX8" fmla="*/ 180975 w 600075"/>
                <a:gd name="connsiteY8" fmla="*/ 14288 h 119063"/>
                <a:gd name="connsiteX9" fmla="*/ 0 w 600075"/>
                <a:gd name="connsiteY9" fmla="*/ 0 h 119063"/>
                <a:gd name="connsiteX0" fmla="*/ 0 w 419100"/>
                <a:gd name="connsiteY0" fmla="*/ 0 h 104775"/>
                <a:gd name="connsiteX1" fmla="*/ 21431 w 419100"/>
                <a:gd name="connsiteY1" fmla="*/ 42862 h 104775"/>
                <a:gd name="connsiteX2" fmla="*/ 23812 w 419100"/>
                <a:gd name="connsiteY2" fmla="*/ 85725 h 104775"/>
                <a:gd name="connsiteX3" fmla="*/ 226218 w 419100"/>
                <a:gd name="connsiteY3" fmla="*/ 88106 h 104775"/>
                <a:gd name="connsiteX4" fmla="*/ 228600 w 419100"/>
                <a:gd name="connsiteY4" fmla="*/ 104775 h 104775"/>
                <a:gd name="connsiteX5" fmla="*/ 419099 w 419100"/>
                <a:gd name="connsiteY5" fmla="*/ 100012 h 104775"/>
                <a:gd name="connsiteX6" fmla="*/ 419100 w 419100"/>
                <a:gd name="connsiteY6" fmla="*/ 4762 h 104775"/>
                <a:gd name="connsiteX7" fmla="*/ 311943 w 419100"/>
                <a:gd name="connsiteY7" fmla="*/ 11906 h 104775"/>
                <a:gd name="connsiteX8" fmla="*/ 0 w 419100"/>
                <a:gd name="connsiteY8" fmla="*/ 0 h 104775"/>
                <a:gd name="connsiteX0" fmla="*/ 290512 w 397669"/>
                <a:gd name="connsiteY0" fmla="*/ 7144 h 100013"/>
                <a:gd name="connsiteX1" fmla="*/ 0 w 397669"/>
                <a:gd name="connsiteY1" fmla="*/ 38100 h 100013"/>
                <a:gd name="connsiteX2" fmla="*/ 2381 w 397669"/>
                <a:gd name="connsiteY2" fmla="*/ 80963 h 100013"/>
                <a:gd name="connsiteX3" fmla="*/ 204787 w 397669"/>
                <a:gd name="connsiteY3" fmla="*/ 83344 h 100013"/>
                <a:gd name="connsiteX4" fmla="*/ 207169 w 397669"/>
                <a:gd name="connsiteY4" fmla="*/ 100013 h 100013"/>
                <a:gd name="connsiteX5" fmla="*/ 397668 w 397669"/>
                <a:gd name="connsiteY5" fmla="*/ 95250 h 100013"/>
                <a:gd name="connsiteX6" fmla="*/ 397669 w 397669"/>
                <a:gd name="connsiteY6" fmla="*/ 0 h 100013"/>
                <a:gd name="connsiteX7" fmla="*/ 290512 w 397669"/>
                <a:gd name="connsiteY7" fmla="*/ 7144 h 100013"/>
                <a:gd name="connsiteX0" fmla="*/ 288131 w 395288"/>
                <a:gd name="connsiteY0" fmla="*/ 7144 h 100013"/>
                <a:gd name="connsiteX1" fmla="*/ 0 w 395288"/>
                <a:gd name="connsiteY1" fmla="*/ 80963 h 100013"/>
                <a:gd name="connsiteX2" fmla="*/ 202406 w 395288"/>
                <a:gd name="connsiteY2" fmla="*/ 83344 h 100013"/>
                <a:gd name="connsiteX3" fmla="*/ 204788 w 395288"/>
                <a:gd name="connsiteY3" fmla="*/ 100013 h 100013"/>
                <a:gd name="connsiteX4" fmla="*/ 395287 w 395288"/>
                <a:gd name="connsiteY4" fmla="*/ 95250 h 100013"/>
                <a:gd name="connsiteX5" fmla="*/ 395288 w 395288"/>
                <a:gd name="connsiteY5" fmla="*/ 0 h 100013"/>
                <a:gd name="connsiteX6" fmla="*/ 288131 w 395288"/>
                <a:gd name="connsiteY6" fmla="*/ 7144 h 100013"/>
                <a:gd name="connsiteX0" fmla="*/ 85725 w 192882"/>
                <a:gd name="connsiteY0" fmla="*/ 7144 h 100013"/>
                <a:gd name="connsiteX1" fmla="*/ 0 w 192882"/>
                <a:gd name="connsiteY1" fmla="*/ 83344 h 100013"/>
                <a:gd name="connsiteX2" fmla="*/ 2382 w 192882"/>
                <a:gd name="connsiteY2" fmla="*/ 100013 h 100013"/>
                <a:gd name="connsiteX3" fmla="*/ 192881 w 192882"/>
                <a:gd name="connsiteY3" fmla="*/ 95250 h 100013"/>
                <a:gd name="connsiteX4" fmla="*/ 192882 w 192882"/>
                <a:gd name="connsiteY4" fmla="*/ 0 h 100013"/>
                <a:gd name="connsiteX5" fmla="*/ 85725 w 192882"/>
                <a:gd name="connsiteY5" fmla="*/ 7144 h 100013"/>
                <a:gd name="connsiteX0" fmla="*/ 83343 w 190500"/>
                <a:gd name="connsiteY0" fmla="*/ 7144 h 100013"/>
                <a:gd name="connsiteX1" fmla="*/ 0 w 190500"/>
                <a:gd name="connsiteY1" fmla="*/ 100013 h 100013"/>
                <a:gd name="connsiteX2" fmla="*/ 190499 w 190500"/>
                <a:gd name="connsiteY2" fmla="*/ 95250 h 100013"/>
                <a:gd name="connsiteX3" fmla="*/ 190500 w 190500"/>
                <a:gd name="connsiteY3" fmla="*/ 0 h 100013"/>
                <a:gd name="connsiteX4" fmla="*/ 83343 w 190500"/>
                <a:gd name="connsiteY4" fmla="*/ 7144 h 100013"/>
                <a:gd name="connsiteX0" fmla="*/ 0 w 107157"/>
                <a:gd name="connsiteY0" fmla="*/ 7144 h 95250"/>
                <a:gd name="connsiteX1" fmla="*/ 2382 w 107157"/>
                <a:gd name="connsiteY1" fmla="*/ 90488 h 95250"/>
                <a:gd name="connsiteX2" fmla="*/ 107156 w 107157"/>
                <a:gd name="connsiteY2" fmla="*/ 95250 h 95250"/>
                <a:gd name="connsiteX3" fmla="*/ 107157 w 107157"/>
                <a:gd name="connsiteY3" fmla="*/ 0 h 95250"/>
                <a:gd name="connsiteX4" fmla="*/ 0 w 107157"/>
                <a:gd name="connsiteY4" fmla="*/ 7144 h 95250"/>
                <a:gd name="connsiteX0" fmla="*/ 0 w 107157"/>
                <a:gd name="connsiteY0" fmla="*/ 7144 h 95250"/>
                <a:gd name="connsiteX1" fmla="*/ 2382 w 107157"/>
                <a:gd name="connsiteY1" fmla="*/ 80963 h 95250"/>
                <a:gd name="connsiteX2" fmla="*/ 107156 w 107157"/>
                <a:gd name="connsiteY2" fmla="*/ 95250 h 95250"/>
                <a:gd name="connsiteX3" fmla="*/ 107157 w 107157"/>
                <a:gd name="connsiteY3" fmla="*/ 0 h 95250"/>
                <a:gd name="connsiteX4" fmla="*/ 0 w 107157"/>
                <a:gd name="connsiteY4" fmla="*/ 7144 h 95250"/>
                <a:gd name="connsiteX0" fmla="*/ 0 w 202406"/>
                <a:gd name="connsiteY0" fmla="*/ 7144 h 80963"/>
                <a:gd name="connsiteX1" fmla="*/ 2382 w 202406"/>
                <a:gd name="connsiteY1" fmla="*/ 80963 h 80963"/>
                <a:gd name="connsiteX2" fmla="*/ 202406 w 202406"/>
                <a:gd name="connsiteY2" fmla="*/ 71438 h 80963"/>
                <a:gd name="connsiteX3" fmla="*/ 107157 w 202406"/>
                <a:gd name="connsiteY3" fmla="*/ 0 h 80963"/>
                <a:gd name="connsiteX4" fmla="*/ 0 w 202406"/>
                <a:gd name="connsiteY4" fmla="*/ 7144 h 80963"/>
                <a:gd name="connsiteX0" fmla="*/ 0 w 202406"/>
                <a:gd name="connsiteY0" fmla="*/ 2382 h 76201"/>
                <a:gd name="connsiteX1" fmla="*/ 2382 w 202406"/>
                <a:gd name="connsiteY1" fmla="*/ 76201 h 76201"/>
                <a:gd name="connsiteX2" fmla="*/ 202406 w 202406"/>
                <a:gd name="connsiteY2" fmla="*/ 66676 h 76201"/>
                <a:gd name="connsiteX3" fmla="*/ 195263 w 202406"/>
                <a:gd name="connsiteY3" fmla="*/ 0 h 76201"/>
                <a:gd name="connsiteX4" fmla="*/ 0 w 202406"/>
                <a:gd name="connsiteY4" fmla="*/ 2382 h 76201"/>
                <a:gd name="connsiteX0" fmla="*/ 0 w 200025"/>
                <a:gd name="connsiteY0" fmla="*/ 11907 h 76201"/>
                <a:gd name="connsiteX1" fmla="*/ 1 w 200025"/>
                <a:gd name="connsiteY1" fmla="*/ 76201 h 76201"/>
                <a:gd name="connsiteX2" fmla="*/ 200025 w 200025"/>
                <a:gd name="connsiteY2" fmla="*/ 66676 h 76201"/>
                <a:gd name="connsiteX3" fmla="*/ 192882 w 200025"/>
                <a:gd name="connsiteY3" fmla="*/ 0 h 76201"/>
                <a:gd name="connsiteX4" fmla="*/ 0 w 200025"/>
                <a:gd name="connsiteY4" fmla="*/ 11907 h 76201"/>
                <a:gd name="connsiteX0" fmla="*/ 0 w 200025"/>
                <a:gd name="connsiteY0" fmla="*/ 11907 h 73820"/>
                <a:gd name="connsiteX1" fmla="*/ 7145 w 200025"/>
                <a:gd name="connsiteY1" fmla="*/ 73820 h 73820"/>
                <a:gd name="connsiteX2" fmla="*/ 200025 w 200025"/>
                <a:gd name="connsiteY2" fmla="*/ 66676 h 73820"/>
                <a:gd name="connsiteX3" fmla="*/ 192882 w 200025"/>
                <a:gd name="connsiteY3" fmla="*/ 0 h 73820"/>
                <a:gd name="connsiteX4" fmla="*/ 0 w 200025"/>
                <a:gd name="connsiteY4" fmla="*/ 11907 h 73820"/>
                <a:gd name="connsiteX0" fmla="*/ 0 w 192882"/>
                <a:gd name="connsiteY0" fmla="*/ 14289 h 73820"/>
                <a:gd name="connsiteX1" fmla="*/ 2 w 192882"/>
                <a:gd name="connsiteY1" fmla="*/ 73820 h 73820"/>
                <a:gd name="connsiteX2" fmla="*/ 192882 w 192882"/>
                <a:gd name="connsiteY2" fmla="*/ 66676 h 73820"/>
                <a:gd name="connsiteX3" fmla="*/ 185739 w 192882"/>
                <a:gd name="connsiteY3" fmla="*/ 0 h 73820"/>
                <a:gd name="connsiteX4" fmla="*/ 0 w 192882"/>
                <a:gd name="connsiteY4" fmla="*/ 14289 h 73820"/>
                <a:gd name="connsiteX0" fmla="*/ 7142 w 200024"/>
                <a:gd name="connsiteY0" fmla="*/ 14289 h 71439"/>
                <a:gd name="connsiteX1" fmla="*/ 0 w 200024"/>
                <a:gd name="connsiteY1" fmla="*/ 71439 h 71439"/>
                <a:gd name="connsiteX2" fmla="*/ 200024 w 200024"/>
                <a:gd name="connsiteY2" fmla="*/ 66676 h 71439"/>
                <a:gd name="connsiteX3" fmla="*/ 192881 w 200024"/>
                <a:gd name="connsiteY3" fmla="*/ 0 h 71439"/>
                <a:gd name="connsiteX4" fmla="*/ 7142 w 200024"/>
                <a:gd name="connsiteY4" fmla="*/ 14289 h 71439"/>
                <a:gd name="connsiteX0" fmla="*/ 7142 w 202406"/>
                <a:gd name="connsiteY0" fmla="*/ 14289 h 73820"/>
                <a:gd name="connsiteX1" fmla="*/ 0 w 202406"/>
                <a:gd name="connsiteY1" fmla="*/ 71439 h 73820"/>
                <a:gd name="connsiteX2" fmla="*/ 202406 w 202406"/>
                <a:gd name="connsiteY2" fmla="*/ 73820 h 73820"/>
                <a:gd name="connsiteX3" fmla="*/ 192881 w 202406"/>
                <a:gd name="connsiteY3" fmla="*/ 0 h 73820"/>
                <a:gd name="connsiteX4" fmla="*/ 7142 w 202406"/>
                <a:gd name="connsiteY4" fmla="*/ 14289 h 73820"/>
                <a:gd name="connsiteX0" fmla="*/ 7142 w 192881"/>
                <a:gd name="connsiteY0" fmla="*/ 14289 h 73820"/>
                <a:gd name="connsiteX1" fmla="*/ 0 w 192881"/>
                <a:gd name="connsiteY1" fmla="*/ 71439 h 73820"/>
                <a:gd name="connsiteX2" fmla="*/ 192881 w 192881"/>
                <a:gd name="connsiteY2" fmla="*/ 73820 h 73820"/>
                <a:gd name="connsiteX3" fmla="*/ 192881 w 192881"/>
                <a:gd name="connsiteY3" fmla="*/ 0 h 73820"/>
                <a:gd name="connsiteX4" fmla="*/ 7142 w 192881"/>
                <a:gd name="connsiteY4" fmla="*/ 14289 h 73820"/>
                <a:gd name="connsiteX0" fmla="*/ 0 w 185739"/>
                <a:gd name="connsiteY0" fmla="*/ 14289 h 73820"/>
                <a:gd name="connsiteX1" fmla="*/ 2 w 185739"/>
                <a:gd name="connsiteY1" fmla="*/ 71439 h 73820"/>
                <a:gd name="connsiteX2" fmla="*/ 185739 w 185739"/>
                <a:gd name="connsiteY2" fmla="*/ 73820 h 73820"/>
                <a:gd name="connsiteX3" fmla="*/ 185739 w 185739"/>
                <a:gd name="connsiteY3" fmla="*/ 0 h 73820"/>
                <a:gd name="connsiteX4" fmla="*/ 0 w 185739"/>
                <a:gd name="connsiteY4" fmla="*/ 14289 h 7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9" h="73820">
                  <a:moveTo>
                    <a:pt x="0" y="14289"/>
                  </a:moveTo>
                  <a:cubicBezTo>
                    <a:pt x="0" y="35720"/>
                    <a:pt x="2" y="50008"/>
                    <a:pt x="2" y="71439"/>
                  </a:cubicBezTo>
                  <a:lnTo>
                    <a:pt x="185739" y="73820"/>
                  </a:lnTo>
                  <a:lnTo>
                    <a:pt x="185739" y="0"/>
                  </a:lnTo>
                  <a:lnTo>
                    <a:pt x="0" y="14289"/>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4" name="ZoneTexte 3"/>
          <p:cNvSpPr txBox="1">
            <a:spLocks noChangeArrowheads="1"/>
          </p:cNvSpPr>
          <p:nvPr/>
        </p:nvSpPr>
        <p:spPr bwMode="auto">
          <a:xfrm>
            <a:off x="1792288" y="4868863"/>
            <a:ext cx="361950" cy="236537"/>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1200">
                <a:solidFill>
                  <a:schemeClr val="bg1"/>
                </a:solidFill>
              </a:rPr>
              <a:t>17,9</a:t>
            </a:r>
          </a:p>
        </p:txBody>
      </p:sp>
      <p:sp>
        <p:nvSpPr>
          <p:cNvPr id="66569" name="ZoneTexte 4"/>
          <p:cNvSpPr txBox="1">
            <a:spLocks noChangeArrowheads="1"/>
          </p:cNvSpPr>
          <p:nvPr/>
        </p:nvSpPr>
        <p:spPr bwMode="auto">
          <a:xfrm>
            <a:off x="2193925" y="52657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endParaRPr lang="fr-FR" altLang="fr-FR" sz="1800"/>
          </a:p>
        </p:txBody>
      </p:sp>
      <p:sp>
        <p:nvSpPr>
          <p:cNvPr id="15" name="ZoneTexte 14"/>
          <p:cNvSpPr txBox="1">
            <a:spLocks noChangeArrowheads="1"/>
          </p:cNvSpPr>
          <p:nvPr/>
        </p:nvSpPr>
        <p:spPr bwMode="auto">
          <a:xfrm>
            <a:off x="4776788" y="4868863"/>
            <a:ext cx="414337" cy="225425"/>
          </a:xfrm>
          <a:prstGeom prst="rect">
            <a:avLst/>
          </a:prstGeom>
          <a:solidFill>
            <a:srgbClr val="CC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1200">
                <a:solidFill>
                  <a:schemeClr val="bg1"/>
                </a:solidFill>
              </a:rPr>
              <a:t>13,8</a:t>
            </a:r>
          </a:p>
        </p:txBody>
      </p:sp>
      <p:sp>
        <p:nvSpPr>
          <p:cNvPr id="6" name="Rectangle 5"/>
          <p:cNvSpPr/>
          <p:nvPr/>
        </p:nvSpPr>
        <p:spPr>
          <a:xfrm>
            <a:off x="2544763" y="5119688"/>
            <a:ext cx="1479550" cy="201612"/>
          </a:xfrm>
          <a:prstGeom prst="rect">
            <a:avLst/>
          </a:prstGeom>
          <a:solidFill>
            <a:srgbClr val="0000FF">
              <a:alpha val="12941"/>
            </a:srgbClr>
          </a:solidFill>
          <a:ln w="5715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7" name="Rectangle 16"/>
          <p:cNvSpPr/>
          <p:nvPr/>
        </p:nvSpPr>
        <p:spPr>
          <a:xfrm>
            <a:off x="4060825" y="5119688"/>
            <a:ext cx="1125538" cy="201612"/>
          </a:xfrm>
          <a:prstGeom prst="rect">
            <a:avLst/>
          </a:prstGeom>
          <a:solidFill>
            <a:srgbClr val="FF9900">
              <a:alpha val="12549"/>
            </a:srgbClr>
          </a:solid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8" name="Rectangle 17"/>
          <p:cNvSpPr/>
          <p:nvPr/>
        </p:nvSpPr>
        <p:spPr>
          <a:xfrm>
            <a:off x="614363" y="5119688"/>
            <a:ext cx="792162" cy="201612"/>
          </a:xfrm>
          <a:prstGeom prst="rect">
            <a:avLst/>
          </a:prstGeom>
          <a:solidFill>
            <a:srgbClr val="FF9900">
              <a:alpha val="12549"/>
            </a:srgbClr>
          </a:solid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9" name="Rectangle 18"/>
          <p:cNvSpPr/>
          <p:nvPr/>
        </p:nvSpPr>
        <p:spPr>
          <a:xfrm>
            <a:off x="5422900" y="1641475"/>
            <a:ext cx="1028700" cy="419100"/>
          </a:xfrm>
          <a:prstGeom prst="rect">
            <a:avLst/>
          </a:prstGeom>
          <a:solidFill>
            <a:srgbClr val="FF9900">
              <a:alpha val="12549"/>
            </a:srgbClr>
          </a:solid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0" name="Rectangle 19"/>
          <p:cNvSpPr/>
          <p:nvPr/>
        </p:nvSpPr>
        <p:spPr>
          <a:xfrm>
            <a:off x="4316413" y="1641475"/>
            <a:ext cx="1057275" cy="419100"/>
          </a:xfrm>
          <a:prstGeom prst="rect">
            <a:avLst/>
          </a:prstGeom>
          <a:solidFill>
            <a:srgbClr val="0000FF">
              <a:alpha val="12941"/>
            </a:srgbClr>
          </a:solidFill>
          <a:ln w="57150">
            <a:solidFill>
              <a:srgbClr val="00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1" name="Rectangle 20"/>
          <p:cNvSpPr/>
          <p:nvPr/>
        </p:nvSpPr>
        <p:spPr>
          <a:xfrm>
            <a:off x="1782763" y="1457325"/>
            <a:ext cx="674687" cy="603250"/>
          </a:xfrm>
          <a:prstGeom prst="rect">
            <a:avLst/>
          </a:prstGeom>
          <a:solidFill>
            <a:srgbClr val="0000FF">
              <a:alpha val="12941"/>
            </a:srgbClr>
          </a:solidFill>
          <a:ln w="57150">
            <a:solidFill>
              <a:srgbClr val="CC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2" name="Rectangle 21"/>
          <p:cNvSpPr/>
          <p:nvPr/>
        </p:nvSpPr>
        <p:spPr>
          <a:xfrm>
            <a:off x="1058863" y="1460500"/>
            <a:ext cx="674687" cy="603250"/>
          </a:xfrm>
          <a:prstGeom prst="rect">
            <a:avLst/>
          </a:prstGeom>
          <a:solidFill>
            <a:srgbClr val="FF3300">
              <a:alpha val="12941"/>
            </a:srgbClr>
          </a:solid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3" name="Rectangle 30"/>
          <p:cNvSpPr>
            <a:spLocks noChangeArrowheads="1"/>
          </p:cNvSpPr>
          <p:nvPr/>
        </p:nvSpPr>
        <p:spPr bwMode="auto">
          <a:xfrm>
            <a:off x="160654" y="94371"/>
            <a:ext cx="8904968"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II. L’analyse d’un climat</a:t>
            </a:r>
            <a:endParaRPr lang="fr-FR" altLang="fr-FR" sz="2400" dirty="0">
              <a:solidFill>
                <a:srgbClr val="FF9966"/>
              </a:solidFill>
              <a:latin typeface="Comic Sans MS" pitchFamily="66" charset="0"/>
            </a:endParaRPr>
          </a:p>
        </p:txBody>
      </p:sp>
      <p:sp>
        <p:nvSpPr>
          <p:cNvPr id="24" name="Rectangle 30"/>
          <p:cNvSpPr>
            <a:spLocks noChangeArrowheads="1"/>
          </p:cNvSpPr>
          <p:nvPr/>
        </p:nvSpPr>
        <p:spPr bwMode="auto">
          <a:xfrm>
            <a:off x="496387" y="616626"/>
            <a:ext cx="8608424" cy="430887"/>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200" dirty="0">
                <a:latin typeface="Calibri" panose="020F0502020204030204" pitchFamily="34" charset="0"/>
                <a:cs typeface="Calibri" panose="020F0502020204030204" pitchFamily="34" charset="0"/>
              </a:rPr>
              <a:t>2. L’analyse quantitative : les températures, les précipitations, les indices</a:t>
            </a:r>
            <a:endParaRPr lang="fr-FR" altLang="fr-FR" sz="2200" dirty="0">
              <a:solidFill>
                <a:srgbClr val="FF9966"/>
              </a:solidFill>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6" grpId="0" animBg="1"/>
      <p:bldP spid="17" grpId="0" animBg="1"/>
      <p:bldP spid="18" grpId="0" animBg="1"/>
      <p:bldP spid="19" grpId="0" animBg="1"/>
      <p:bldP spid="20" grpId="0" animBg="1"/>
      <p:bldP spid="21" grpId="0" animBg="1"/>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160654" y="94371"/>
            <a:ext cx="8904968"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II. L’analyse d’un climat</a:t>
            </a:r>
            <a:endParaRPr lang="fr-FR" altLang="fr-FR" sz="2400" dirty="0">
              <a:solidFill>
                <a:srgbClr val="FF9966"/>
              </a:solidFill>
              <a:latin typeface="Comic Sans MS" pitchFamily="66" charset="0"/>
            </a:endParaRPr>
          </a:p>
        </p:txBody>
      </p:sp>
      <p:sp>
        <p:nvSpPr>
          <p:cNvPr id="6" name="Rectangle 30"/>
          <p:cNvSpPr>
            <a:spLocks noChangeArrowheads="1"/>
          </p:cNvSpPr>
          <p:nvPr/>
        </p:nvSpPr>
        <p:spPr bwMode="auto">
          <a:xfrm>
            <a:off x="535576" y="655815"/>
            <a:ext cx="8530046"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3. La définition du climat : zone, hémisphère, domaine, nuance</a:t>
            </a:r>
            <a:endParaRPr lang="fr-FR" altLang="fr-FR" sz="2400" dirty="0">
              <a:solidFill>
                <a:srgbClr val="FF9966"/>
              </a:solidFill>
              <a:latin typeface="Comic Sans MS" pitchFamily="66" charset="0"/>
            </a:endParaRPr>
          </a:p>
        </p:txBody>
      </p:sp>
      <p:grpSp>
        <p:nvGrpSpPr>
          <p:cNvPr id="8" name="Groupe 6"/>
          <p:cNvGrpSpPr>
            <a:grpSpLocks/>
          </p:cNvGrpSpPr>
          <p:nvPr/>
        </p:nvGrpSpPr>
        <p:grpSpPr bwMode="auto">
          <a:xfrm>
            <a:off x="5621746" y="1117480"/>
            <a:ext cx="3298825" cy="3013075"/>
            <a:chOff x="5845175" y="3441700"/>
            <a:chExt cx="3298825" cy="3013075"/>
          </a:xfrm>
        </p:grpSpPr>
        <p:pic>
          <p:nvPicPr>
            <p:cNvPr id="9"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5175" y="3441700"/>
              <a:ext cx="3298825"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rme libre 9"/>
            <p:cNvSpPr/>
            <p:nvPr/>
          </p:nvSpPr>
          <p:spPr>
            <a:xfrm>
              <a:off x="6265863" y="5835650"/>
              <a:ext cx="90487" cy="6350"/>
            </a:xfrm>
            <a:custGeom>
              <a:avLst/>
              <a:gdLst>
                <a:gd name="connsiteX0" fmla="*/ 100013 w 100013"/>
                <a:gd name="connsiteY0" fmla="*/ 0 h 23813"/>
                <a:gd name="connsiteX1" fmla="*/ 100013 w 100013"/>
                <a:gd name="connsiteY1" fmla="*/ 0 h 23813"/>
                <a:gd name="connsiteX2" fmla="*/ 28575 w 100013"/>
                <a:gd name="connsiteY2" fmla="*/ 14288 h 23813"/>
                <a:gd name="connsiteX3" fmla="*/ 14288 w 100013"/>
                <a:gd name="connsiteY3" fmla="*/ 19050 h 23813"/>
                <a:gd name="connsiteX4" fmla="*/ 0 w 100013"/>
                <a:gd name="connsiteY4" fmla="*/ 23813 h 23813"/>
                <a:gd name="connsiteX5" fmla="*/ 4763 w 100013"/>
                <a:gd name="connsiteY5" fmla="*/ 9525 h 23813"/>
                <a:gd name="connsiteX6" fmla="*/ 9525 w 100013"/>
                <a:gd name="connsiteY6" fmla="*/ 19050 h 23813"/>
                <a:gd name="connsiteX0" fmla="*/ 100013 w 100013"/>
                <a:gd name="connsiteY0" fmla="*/ 0 h 23813"/>
                <a:gd name="connsiteX1" fmla="*/ 100013 w 100013"/>
                <a:gd name="connsiteY1" fmla="*/ 0 h 23813"/>
                <a:gd name="connsiteX2" fmla="*/ 28575 w 100013"/>
                <a:gd name="connsiteY2" fmla="*/ 14288 h 23813"/>
                <a:gd name="connsiteX3" fmla="*/ 14288 w 100013"/>
                <a:gd name="connsiteY3" fmla="*/ 19050 h 23813"/>
                <a:gd name="connsiteX4" fmla="*/ 0 w 100013"/>
                <a:gd name="connsiteY4" fmla="*/ 23813 h 23813"/>
                <a:gd name="connsiteX5" fmla="*/ 4763 w 100013"/>
                <a:gd name="connsiteY5" fmla="*/ 9525 h 23813"/>
                <a:gd name="connsiteX0" fmla="*/ 100013 w 100013"/>
                <a:gd name="connsiteY0" fmla="*/ 0 h 23813"/>
                <a:gd name="connsiteX1" fmla="*/ 100013 w 100013"/>
                <a:gd name="connsiteY1" fmla="*/ 0 h 23813"/>
                <a:gd name="connsiteX2" fmla="*/ 40490 w 100013"/>
                <a:gd name="connsiteY2" fmla="*/ 13019 h 23813"/>
                <a:gd name="connsiteX3" fmla="*/ 28575 w 100013"/>
                <a:gd name="connsiteY3" fmla="*/ 14288 h 23813"/>
                <a:gd name="connsiteX4" fmla="*/ 14288 w 100013"/>
                <a:gd name="connsiteY4" fmla="*/ 19050 h 23813"/>
                <a:gd name="connsiteX5" fmla="*/ 0 w 100013"/>
                <a:gd name="connsiteY5" fmla="*/ 23813 h 23813"/>
                <a:gd name="connsiteX6" fmla="*/ 4763 w 100013"/>
                <a:gd name="connsiteY6" fmla="*/ 9525 h 23813"/>
                <a:gd name="connsiteX0" fmla="*/ 100013 w 100013"/>
                <a:gd name="connsiteY0" fmla="*/ 0 h 23813"/>
                <a:gd name="connsiteX1" fmla="*/ 100013 w 100013"/>
                <a:gd name="connsiteY1" fmla="*/ 0 h 23813"/>
                <a:gd name="connsiteX2" fmla="*/ 40490 w 100013"/>
                <a:gd name="connsiteY2" fmla="*/ 13019 h 23813"/>
                <a:gd name="connsiteX3" fmla="*/ 14288 w 100013"/>
                <a:gd name="connsiteY3" fmla="*/ 19050 h 23813"/>
                <a:gd name="connsiteX4" fmla="*/ 0 w 100013"/>
                <a:gd name="connsiteY4" fmla="*/ 23813 h 23813"/>
                <a:gd name="connsiteX5" fmla="*/ 4763 w 100013"/>
                <a:gd name="connsiteY5" fmla="*/ 9525 h 23813"/>
                <a:gd name="connsiteX0" fmla="*/ 95250 w 95250"/>
                <a:gd name="connsiteY0" fmla="*/ 0 h 19050"/>
                <a:gd name="connsiteX1" fmla="*/ 95250 w 95250"/>
                <a:gd name="connsiteY1" fmla="*/ 0 h 19050"/>
                <a:gd name="connsiteX2" fmla="*/ 35727 w 95250"/>
                <a:gd name="connsiteY2" fmla="*/ 13019 h 19050"/>
                <a:gd name="connsiteX3" fmla="*/ 9525 w 95250"/>
                <a:gd name="connsiteY3" fmla="*/ 19050 h 19050"/>
                <a:gd name="connsiteX4" fmla="*/ 0 w 95250"/>
                <a:gd name="connsiteY4" fmla="*/ 9525 h 19050"/>
                <a:gd name="connsiteX0" fmla="*/ 95250 w 95250"/>
                <a:gd name="connsiteY0" fmla="*/ 0 h 13019"/>
                <a:gd name="connsiteX1" fmla="*/ 95250 w 95250"/>
                <a:gd name="connsiteY1" fmla="*/ 0 h 13019"/>
                <a:gd name="connsiteX2" fmla="*/ 35727 w 95250"/>
                <a:gd name="connsiteY2" fmla="*/ 13019 h 13019"/>
                <a:gd name="connsiteX3" fmla="*/ 0 w 95250"/>
                <a:gd name="connsiteY3" fmla="*/ 9525 h 13019"/>
                <a:gd name="connsiteX0" fmla="*/ 95250 w 95250"/>
                <a:gd name="connsiteY0" fmla="*/ 0 h 9525"/>
                <a:gd name="connsiteX1" fmla="*/ 95250 w 95250"/>
                <a:gd name="connsiteY1" fmla="*/ 0 h 9525"/>
                <a:gd name="connsiteX2" fmla="*/ 0 w 95250"/>
                <a:gd name="connsiteY2" fmla="*/ 9525 h 9525"/>
                <a:gd name="connsiteX0" fmla="*/ 10000 w 10000"/>
                <a:gd name="connsiteY0" fmla="*/ 0 h 19306"/>
                <a:gd name="connsiteX1" fmla="*/ 9259 w 10000"/>
                <a:gd name="connsiteY1" fmla="*/ 19306 h 19306"/>
                <a:gd name="connsiteX2" fmla="*/ 0 w 10000"/>
                <a:gd name="connsiteY2" fmla="*/ 10000 h 19306"/>
                <a:gd name="connsiteX0" fmla="*/ 9259 w 9259"/>
                <a:gd name="connsiteY0" fmla="*/ 9306 h 9306"/>
                <a:gd name="connsiteX1" fmla="*/ 0 w 9259"/>
                <a:gd name="connsiteY1" fmla="*/ 0 h 9306"/>
                <a:gd name="connsiteX0" fmla="*/ 10000 w 10000"/>
                <a:gd name="connsiteY0" fmla="*/ 3004 h 3004"/>
                <a:gd name="connsiteX1" fmla="*/ 0 w 10000"/>
                <a:gd name="connsiteY1" fmla="*/ 0 h 3004"/>
                <a:gd name="connsiteX0" fmla="*/ 10540 w 10540"/>
                <a:gd name="connsiteY0" fmla="*/ 23975 h 23975"/>
                <a:gd name="connsiteX1" fmla="*/ 0 w 10540"/>
                <a:gd name="connsiteY1" fmla="*/ 0 h 23975"/>
                <a:gd name="connsiteX0" fmla="*/ 10270 w 10270"/>
                <a:gd name="connsiteY0" fmla="*/ 0 h 13290"/>
                <a:gd name="connsiteX1" fmla="*/ 0 w 10270"/>
                <a:gd name="connsiteY1" fmla="*/ 13290 h 13290"/>
              </a:gdLst>
              <a:ahLst/>
              <a:cxnLst>
                <a:cxn ang="0">
                  <a:pos x="connsiteX0" y="connsiteY0"/>
                </a:cxn>
                <a:cxn ang="0">
                  <a:pos x="connsiteX1" y="connsiteY1"/>
                </a:cxn>
              </a:cxnLst>
              <a:rect l="l" t="t" r="r" b="b"/>
              <a:pathLst>
                <a:path w="10270" h="13290">
                  <a:moveTo>
                    <a:pt x="10270" y="0"/>
                  </a:moveTo>
                  <a:lnTo>
                    <a:pt x="0" y="13290"/>
                  </a:lnTo>
                </a:path>
              </a:pathLst>
            </a:cu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11" name="Forme libre 10"/>
            <p:cNvSpPr/>
            <p:nvPr/>
          </p:nvSpPr>
          <p:spPr>
            <a:xfrm flipH="1">
              <a:off x="8601075" y="5832475"/>
              <a:ext cx="93663" cy="4763"/>
            </a:xfrm>
            <a:custGeom>
              <a:avLst/>
              <a:gdLst>
                <a:gd name="connsiteX0" fmla="*/ 100013 w 100013"/>
                <a:gd name="connsiteY0" fmla="*/ 0 h 23813"/>
                <a:gd name="connsiteX1" fmla="*/ 100013 w 100013"/>
                <a:gd name="connsiteY1" fmla="*/ 0 h 23813"/>
                <a:gd name="connsiteX2" fmla="*/ 28575 w 100013"/>
                <a:gd name="connsiteY2" fmla="*/ 14288 h 23813"/>
                <a:gd name="connsiteX3" fmla="*/ 14288 w 100013"/>
                <a:gd name="connsiteY3" fmla="*/ 19050 h 23813"/>
                <a:gd name="connsiteX4" fmla="*/ 0 w 100013"/>
                <a:gd name="connsiteY4" fmla="*/ 23813 h 23813"/>
                <a:gd name="connsiteX5" fmla="*/ 4763 w 100013"/>
                <a:gd name="connsiteY5" fmla="*/ 9525 h 23813"/>
                <a:gd name="connsiteX6" fmla="*/ 9525 w 100013"/>
                <a:gd name="connsiteY6" fmla="*/ 19050 h 23813"/>
                <a:gd name="connsiteX0" fmla="*/ 95250 w 95250"/>
                <a:gd name="connsiteY0" fmla="*/ 0 h 19050"/>
                <a:gd name="connsiteX1" fmla="*/ 95250 w 95250"/>
                <a:gd name="connsiteY1" fmla="*/ 0 h 19050"/>
                <a:gd name="connsiteX2" fmla="*/ 23812 w 95250"/>
                <a:gd name="connsiteY2" fmla="*/ 14288 h 19050"/>
                <a:gd name="connsiteX3" fmla="*/ 9525 w 95250"/>
                <a:gd name="connsiteY3" fmla="*/ 19050 h 19050"/>
                <a:gd name="connsiteX4" fmla="*/ 0 w 95250"/>
                <a:gd name="connsiteY4" fmla="*/ 9525 h 19050"/>
                <a:gd name="connsiteX5" fmla="*/ 4762 w 95250"/>
                <a:gd name="connsiteY5" fmla="*/ 19050 h 19050"/>
                <a:gd name="connsiteX0" fmla="*/ 95250 w 95250"/>
                <a:gd name="connsiteY0" fmla="*/ 0 h 19050"/>
                <a:gd name="connsiteX1" fmla="*/ 95250 w 95250"/>
                <a:gd name="connsiteY1" fmla="*/ 0 h 19050"/>
                <a:gd name="connsiteX2" fmla="*/ 23812 w 95250"/>
                <a:gd name="connsiteY2" fmla="*/ 14288 h 19050"/>
                <a:gd name="connsiteX3" fmla="*/ 9525 w 95250"/>
                <a:gd name="connsiteY3" fmla="*/ 19050 h 19050"/>
                <a:gd name="connsiteX4" fmla="*/ 0 w 95250"/>
                <a:gd name="connsiteY4" fmla="*/ 9525 h 19050"/>
                <a:gd name="connsiteX0" fmla="*/ 95250 w 95250"/>
                <a:gd name="connsiteY0" fmla="*/ 0 h 19050"/>
                <a:gd name="connsiteX1" fmla="*/ 95250 w 95250"/>
                <a:gd name="connsiteY1" fmla="*/ 0 h 19050"/>
                <a:gd name="connsiteX2" fmla="*/ 9525 w 95250"/>
                <a:gd name="connsiteY2" fmla="*/ 19050 h 19050"/>
                <a:gd name="connsiteX3" fmla="*/ 0 w 95250"/>
                <a:gd name="connsiteY3" fmla="*/ 9525 h 19050"/>
                <a:gd name="connsiteX0" fmla="*/ 95250 w 95250"/>
                <a:gd name="connsiteY0" fmla="*/ 0 h 9525"/>
                <a:gd name="connsiteX1" fmla="*/ 95250 w 95250"/>
                <a:gd name="connsiteY1" fmla="*/ 0 h 9525"/>
                <a:gd name="connsiteX2" fmla="*/ 0 w 95250"/>
                <a:gd name="connsiteY2" fmla="*/ 9525 h 9525"/>
                <a:gd name="connsiteX0" fmla="*/ 11208 w 11208"/>
                <a:gd name="connsiteY0" fmla="*/ 0 h 2278"/>
                <a:gd name="connsiteX1" fmla="*/ 11208 w 11208"/>
                <a:gd name="connsiteY1" fmla="*/ 0 h 2278"/>
                <a:gd name="connsiteX2" fmla="*/ 0 w 11208"/>
                <a:gd name="connsiteY2" fmla="*/ 2278 h 2278"/>
                <a:gd name="connsiteX0" fmla="*/ 10000 w 10000"/>
                <a:gd name="connsiteY0" fmla="*/ 0 h 28579"/>
                <a:gd name="connsiteX1" fmla="*/ 9273 w 10000"/>
                <a:gd name="connsiteY1" fmla="*/ 28579 h 28579"/>
                <a:gd name="connsiteX2" fmla="*/ 0 w 10000"/>
                <a:gd name="connsiteY2" fmla="*/ 10000 h 28579"/>
                <a:gd name="connsiteX0" fmla="*/ 10000 w 10000"/>
                <a:gd name="connsiteY0" fmla="*/ 0 h 10000"/>
                <a:gd name="connsiteX1" fmla="*/ 0 w 10000"/>
                <a:gd name="connsiteY1" fmla="*/ 10000 h 10000"/>
                <a:gd name="connsiteX0" fmla="*/ 9515 w 9515"/>
                <a:gd name="connsiteY0" fmla="*/ 12864 h 12864"/>
                <a:gd name="connsiteX1" fmla="*/ 0 w 9515"/>
                <a:gd name="connsiteY1" fmla="*/ 0 h 12864"/>
              </a:gdLst>
              <a:ahLst/>
              <a:cxnLst>
                <a:cxn ang="0">
                  <a:pos x="connsiteX0" y="connsiteY0"/>
                </a:cxn>
                <a:cxn ang="0">
                  <a:pos x="connsiteX1" y="connsiteY1"/>
                </a:cxn>
              </a:cxnLst>
              <a:rect l="l" t="t" r="r" b="b"/>
              <a:pathLst>
                <a:path w="9515" h="12864">
                  <a:moveTo>
                    <a:pt x="9515" y="12864"/>
                  </a:moveTo>
                  <a:lnTo>
                    <a:pt x="0" y="0"/>
                  </a:lnTo>
                </a:path>
              </a:pathLst>
            </a:cu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12" name="Forme libre 11"/>
            <p:cNvSpPr/>
            <p:nvPr/>
          </p:nvSpPr>
          <p:spPr>
            <a:xfrm>
              <a:off x="8096250" y="5827713"/>
              <a:ext cx="604838" cy="119062"/>
            </a:xfrm>
            <a:custGeom>
              <a:avLst/>
              <a:gdLst>
                <a:gd name="connsiteX0" fmla="*/ 4763 w 611981"/>
                <a:gd name="connsiteY0" fmla="*/ 0 h 119063"/>
                <a:gd name="connsiteX1" fmla="*/ 0 w 611981"/>
                <a:gd name="connsiteY1" fmla="*/ 54769 h 119063"/>
                <a:gd name="connsiteX2" fmla="*/ 207169 w 611981"/>
                <a:gd name="connsiteY2" fmla="*/ 57150 h 119063"/>
                <a:gd name="connsiteX3" fmla="*/ 209550 w 611981"/>
                <a:gd name="connsiteY3" fmla="*/ 100013 h 119063"/>
                <a:gd name="connsiteX4" fmla="*/ 411956 w 611981"/>
                <a:gd name="connsiteY4" fmla="*/ 102394 h 119063"/>
                <a:gd name="connsiteX5" fmla="*/ 414338 w 611981"/>
                <a:gd name="connsiteY5" fmla="*/ 119063 h 119063"/>
                <a:gd name="connsiteX6" fmla="*/ 611981 w 611981"/>
                <a:gd name="connsiteY6" fmla="*/ 116681 h 119063"/>
                <a:gd name="connsiteX7" fmla="*/ 604838 w 611981"/>
                <a:gd name="connsiteY7" fmla="*/ 19050 h 119063"/>
                <a:gd name="connsiteX8" fmla="*/ 497681 w 611981"/>
                <a:gd name="connsiteY8" fmla="*/ 26194 h 119063"/>
                <a:gd name="connsiteX9" fmla="*/ 185738 w 611981"/>
                <a:gd name="connsiteY9" fmla="*/ 14288 h 119063"/>
                <a:gd name="connsiteX10" fmla="*/ 4763 w 611981"/>
                <a:gd name="connsiteY10" fmla="*/ 0 h 119063"/>
                <a:gd name="connsiteX0" fmla="*/ 4763 w 604838"/>
                <a:gd name="connsiteY0" fmla="*/ 0 h 119063"/>
                <a:gd name="connsiteX1" fmla="*/ 0 w 604838"/>
                <a:gd name="connsiteY1" fmla="*/ 54769 h 119063"/>
                <a:gd name="connsiteX2" fmla="*/ 207169 w 604838"/>
                <a:gd name="connsiteY2" fmla="*/ 57150 h 119063"/>
                <a:gd name="connsiteX3" fmla="*/ 209550 w 604838"/>
                <a:gd name="connsiteY3" fmla="*/ 100013 h 119063"/>
                <a:gd name="connsiteX4" fmla="*/ 411956 w 604838"/>
                <a:gd name="connsiteY4" fmla="*/ 102394 h 119063"/>
                <a:gd name="connsiteX5" fmla="*/ 414338 w 604838"/>
                <a:gd name="connsiteY5" fmla="*/ 119063 h 119063"/>
                <a:gd name="connsiteX6" fmla="*/ 604837 w 604838"/>
                <a:gd name="connsiteY6" fmla="*/ 114300 h 119063"/>
                <a:gd name="connsiteX7" fmla="*/ 604838 w 604838"/>
                <a:gd name="connsiteY7" fmla="*/ 19050 h 119063"/>
                <a:gd name="connsiteX8" fmla="*/ 497681 w 604838"/>
                <a:gd name="connsiteY8" fmla="*/ 26194 h 119063"/>
                <a:gd name="connsiteX9" fmla="*/ 185738 w 604838"/>
                <a:gd name="connsiteY9" fmla="*/ 14288 h 119063"/>
                <a:gd name="connsiteX10" fmla="*/ 4763 w 604838"/>
                <a:gd name="connsiteY10" fmla="*/ 0 h 11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838" h="119063">
                  <a:moveTo>
                    <a:pt x="4763" y="0"/>
                  </a:moveTo>
                  <a:lnTo>
                    <a:pt x="0" y="54769"/>
                  </a:lnTo>
                  <a:lnTo>
                    <a:pt x="207169" y="57150"/>
                  </a:lnTo>
                  <a:lnTo>
                    <a:pt x="209550" y="100013"/>
                  </a:lnTo>
                  <a:lnTo>
                    <a:pt x="411956" y="102394"/>
                  </a:lnTo>
                  <a:lnTo>
                    <a:pt x="414338" y="119063"/>
                  </a:lnTo>
                  <a:lnTo>
                    <a:pt x="604837" y="114300"/>
                  </a:lnTo>
                  <a:cubicBezTo>
                    <a:pt x="604837" y="82550"/>
                    <a:pt x="604838" y="50800"/>
                    <a:pt x="604838" y="19050"/>
                  </a:cubicBezTo>
                  <a:lnTo>
                    <a:pt x="497681" y="26194"/>
                  </a:lnTo>
                  <a:lnTo>
                    <a:pt x="185738" y="14288"/>
                  </a:lnTo>
                  <a:lnTo>
                    <a:pt x="4763"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3" name="Forme libre 12"/>
            <p:cNvSpPr/>
            <p:nvPr/>
          </p:nvSpPr>
          <p:spPr>
            <a:xfrm>
              <a:off x="6265863" y="5840413"/>
              <a:ext cx="185737" cy="74612"/>
            </a:xfrm>
            <a:custGeom>
              <a:avLst/>
              <a:gdLst>
                <a:gd name="connsiteX0" fmla="*/ 4763 w 611981"/>
                <a:gd name="connsiteY0" fmla="*/ 0 h 119063"/>
                <a:gd name="connsiteX1" fmla="*/ 0 w 611981"/>
                <a:gd name="connsiteY1" fmla="*/ 54769 h 119063"/>
                <a:gd name="connsiteX2" fmla="*/ 207169 w 611981"/>
                <a:gd name="connsiteY2" fmla="*/ 57150 h 119063"/>
                <a:gd name="connsiteX3" fmla="*/ 209550 w 611981"/>
                <a:gd name="connsiteY3" fmla="*/ 100013 h 119063"/>
                <a:gd name="connsiteX4" fmla="*/ 411956 w 611981"/>
                <a:gd name="connsiteY4" fmla="*/ 102394 h 119063"/>
                <a:gd name="connsiteX5" fmla="*/ 414338 w 611981"/>
                <a:gd name="connsiteY5" fmla="*/ 119063 h 119063"/>
                <a:gd name="connsiteX6" fmla="*/ 611981 w 611981"/>
                <a:gd name="connsiteY6" fmla="*/ 116681 h 119063"/>
                <a:gd name="connsiteX7" fmla="*/ 604838 w 611981"/>
                <a:gd name="connsiteY7" fmla="*/ 19050 h 119063"/>
                <a:gd name="connsiteX8" fmla="*/ 497681 w 611981"/>
                <a:gd name="connsiteY8" fmla="*/ 26194 h 119063"/>
                <a:gd name="connsiteX9" fmla="*/ 185738 w 611981"/>
                <a:gd name="connsiteY9" fmla="*/ 14288 h 119063"/>
                <a:gd name="connsiteX10" fmla="*/ 4763 w 611981"/>
                <a:gd name="connsiteY10" fmla="*/ 0 h 119063"/>
                <a:gd name="connsiteX0" fmla="*/ 4763 w 604838"/>
                <a:gd name="connsiteY0" fmla="*/ 0 h 119063"/>
                <a:gd name="connsiteX1" fmla="*/ 0 w 604838"/>
                <a:gd name="connsiteY1" fmla="*/ 54769 h 119063"/>
                <a:gd name="connsiteX2" fmla="*/ 207169 w 604838"/>
                <a:gd name="connsiteY2" fmla="*/ 57150 h 119063"/>
                <a:gd name="connsiteX3" fmla="*/ 209550 w 604838"/>
                <a:gd name="connsiteY3" fmla="*/ 100013 h 119063"/>
                <a:gd name="connsiteX4" fmla="*/ 411956 w 604838"/>
                <a:gd name="connsiteY4" fmla="*/ 102394 h 119063"/>
                <a:gd name="connsiteX5" fmla="*/ 414338 w 604838"/>
                <a:gd name="connsiteY5" fmla="*/ 119063 h 119063"/>
                <a:gd name="connsiteX6" fmla="*/ 604837 w 604838"/>
                <a:gd name="connsiteY6" fmla="*/ 114300 h 119063"/>
                <a:gd name="connsiteX7" fmla="*/ 604838 w 604838"/>
                <a:gd name="connsiteY7" fmla="*/ 19050 h 119063"/>
                <a:gd name="connsiteX8" fmla="*/ 497681 w 604838"/>
                <a:gd name="connsiteY8" fmla="*/ 26194 h 119063"/>
                <a:gd name="connsiteX9" fmla="*/ 185738 w 604838"/>
                <a:gd name="connsiteY9" fmla="*/ 14288 h 119063"/>
                <a:gd name="connsiteX10" fmla="*/ 4763 w 604838"/>
                <a:gd name="connsiteY10" fmla="*/ 0 h 119063"/>
                <a:gd name="connsiteX0" fmla="*/ 0 w 600075"/>
                <a:gd name="connsiteY0" fmla="*/ 0 h 119063"/>
                <a:gd name="connsiteX1" fmla="*/ 202406 w 600075"/>
                <a:gd name="connsiteY1" fmla="*/ 57150 h 119063"/>
                <a:gd name="connsiteX2" fmla="*/ 204787 w 600075"/>
                <a:gd name="connsiteY2" fmla="*/ 100013 h 119063"/>
                <a:gd name="connsiteX3" fmla="*/ 407193 w 600075"/>
                <a:gd name="connsiteY3" fmla="*/ 102394 h 119063"/>
                <a:gd name="connsiteX4" fmla="*/ 409575 w 600075"/>
                <a:gd name="connsiteY4" fmla="*/ 119063 h 119063"/>
                <a:gd name="connsiteX5" fmla="*/ 600074 w 600075"/>
                <a:gd name="connsiteY5" fmla="*/ 114300 h 119063"/>
                <a:gd name="connsiteX6" fmla="*/ 600075 w 600075"/>
                <a:gd name="connsiteY6" fmla="*/ 19050 h 119063"/>
                <a:gd name="connsiteX7" fmla="*/ 492918 w 600075"/>
                <a:gd name="connsiteY7" fmla="*/ 26194 h 119063"/>
                <a:gd name="connsiteX8" fmla="*/ 180975 w 600075"/>
                <a:gd name="connsiteY8" fmla="*/ 14288 h 119063"/>
                <a:gd name="connsiteX9" fmla="*/ 0 w 600075"/>
                <a:gd name="connsiteY9" fmla="*/ 0 h 119063"/>
                <a:gd name="connsiteX0" fmla="*/ 0 w 600075"/>
                <a:gd name="connsiteY0" fmla="*/ 0 h 119063"/>
                <a:gd name="connsiteX1" fmla="*/ 202406 w 600075"/>
                <a:gd name="connsiteY1" fmla="*/ 57150 h 119063"/>
                <a:gd name="connsiteX2" fmla="*/ 204787 w 600075"/>
                <a:gd name="connsiteY2" fmla="*/ 100013 h 119063"/>
                <a:gd name="connsiteX3" fmla="*/ 407193 w 600075"/>
                <a:gd name="connsiteY3" fmla="*/ 102394 h 119063"/>
                <a:gd name="connsiteX4" fmla="*/ 409575 w 600075"/>
                <a:gd name="connsiteY4" fmla="*/ 119063 h 119063"/>
                <a:gd name="connsiteX5" fmla="*/ 600074 w 600075"/>
                <a:gd name="connsiteY5" fmla="*/ 114300 h 119063"/>
                <a:gd name="connsiteX6" fmla="*/ 600075 w 600075"/>
                <a:gd name="connsiteY6" fmla="*/ 19050 h 119063"/>
                <a:gd name="connsiteX7" fmla="*/ 492918 w 600075"/>
                <a:gd name="connsiteY7" fmla="*/ 26194 h 119063"/>
                <a:gd name="connsiteX8" fmla="*/ 180975 w 600075"/>
                <a:gd name="connsiteY8" fmla="*/ 14288 h 119063"/>
                <a:gd name="connsiteX9" fmla="*/ 9525 w 600075"/>
                <a:gd name="connsiteY9" fmla="*/ 2382 h 119063"/>
                <a:gd name="connsiteX10" fmla="*/ 0 w 600075"/>
                <a:gd name="connsiteY10" fmla="*/ 0 h 119063"/>
                <a:gd name="connsiteX0" fmla="*/ 0 w 600075"/>
                <a:gd name="connsiteY0" fmla="*/ 0 h 119063"/>
                <a:gd name="connsiteX1" fmla="*/ 202406 w 600075"/>
                <a:gd name="connsiteY1" fmla="*/ 57150 h 119063"/>
                <a:gd name="connsiteX2" fmla="*/ 204787 w 600075"/>
                <a:gd name="connsiteY2" fmla="*/ 100013 h 119063"/>
                <a:gd name="connsiteX3" fmla="*/ 407193 w 600075"/>
                <a:gd name="connsiteY3" fmla="*/ 102394 h 119063"/>
                <a:gd name="connsiteX4" fmla="*/ 409575 w 600075"/>
                <a:gd name="connsiteY4" fmla="*/ 119063 h 119063"/>
                <a:gd name="connsiteX5" fmla="*/ 600074 w 600075"/>
                <a:gd name="connsiteY5" fmla="*/ 114300 h 119063"/>
                <a:gd name="connsiteX6" fmla="*/ 600075 w 600075"/>
                <a:gd name="connsiteY6" fmla="*/ 19050 h 119063"/>
                <a:gd name="connsiteX7" fmla="*/ 492918 w 600075"/>
                <a:gd name="connsiteY7" fmla="*/ 26194 h 119063"/>
                <a:gd name="connsiteX8" fmla="*/ 180975 w 600075"/>
                <a:gd name="connsiteY8" fmla="*/ 14288 h 119063"/>
                <a:gd name="connsiteX9" fmla="*/ 0 w 600075"/>
                <a:gd name="connsiteY9" fmla="*/ 0 h 119063"/>
                <a:gd name="connsiteX0" fmla="*/ 0 w 419100"/>
                <a:gd name="connsiteY0" fmla="*/ 0 h 104775"/>
                <a:gd name="connsiteX1" fmla="*/ 21431 w 419100"/>
                <a:gd name="connsiteY1" fmla="*/ 42862 h 104775"/>
                <a:gd name="connsiteX2" fmla="*/ 23812 w 419100"/>
                <a:gd name="connsiteY2" fmla="*/ 85725 h 104775"/>
                <a:gd name="connsiteX3" fmla="*/ 226218 w 419100"/>
                <a:gd name="connsiteY3" fmla="*/ 88106 h 104775"/>
                <a:gd name="connsiteX4" fmla="*/ 228600 w 419100"/>
                <a:gd name="connsiteY4" fmla="*/ 104775 h 104775"/>
                <a:gd name="connsiteX5" fmla="*/ 419099 w 419100"/>
                <a:gd name="connsiteY5" fmla="*/ 100012 h 104775"/>
                <a:gd name="connsiteX6" fmla="*/ 419100 w 419100"/>
                <a:gd name="connsiteY6" fmla="*/ 4762 h 104775"/>
                <a:gd name="connsiteX7" fmla="*/ 311943 w 419100"/>
                <a:gd name="connsiteY7" fmla="*/ 11906 h 104775"/>
                <a:gd name="connsiteX8" fmla="*/ 0 w 419100"/>
                <a:gd name="connsiteY8" fmla="*/ 0 h 104775"/>
                <a:gd name="connsiteX0" fmla="*/ 290512 w 397669"/>
                <a:gd name="connsiteY0" fmla="*/ 7144 h 100013"/>
                <a:gd name="connsiteX1" fmla="*/ 0 w 397669"/>
                <a:gd name="connsiteY1" fmla="*/ 38100 h 100013"/>
                <a:gd name="connsiteX2" fmla="*/ 2381 w 397669"/>
                <a:gd name="connsiteY2" fmla="*/ 80963 h 100013"/>
                <a:gd name="connsiteX3" fmla="*/ 204787 w 397669"/>
                <a:gd name="connsiteY3" fmla="*/ 83344 h 100013"/>
                <a:gd name="connsiteX4" fmla="*/ 207169 w 397669"/>
                <a:gd name="connsiteY4" fmla="*/ 100013 h 100013"/>
                <a:gd name="connsiteX5" fmla="*/ 397668 w 397669"/>
                <a:gd name="connsiteY5" fmla="*/ 95250 h 100013"/>
                <a:gd name="connsiteX6" fmla="*/ 397669 w 397669"/>
                <a:gd name="connsiteY6" fmla="*/ 0 h 100013"/>
                <a:gd name="connsiteX7" fmla="*/ 290512 w 397669"/>
                <a:gd name="connsiteY7" fmla="*/ 7144 h 100013"/>
                <a:gd name="connsiteX0" fmla="*/ 288131 w 395288"/>
                <a:gd name="connsiteY0" fmla="*/ 7144 h 100013"/>
                <a:gd name="connsiteX1" fmla="*/ 0 w 395288"/>
                <a:gd name="connsiteY1" fmla="*/ 80963 h 100013"/>
                <a:gd name="connsiteX2" fmla="*/ 202406 w 395288"/>
                <a:gd name="connsiteY2" fmla="*/ 83344 h 100013"/>
                <a:gd name="connsiteX3" fmla="*/ 204788 w 395288"/>
                <a:gd name="connsiteY3" fmla="*/ 100013 h 100013"/>
                <a:gd name="connsiteX4" fmla="*/ 395287 w 395288"/>
                <a:gd name="connsiteY4" fmla="*/ 95250 h 100013"/>
                <a:gd name="connsiteX5" fmla="*/ 395288 w 395288"/>
                <a:gd name="connsiteY5" fmla="*/ 0 h 100013"/>
                <a:gd name="connsiteX6" fmla="*/ 288131 w 395288"/>
                <a:gd name="connsiteY6" fmla="*/ 7144 h 100013"/>
                <a:gd name="connsiteX0" fmla="*/ 85725 w 192882"/>
                <a:gd name="connsiteY0" fmla="*/ 7144 h 100013"/>
                <a:gd name="connsiteX1" fmla="*/ 0 w 192882"/>
                <a:gd name="connsiteY1" fmla="*/ 83344 h 100013"/>
                <a:gd name="connsiteX2" fmla="*/ 2382 w 192882"/>
                <a:gd name="connsiteY2" fmla="*/ 100013 h 100013"/>
                <a:gd name="connsiteX3" fmla="*/ 192881 w 192882"/>
                <a:gd name="connsiteY3" fmla="*/ 95250 h 100013"/>
                <a:gd name="connsiteX4" fmla="*/ 192882 w 192882"/>
                <a:gd name="connsiteY4" fmla="*/ 0 h 100013"/>
                <a:gd name="connsiteX5" fmla="*/ 85725 w 192882"/>
                <a:gd name="connsiteY5" fmla="*/ 7144 h 100013"/>
                <a:gd name="connsiteX0" fmla="*/ 83343 w 190500"/>
                <a:gd name="connsiteY0" fmla="*/ 7144 h 100013"/>
                <a:gd name="connsiteX1" fmla="*/ 0 w 190500"/>
                <a:gd name="connsiteY1" fmla="*/ 100013 h 100013"/>
                <a:gd name="connsiteX2" fmla="*/ 190499 w 190500"/>
                <a:gd name="connsiteY2" fmla="*/ 95250 h 100013"/>
                <a:gd name="connsiteX3" fmla="*/ 190500 w 190500"/>
                <a:gd name="connsiteY3" fmla="*/ 0 h 100013"/>
                <a:gd name="connsiteX4" fmla="*/ 83343 w 190500"/>
                <a:gd name="connsiteY4" fmla="*/ 7144 h 100013"/>
                <a:gd name="connsiteX0" fmla="*/ 0 w 107157"/>
                <a:gd name="connsiteY0" fmla="*/ 7144 h 95250"/>
                <a:gd name="connsiteX1" fmla="*/ 2382 w 107157"/>
                <a:gd name="connsiteY1" fmla="*/ 90488 h 95250"/>
                <a:gd name="connsiteX2" fmla="*/ 107156 w 107157"/>
                <a:gd name="connsiteY2" fmla="*/ 95250 h 95250"/>
                <a:gd name="connsiteX3" fmla="*/ 107157 w 107157"/>
                <a:gd name="connsiteY3" fmla="*/ 0 h 95250"/>
                <a:gd name="connsiteX4" fmla="*/ 0 w 107157"/>
                <a:gd name="connsiteY4" fmla="*/ 7144 h 95250"/>
                <a:gd name="connsiteX0" fmla="*/ 0 w 107157"/>
                <a:gd name="connsiteY0" fmla="*/ 7144 h 95250"/>
                <a:gd name="connsiteX1" fmla="*/ 2382 w 107157"/>
                <a:gd name="connsiteY1" fmla="*/ 80963 h 95250"/>
                <a:gd name="connsiteX2" fmla="*/ 107156 w 107157"/>
                <a:gd name="connsiteY2" fmla="*/ 95250 h 95250"/>
                <a:gd name="connsiteX3" fmla="*/ 107157 w 107157"/>
                <a:gd name="connsiteY3" fmla="*/ 0 h 95250"/>
                <a:gd name="connsiteX4" fmla="*/ 0 w 107157"/>
                <a:gd name="connsiteY4" fmla="*/ 7144 h 95250"/>
                <a:gd name="connsiteX0" fmla="*/ 0 w 202406"/>
                <a:gd name="connsiteY0" fmla="*/ 7144 h 80963"/>
                <a:gd name="connsiteX1" fmla="*/ 2382 w 202406"/>
                <a:gd name="connsiteY1" fmla="*/ 80963 h 80963"/>
                <a:gd name="connsiteX2" fmla="*/ 202406 w 202406"/>
                <a:gd name="connsiteY2" fmla="*/ 71438 h 80963"/>
                <a:gd name="connsiteX3" fmla="*/ 107157 w 202406"/>
                <a:gd name="connsiteY3" fmla="*/ 0 h 80963"/>
                <a:gd name="connsiteX4" fmla="*/ 0 w 202406"/>
                <a:gd name="connsiteY4" fmla="*/ 7144 h 80963"/>
                <a:gd name="connsiteX0" fmla="*/ 0 w 202406"/>
                <a:gd name="connsiteY0" fmla="*/ 2382 h 76201"/>
                <a:gd name="connsiteX1" fmla="*/ 2382 w 202406"/>
                <a:gd name="connsiteY1" fmla="*/ 76201 h 76201"/>
                <a:gd name="connsiteX2" fmla="*/ 202406 w 202406"/>
                <a:gd name="connsiteY2" fmla="*/ 66676 h 76201"/>
                <a:gd name="connsiteX3" fmla="*/ 195263 w 202406"/>
                <a:gd name="connsiteY3" fmla="*/ 0 h 76201"/>
                <a:gd name="connsiteX4" fmla="*/ 0 w 202406"/>
                <a:gd name="connsiteY4" fmla="*/ 2382 h 76201"/>
                <a:gd name="connsiteX0" fmla="*/ 0 w 200025"/>
                <a:gd name="connsiteY0" fmla="*/ 11907 h 76201"/>
                <a:gd name="connsiteX1" fmla="*/ 1 w 200025"/>
                <a:gd name="connsiteY1" fmla="*/ 76201 h 76201"/>
                <a:gd name="connsiteX2" fmla="*/ 200025 w 200025"/>
                <a:gd name="connsiteY2" fmla="*/ 66676 h 76201"/>
                <a:gd name="connsiteX3" fmla="*/ 192882 w 200025"/>
                <a:gd name="connsiteY3" fmla="*/ 0 h 76201"/>
                <a:gd name="connsiteX4" fmla="*/ 0 w 200025"/>
                <a:gd name="connsiteY4" fmla="*/ 11907 h 76201"/>
                <a:gd name="connsiteX0" fmla="*/ 0 w 200025"/>
                <a:gd name="connsiteY0" fmla="*/ 11907 h 73820"/>
                <a:gd name="connsiteX1" fmla="*/ 7145 w 200025"/>
                <a:gd name="connsiteY1" fmla="*/ 73820 h 73820"/>
                <a:gd name="connsiteX2" fmla="*/ 200025 w 200025"/>
                <a:gd name="connsiteY2" fmla="*/ 66676 h 73820"/>
                <a:gd name="connsiteX3" fmla="*/ 192882 w 200025"/>
                <a:gd name="connsiteY3" fmla="*/ 0 h 73820"/>
                <a:gd name="connsiteX4" fmla="*/ 0 w 200025"/>
                <a:gd name="connsiteY4" fmla="*/ 11907 h 73820"/>
                <a:gd name="connsiteX0" fmla="*/ 0 w 192882"/>
                <a:gd name="connsiteY0" fmla="*/ 14289 h 73820"/>
                <a:gd name="connsiteX1" fmla="*/ 2 w 192882"/>
                <a:gd name="connsiteY1" fmla="*/ 73820 h 73820"/>
                <a:gd name="connsiteX2" fmla="*/ 192882 w 192882"/>
                <a:gd name="connsiteY2" fmla="*/ 66676 h 73820"/>
                <a:gd name="connsiteX3" fmla="*/ 185739 w 192882"/>
                <a:gd name="connsiteY3" fmla="*/ 0 h 73820"/>
                <a:gd name="connsiteX4" fmla="*/ 0 w 192882"/>
                <a:gd name="connsiteY4" fmla="*/ 14289 h 73820"/>
                <a:gd name="connsiteX0" fmla="*/ 7142 w 200024"/>
                <a:gd name="connsiteY0" fmla="*/ 14289 h 71439"/>
                <a:gd name="connsiteX1" fmla="*/ 0 w 200024"/>
                <a:gd name="connsiteY1" fmla="*/ 71439 h 71439"/>
                <a:gd name="connsiteX2" fmla="*/ 200024 w 200024"/>
                <a:gd name="connsiteY2" fmla="*/ 66676 h 71439"/>
                <a:gd name="connsiteX3" fmla="*/ 192881 w 200024"/>
                <a:gd name="connsiteY3" fmla="*/ 0 h 71439"/>
                <a:gd name="connsiteX4" fmla="*/ 7142 w 200024"/>
                <a:gd name="connsiteY4" fmla="*/ 14289 h 71439"/>
                <a:gd name="connsiteX0" fmla="*/ 7142 w 202406"/>
                <a:gd name="connsiteY0" fmla="*/ 14289 h 73820"/>
                <a:gd name="connsiteX1" fmla="*/ 0 w 202406"/>
                <a:gd name="connsiteY1" fmla="*/ 71439 h 73820"/>
                <a:gd name="connsiteX2" fmla="*/ 202406 w 202406"/>
                <a:gd name="connsiteY2" fmla="*/ 73820 h 73820"/>
                <a:gd name="connsiteX3" fmla="*/ 192881 w 202406"/>
                <a:gd name="connsiteY3" fmla="*/ 0 h 73820"/>
                <a:gd name="connsiteX4" fmla="*/ 7142 w 202406"/>
                <a:gd name="connsiteY4" fmla="*/ 14289 h 73820"/>
                <a:gd name="connsiteX0" fmla="*/ 7142 w 192881"/>
                <a:gd name="connsiteY0" fmla="*/ 14289 h 73820"/>
                <a:gd name="connsiteX1" fmla="*/ 0 w 192881"/>
                <a:gd name="connsiteY1" fmla="*/ 71439 h 73820"/>
                <a:gd name="connsiteX2" fmla="*/ 192881 w 192881"/>
                <a:gd name="connsiteY2" fmla="*/ 73820 h 73820"/>
                <a:gd name="connsiteX3" fmla="*/ 192881 w 192881"/>
                <a:gd name="connsiteY3" fmla="*/ 0 h 73820"/>
                <a:gd name="connsiteX4" fmla="*/ 7142 w 192881"/>
                <a:gd name="connsiteY4" fmla="*/ 14289 h 73820"/>
                <a:gd name="connsiteX0" fmla="*/ 0 w 185739"/>
                <a:gd name="connsiteY0" fmla="*/ 14289 h 73820"/>
                <a:gd name="connsiteX1" fmla="*/ 2 w 185739"/>
                <a:gd name="connsiteY1" fmla="*/ 71439 h 73820"/>
                <a:gd name="connsiteX2" fmla="*/ 185739 w 185739"/>
                <a:gd name="connsiteY2" fmla="*/ 73820 h 73820"/>
                <a:gd name="connsiteX3" fmla="*/ 185739 w 185739"/>
                <a:gd name="connsiteY3" fmla="*/ 0 h 73820"/>
                <a:gd name="connsiteX4" fmla="*/ 0 w 185739"/>
                <a:gd name="connsiteY4" fmla="*/ 14289 h 73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9" h="73820">
                  <a:moveTo>
                    <a:pt x="0" y="14289"/>
                  </a:moveTo>
                  <a:cubicBezTo>
                    <a:pt x="0" y="35720"/>
                    <a:pt x="2" y="50008"/>
                    <a:pt x="2" y="71439"/>
                  </a:cubicBezTo>
                  <a:lnTo>
                    <a:pt x="185739" y="73820"/>
                  </a:lnTo>
                  <a:lnTo>
                    <a:pt x="185739" y="0"/>
                  </a:lnTo>
                  <a:lnTo>
                    <a:pt x="0" y="14289"/>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pic>
        <p:nvPicPr>
          <p:cNvPr id="14" name="Picture 21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276725"/>
            <a:ext cx="7734300" cy="258127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4693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160654" y="94371"/>
            <a:ext cx="8904968"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III. Les domaines climatiques et la définition du climat</a:t>
            </a:r>
            <a:endParaRPr lang="fr-FR" altLang="fr-FR" sz="2400" dirty="0">
              <a:solidFill>
                <a:srgbClr val="FF9966"/>
              </a:solidFill>
              <a:latin typeface="Comic Sans MS" pitchFamily="66" charset="0"/>
            </a:endParaRPr>
          </a:p>
        </p:txBody>
      </p:sp>
      <p:sp>
        <p:nvSpPr>
          <p:cNvPr id="6" name="Rectangle 30"/>
          <p:cNvSpPr>
            <a:spLocks noChangeArrowheads="1"/>
          </p:cNvSpPr>
          <p:nvPr/>
        </p:nvSpPr>
        <p:spPr bwMode="auto">
          <a:xfrm>
            <a:off x="535576" y="655815"/>
            <a:ext cx="8530046" cy="830997"/>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1. Les domaines climatiques : un découpage différent selon les auteurs</a:t>
            </a:r>
            <a:endParaRPr lang="fr-FR" altLang="fr-FR" sz="2400" dirty="0">
              <a:solidFill>
                <a:srgbClr val="FF9966"/>
              </a:solidFill>
              <a:latin typeface="Comic Sans MS" pitchFamily="66" charset="0"/>
            </a:endParaRPr>
          </a:p>
        </p:txBody>
      </p:sp>
    </p:spTree>
    <p:extLst>
      <p:ext uri="{BB962C8B-B14F-4D97-AF65-F5344CB8AC3E}">
        <p14:creationId xmlns:p14="http://schemas.microsoft.com/office/powerpoint/2010/main" val="2853639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reeform 2"/>
          <p:cNvSpPr>
            <a:spLocks/>
          </p:cNvSpPr>
          <p:nvPr/>
        </p:nvSpPr>
        <p:spPr bwMode="auto">
          <a:xfrm>
            <a:off x="57150" y="704850"/>
            <a:ext cx="9036050" cy="2476500"/>
          </a:xfrm>
          <a:custGeom>
            <a:avLst/>
            <a:gdLst>
              <a:gd name="T0" fmla="*/ 0 w 5692"/>
              <a:gd name="T1" fmla="*/ 0 h 1560"/>
              <a:gd name="T2" fmla="*/ 2147483647 w 5692"/>
              <a:gd name="T3" fmla="*/ 2147483647 h 1560"/>
              <a:gd name="T4" fmla="*/ 2147483647 w 5692"/>
              <a:gd name="T5" fmla="*/ 2147483647 h 1560"/>
              <a:gd name="T6" fmla="*/ 2147483647 w 5692"/>
              <a:gd name="T7" fmla="*/ 2147483647 h 1560"/>
              <a:gd name="T8" fmla="*/ 2147483647 w 5692"/>
              <a:gd name="T9" fmla="*/ 2147483647 h 1560"/>
              <a:gd name="T10" fmla="*/ 2147483647 w 5692"/>
              <a:gd name="T11" fmla="*/ 2147483647 h 1560"/>
              <a:gd name="T12" fmla="*/ 2147483647 w 5692"/>
              <a:gd name="T13" fmla="*/ 2147483647 h 1560"/>
              <a:gd name="T14" fmla="*/ 2147483647 w 5692"/>
              <a:gd name="T15" fmla="*/ 2147483647 h 1560"/>
              <a:gd name="T16" fmla="*/ 2147483647 w 5692"/>
              <a:gd name="T17" fmla="*/ 2147483647 h 1560"/>
              <a:gd name="T18" fmla="*/ 2147483647 w 5692"/>
              <a:gd name="T19" fmla="*/ 2147483647 h 1560"/>
              <a:gd name="T20" fmla="*/ 2147483647 w 5692"/>
              <a:gd name="T21" fmla="*/ 2147483647 h 1560"/>
              <a:gd name="T22" fmla="*/ 2147483647 w 5692"/>
              <a:gd name="T23" fmla="*/ 2147483647 h 1560"/>
              <a:gd name="T24" fmla="*/ 0 w 5692"/>
              <a:gd name="T25" fmla="*/ 2147483647 h 1560"/>
              <a:gd name="T26" fmla="*/ 0 w 5692"/>
              <a:gd name="T27" fmla="*/ 0 h 15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92" h="1560">
                <a:moveTo>
                  <a:pt x="0" y="0"/>
                </a:moveTo>
                <a:lnTo>
                  <a:pt x="487" y="154"/>
                </a:lnTo>
                <a:lnTo>
                  <a:pt x="1938" y="517"/>
                </a:lnTo>
                <a:lnTo>
                  <a:pt x="2818" y="648"/>
                </a:lnTo>
                <a:lnTo>
                  <a:pt x="3840" y="640"/>
                </a:lnTo>
                <a:lnTo>
                  <a:pt x="4496" y="552"/>
                </a:lnTo>
                <a:lnTo>
                  <a:pt x="5431" y="290"/>
                </a:lnTo>
                <a:lnTo>
                  <a:pt x="5692" y="192"/>
                </a:lnTo>
                <a:lnTo>
                  <a:pt x="5688" y="1456"/>
                </a:lnTo>
                <a:lnTo>
                  <a:pt x="3574" y="1552"/>
                </a:lnTo>
                <a:lnTo>
                  <a:pt x="2256" y="1560"/>
                </a:lnTo>
                <a:lnTo>
                  <a:pt x="713" y="1470"/>
                </a:lnTo>
                <a:lnTo>
                  <a:pt x="0" y="1396"/>
                </a:lnTo>
                <a:lnTo>
                  <a:pt x="0" y="0"/>
                </a:lnTo>
                <a:close/>
              </a:path>
            </a:pathLst>
          </a:custGeom>
          <a:solidFill>
            <a:srgbClr val="CCFFCC">
              <a:alpha val="18823"/>
            </a:srgbClr>
          </a:solidFill>
          <a:ln>
            <a:noFill/>
          </a:ln>
          <a:effectLst/>
          <a:extLst>
            <a:ext uri="{91240B29-F687-4F45-9708-019B960494DF}">
              <a14:hiddenLine xmlns:a14="http://schemas.microsoft.com/office/drawing/2010/main" w="9525">
                <a:solidFill>
                  <a:srgbClr val="CC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0659" name="Freeform 3"/>
          <p:cNvSpPr>
            <a:spLocks/>
          </p:cNvSpPr>
          <p:nvPr/>
        </p:nvSpPr>
        <p:spPr bwMode="auto">
          <a:xfrm>
            <a:off x="57150" y="1017588"/>
            <a:ext cx="9042400" cy="4081462"/>
          </a:xfrm>
          <a:custGeom>
            <a:avLst/>
            <a:gdLst>
              <a:gd name="T0" fmla="*/ 2147483647 w 5696"/>
              <a:gd name="T1" fmla="*/ 2147483647 h 2571"/>
              <a:gd name="T2" fmla="*/ 2147483647 w 5696"/>
              <a:gd name="T3" fmla="*/ 2147483647 h 2571"/>
              <a:gd name="T4" fmla="*/ 2147483647 w 5696"/>
              <a:gd name="T5" fmla="*/ 2147483647 h 2571"/>
              <a:gd name="T6" fmla="*/ 2147483647 w 5696"/>
              <a:gd name="T7" fmla="*/ 2147483647 h 2571"/>
              <a:gd name="T8" fmla="*/ 2147483647 w 5696"/>
              <a:gd name="T9" fmla="*/ 2147483647 h 2571"/>
              <a:gd name="T10" fmla="*/ 2147483647 w 5696"/>
              <a:gd name="T11" fmla="*/ 2147483647 h 2571"/>
              <a:gd name="T12" fmla="*/ 2147483647 w 5696"/>
              <a:gd name="T13" fmla="*/ 2147483647 h 2571"/>
              <a:gd name="T14" fmla="*/ 2147483647 w 5696"/>
              <a:gd name="T15" fmla="*/ 0 h 2571"/>
              <a:gd name="T16" fmla="*/ 2147483647 w 5696"/>
              <a:gd name="T17" fmla="*/ 2147483647 h 2571"/>
              <a:gd name="T18" fmla="*/ 2147483647 w 5696"/>
              <a:gd name="T19" fmla="*/ 2147483647 h 2571"/>
              <a:gd name="T20" fmla="*/ 2147483647 w 5696"/>
              <a:gd name="T21" fmla="*/ 2147483647 h 2571"/>
              <a:gd name="T22" fmla="*/ 2147483647 w 5696"/>
              <a:gd name="T23" fmla="*/ 2147483647 h 2571"/>
              <a:gd name="T24" fmla="*/ 0 w 5696"/>
              <a:gd name="T25" fmla="*/ 2147483647 h 2571"/>
              <a:gd name="T26" fmla="*/ 2147483647 w 5696"/>
              <a:gd name="T27" fmla="*/ 2147483647 h 25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96" h="2571">
                <a:moveTo>
                  <a:pt x="4" y="2571"/>
                </a:moveTo>
                <a:lnTo>
                  <a:pt x="1040" y="2471"/>
                </a:lnTo>
                <a:lnTo>
                  <a:pt x="2052" y="2418"/>
                </a:lnTo>
                <a:lnTo>
                  <a:pt x="2886" y="2394"/>
                </a:lnTo>
                <a:lnTo>
                  <a:pt x="4074" y="2406"/>
                </a:lnTo>
                <a:lnTo>
                  <a:pt x="4932" y="2448"/>
                </a:lnTo>
                <a:lnTo>
                  <a:pt x="5692" y="2499"/>
                </a:lnTo>
                <a:lnTo>
                  <a:pt x="5682" y="0"/>
                </a:lnTo>
                <a:lnTo>
                  <a:pt x="5696" y="1263"/>
                </a:lnTo>
                <a:lnTo>
                  <a:pt x="3688" y="1367"/>
                </a:lnTo>
                <a:lnTo>
                  <a:pt x="2220" y="1359"/>
                </a:lnTo>
                <a:lnTo>
                  <a:pt x="760" y="1271"/>
                </a:lnTo>
                <a:lnTo>
                  <a:pt x="0" y="1195"/>
                </a:lnTo>
                <a:lnTo>
                  <a:pt x="4" y="2571"/>
                </a:lnTo>
                <a:close/>
              </a:path>
            </a:pathLst>
          </a:custGeom>
          <a:solidFill>
            <a:srgbClr val="FFCC00">
              <a:alpha val="21960"/>
            </a:srgbClr>
          </a:solidFill>
          <a:ln>
            <a:noFill/>
          </a:ln>
          <a:effectLst/>
          <a:extLst>
            <a:ext uri="{91240B29-F687-4F45-9708-019B960494DF}">
              <a14:hiddenLine xmlns:a14="http://schemas.microsoft.com/office/drawing/2010/main" w="9525">
                <a:solidFill>
                  <a:srgbClr val="CC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0660" name="Freeform 4"/>
          <p:cNvSpPr>
            <a:spLocks/>
          </p:cNvSpPr>
          <p:nvPr/>
        </p:nvSpPr>
        <p:spPr bwMode="auto">
          <a:xfrm>
            <a:off x="57150" y="4818063"/>
            <a:ext cx="9042400" cy="1557337"/>
          </a:xfrm>
          <a:custGeom>
            <a:avLst/>
            <a:gdLst>
              <a:gd name="T0" fmla="*/ 0 w 5696"/>
              <a:gd name="T1" fmla="*/ 2147483647 h 981"/>
              <a:gd name="T2" fmla="*/ 2147483647 w 5696"/>
              <a:gd name="T3" fmla="*/ 2147483647 h 981"/>
              <a:gd name="T4" fmla="*/ 2147483647 w 5696"/>
              <a:gd name="T5" fmla="*/ 0 h 981"/>
              <a:gd name="T6" fmla="*/ 2147483647 w 5696"/>
              <a:gd name="T7" fmla="*/ 2147483647 h 981"/>
              <a:gd name="T8" fmla="*/ 2147483647 w 5696"/>
              <a:gd name="T9" fmla="*/ 2147483647 h 981"/>
              <a:gd name="T10" fmla="*/ 2147483647 w 5696"/>
              <a:gd name="T11" fmla="*/ 2147483647 h 981"/>
              <a:gd name="T12" fmla="*/ 2147483647 w 5696"/>
              <a:gd name="T13" fmla="*/ 2147483647 h 981"/>
              <a:gd name="T14" fmla="*/ 2147483647 w 5696"/>
              <a:gd name="T15" fmla="*/ 2147483647 h 981"/>
              <a:gd name="T16" fmla="*/ 2147483647 w 5696"/>
              <a:gd name="T17" fmla="*/ 2147483647 h 981"/>
              <a:gd name="T18" fmla="*/ 2147483647 w 5696"/>
              <a:gd name="T19" fmla="*/ 2147483647 h 981"/>
              <a:gd name="T20" fmla="*/ 2147483647 w 5696"/>
              <a:gd name="T21" fmla="*/ 2147483647 h 981"/>
              <a:gd name="T22" fmla="*/ 2147483647 w 5696"/>
              <a:gd name="T23" fmla="*/ 2147483647 h 981"/>
              <a:gd name="T24" fmla="*/ 2147483647 w 5696"/>
              <a:gd name="T25" fmla="*/ 2147483647 h 981"/>
              <a:gd name="T26" fmla="*/ 2147483647 w 5696"/>
              <a:gd name="T27" fmla="*/ 2147483647 h 981"/>
              <a:gd name="T28" fmla="*/ 0 w 5696"/>
              <a:gd name="T29" fmla="*/ 2147483647 h 981"/>
              <a:gd name="T30" fmla="*/ 0 w 5696"/>
              <a:gd name="T31" fmla="*/ 2147483647 h 9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96" h="981">
                <a:moveTo>
                  <a:pt x="0" y="185"/>
                </a:moveTo>
                <a:lnTo>
                  <a:pt x="1878" y="30"/>
                </a:lnTo>
                <a:lnTo>
                  <a:pt x="3078" y="0"/>
                </a:lnTo>
                <a:lnTo>
                  <a:pt x="4530" y="24"/>
                </a:lnTo>
                <a:lnTo>
                  <a:pt x="5696" y="105"/>
                </a:lnTo>
                <a:lnTo>
                  <a:pt x="5696" y="837"/>
                </a:lnTo>
                <a:lnTo>
                  <a:pt x="5490" y="798"/>
                </a:lnTo>
                <a:lnTo>
                  <a:pt x="5034" y="678"/>
                </a:lnTo>
                <a:lnTo>
                  <a:pt x="4416" y="630"/>
                </a:lnTo>
                <a:lnTo>
                  <a:pt x="3798" y="606"/>
                </a:lnTo>
                <a:lnTo>
                  <a:pt x="2724" y="618"/>
                </a:lnTo>
                <a:lnTo>
                  <a:pt x="2148" y="678"/>
                </a:lnTo>
                <a:lnTo>
                  <a:pt x="1170" y="834"/>
                </a:lnTo>
                <a:lnTo>
                  <a:pt x="456" y="930"/>
                </a:lnTo>
                <a:lnTo>
                  <a:pt x="0" y="981"/>
                </a:lnTo>
                <a:lnTo>
                  <a:pt x="0" y="185"/>
                </a:lnTo>
                <a:close/>
              </a:path>
            </a:pathLst>
          </a:custGeom>
          <a:solidFill>
            <a:srgbClr val="CCFFCC">
              <a:alpha val="18823"/>
            </a:srgbClr>
          </a:solidFill>
          <a:ln>
            <a:noFill/>
          </a:ln>
          <a:effectLst/>
          <a:extLst>
            <a:ext uri="{91240B29-F687-4F45-9708-019B960494DF}">
              <a14:hiddenLine xmlns:a14="http://schemas.microsoft.com/office/drawing/2010/main" w="9525">
                <a:solidFill>
                  <a:srgbClr val="CC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0661" name="Freeform 5"/>
          <p:cNvSpPr>
            <a:spLocks/>
          </p:cNvSpPr>
          <p:nvPr/>
        </p:nvSpPr>
        <p:spPr bwMode="auto">
          <a:xfrm>
            <a:off x="139700" y="704850"/>
            <a:ext cx="8947150" cy="1041400"/>
          </a:xfrm>
          <a:custGeom>
            <a:avLst/>
            <a:gdLst>
              <a:gd name="T0" fmla="*/ 0 w 5636"/>
              <a:gd name="T1" fmla="*/ 2147483647 h 656"/>
              <a:gd name="T2" fmla="*/ 2147483647 w 5636"/>
              <a:gd name="T3" fmla="*/ 2147483647 h 656"/>
              <a:gd name="T4" fmla="*/ 2147483647 w 5636"/>
              <a:gd name="T5" fmla="*/ 2147483647 h 656"/>
              <a:gd name="T6" fmla="*/ 2147483647 w 5636"/>
              <a:gd name="T7" fmla="*/ 2147483647 h 656"/>
              <a:gd name="T8" fmla="*/ 2147483647 w 5636"/>
              <a:gd name="T9" fmla="*/ 2147483647 h 656"/>
              <a:gd name="T10" fmla="*/ 2147483647 w 5636"/>
              <a:gd name="T11" fmla="*/ 2147483647 h 656"/>
              <a:gd name="T12" fmla="*/ 2147483647 w 5636"/>
              <a:gd name="T13" fmla="*/ 2147483647 h 656"/>
              <a:gd name="T14" fmla="*/ 2147483647 w 5636"/>
              <a:gd name="T15" fmla="*/ 2147483647 h 656"/>
              <a:gd name="T16" fmla="*/ 2147483647 w 5636"/>
              <a:gd name="T17" fmla="*/ 2147483647 h 656"/>
              <a:gd name="T18" fmla="*/ 2147483647 w 5636"/>
              <a:gd name="T19" fmla="*/ 2147483647 h 656"/>
              <a:gd name="T20" fmla="*/ 2147483647 w 5636"/>
              <a:gd name="T21" fmla="*/ 0 h 656"/>
              <a:gd name="T22" fmla="*/ 0 w 5636"/>
              <a:gd name="T23" fmla="*/ 2147483647 h 6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36" h="656">
                <a:moveTo>
                  <a:pt x="0" y="4"/>
                </a:moveTo>
                <a:lnTo>
                  <a:pt x="564" y="184"/>
                </a:lnTo>
                <a:lnTo>
                  <a:pt x="1224" y="368"/>
                </a:lnTo>
                <a:lnTo>
                  <a:pt x="2064" y="537"/>
                </a:lnTo>
                <a:lnTo>
                  <a:pt x="2902" y="656"/>
                </a:lnTo>
                <a:lnTo>
                  <a:pt x="3852" y="640"/>
                </a:lnTo>
                <a:lnTo>
                  <a:pt x="4656" y="516"/>
                </a:lnTo>
                <a:lnTo>
                  <a:pt x="5084" y="408"/>
                </a:lnTo>
                <a:lnTo>
                  <a:pt x="5632" y="200"/>
                </a:lnTo>
                <a:lnTo>
                  <a:pt x="5636" y="192"/>
                </a:lnTo>
                <a:lnTo>
                  <a:pt x="5636" y="0"/>
                </a:lnTo>
                <a:lnTo>
                  <a:pt x="0" y="4"/>
                </a:lnTo>
                <a:close/>
              </a:path>
            </a:pathLst>
          </a:custGeom>
          <a:solidFill>
            <a:srgbClr val="00CCFF">
              <a:alpha val="14117"/>
            </a:srgbClr>
          </a:solidFill>
          <a:ln>
            <a:noFill/>
          </a:ln>
          <a:effectLst/>
          <a:extLst>
            <a:ext uri="{91240B29-F687-4F45-9708-019B960494DF}">
              <a14:hiddenLine xmlns:a14="http://schemas.microsoft.com/office/drawing/2010/main" w="9525">
                <a:solidFill>
                  <a:srgbClr val="CC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0662" name="Freeform 6"/>
          <p:cNvSpPr>
            <a:spLocks/>
          </p:cNvSpPr>
          <p:nvPr/>
        </p:nvSpPr>
        <p:spPr bwMode="auto">
          <a:xfrm>
            <a:off x="57150" y="5780088"/>
            <a:ext cx="9029700" cy="925512"/>
          </a:xfrm>
          <a:custGeom>
            <a:avLst/>
            <a:gdLst>
              <a:gd name="T0" fmla="*/ 2147483647 w 5700"/>
              <a:gd name="T1" fmla="*/ 2147483647 h 583"/>
              <a:gd name="T2" fmla="*/ 2147483647 w 5700"/>
              <a:gd name="T3" fmla="*/ 2147483647 h 583"/>
              <a:gd name="T4" fmla="*/ 2147483647 w 5700"/>
              <a:gd name="T5" fmla="*/ 2147483647 h 583"/>
              <a:gd name="T6" fmla="*/ 2147483647 w 5700"/>
              <a:gd name="T7" fmla="*/ 2147483647 h 583"/>
              <a:gd name="T8" fmla="*/ 2147483647 w 5700"/>
              <a:gd name="T9" fmla="*/ 0 h 583"/>
              <a:gd name="T10" fmla="*/ 2147483647 w 5700"/>
              <a:gd name="T11" fmla="*/ 0 h 583"/>
              <a:gd name="T12" fmla="*/ 2147483647 w 5700"/>
              <a:gd name="T13" fmla="*/ 2147483647 h 583"/>
              <a:gd name="T14" fmla="*/ 2147483647 w 5700"/>
              <a:gd name="T15" fmla="*/ 2147483647 h 583"/>
              <a:gd name="T16" fmla="*/ 2147483647 w 5700"/>
              <a:gd name="T17" fmla="*/ 2147483647 h 583"/>
              <a:gd name="T18" fmla="*/ 2147483647 w 5700"/>
              <a:gd name="T19" fmla="*/ 2147483647 h 583"/>
              <a:gd name="T20" fmla="*/ 0 w 5700"/>
              <a:gd name="T21" fmla="*/ 2147483647 h 583"/>
              <a:gd name="T22" fmla="*/ 2147483647 w 5700"/>
              <a:gd name="T23" fmla="*/ 2147483647 h 5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700" h="583">
                <a:moveTo>
                  <a:pt x="5694" y="583"/>
                </a:moveTo>
                <a:lnTo>
                  <a:pt x="5700" y="228"/>
                </a:lnTo>
                <a:lnTo>
                  <a:pt x="5088" y="84"/>
                </a:lnTo>
                <a:lnTo>
                  <a:pt x="4422" y="12"/>
                </a:lnTo>
                <a:lnTo>
                  <a:pt x="3774" y="0"/>
                </a:lnTo>
                <a:lnTo>
                  <a:pt x="3060" y="0"/>
                </a:lnTo>
                <a:lnTo>
                  <a:pt x="2496" y="30"/>
                </a:lnTo>
                <a:lnTo>
                  <a:pt x="1224" y="228"/>
                </a:lnTo>
                <a:lnTo>
                  <a:pt x="264" y="366"/>
                </a:lnTo>
                <a:lnTo>
                  <a:pt x="6" y="421"/>
                </a:lnTo>
                <a:lnTo>
                  <a:pt x="0" y="583"/>
                </a:lnTo>
                <a:lnTo>
                  <a:pt x="5694" y="583"/>
                </a:lnTo>
                <a:close/>
              </a:path>
            </a:pathLst>
          </a:custGeom>
          <a:solidFill>
            <a:srgbClr val="00CCFF">
              <a:alpha val="3137"/>
            </a:srgbClr>
          </a:solidFill>
          <a:ln>
            <a:noFill/>
          </a:ln>
          <a:effectLst/>
          <a:extLst>
            <a:ext uri="{91240B29-F687-4F45-9708-019B960494DF}">
              <a14:hiddenLine xmlns:a14="http://schemas.microsoft.com/office/drawing/2010/main" w="9525">
                <a:solidFill>
                  <a:srgbClr val="CCFF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70663" name="Group 8"/>
          <p:cNvGrpSpPr>
            <a:grpSpLocks/>
          </p:cNvGrpSpPr>
          <p:nvPr/>
        </p:nvGrpSpPr>
        <p:grpSpPr bwMode="auto">
          <a:xfrm>
            <a:off x="7726363" y="6488113"/>
            <a:ext cx="1260475" cy="312737"/>
            <a:chOff x="4971" y="3979"/>
            <a:chExt cx="794" cy="197"/>
          </a:xfrm>
        </p:grpSpPr>
        <p:sp>
          <p:nvSpPr>
            <p:cNvPr id="70679" name="Text Box 30"/>
            <p:cNvSpPr txBox="1">
              <a:spLocks noChangeArrowheads="1"/>
            </p:cNvSpPr>
            <p:nvPr/>
          </p:nvSpPr>
          <p:spPr bwMode="auto">
            <a:xfrm>
              <a:off x="4980" y="3984"/>
              <a:ext cx="7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400" b="1" i="1">
                  <a:solidFill>
                    <a:srgbClr val="000066"/>
                  </a:solidFill>
                  <a:latin typeface="Bradley Hand ITC" pitchFamily="66" charset="0"/>
                </a:rPr>
                <a:t>Ue 808 - egille</a:t>
              </a:r>
            </a:p>
          </p:txBody>
        </p:sp>
        <p:sp>
          <p:nvSpPr>
            <p:cNvPr id="70680" name="Text Box 30"/>
            <p:cNvSpPr txBox="1">
              <a:spLocks noChangeArrowheads="1"/>
            </p:cNvSpPr>
            <p:nvPr/>
          </p:nvSpPr>
          <p:spPr bwMode="auto">
            <a:xfrm>
              <a:off x="4971" y="3979"/>
              <a:ext cx="7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400" b="1" i="1">
                  <a:solidFill>
                    <a:srgbClr val="FF9900"/>
                  </a:solidFill>
                  <a:latin typeface="Bradley Hand ITC" pitchFamily="66" charset="0"/>
                </a:rPr>
                <a:t>Ue 808 - egille</a:t>
              </a:r>
            </a:p>
          </p:txBody>
        </p:sp>
      </p:grpSp>
      <p:pic>
        <p:nvPicPr>
          <p:cNvPr id="70664" name="Picture 11" descr="Climats_dans_le_Monde"/>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760413"/>
            <a:ext cx="905827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8" name="Text Box 26"/>
          <p:cNvSpPr txBox="1">
            <a:spLocks noChangeArrowheads="1"/>
          </p:cNvSpPr>
          <p:nvPr/>
        </p:nvSpPr>
        <p:spPr bwMode="auto">
          <a:xfrm>
            <a:off x="1428750" y="809625"/>
            <a:ext cx="1584325" cy="304800"/>
          </a:xfrm>
          <a:prstGeom prst="rect">
            <a:avLst/>
          </a:prstGeom>
          <a:noFill/>
          <a:ln w="9525">
            <a:noFill/>
            <a:miter lim="800000"/>
            <a:headEnd/>
            <a:tailEnd/>
          </a:ln>
          <a:effec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sz="1400">
                <a:solidFill>
                  <a:srgbClr val="0099FF"/>
                </a:solidFill>
                <a:effectLst>
                  <a:outerShdw blurRad="38100" dist="38100" dir="2700000" algn="tl">
                    <a:srgbClr val="000000"/>
                  </a:outerShdw>
                </a:effectLst>
              </a:rPr>
              <a:t>Zone froide</a:t>
            </a:r>
          </a:p>
        </p:txBody>
      </p:sp>
      <p:sp>
        <p:nvSpPr>
          <p:cNvPr id="28699" name="Text Box 27"/>
          <p:cNvSpPr txBox="1">
            <a:spLocks noChangeArrowheads="1"/>
          </p:cNvSpPr>
          <p:nvPr/>
        </p:nvSpPr>
        <p:spPr bwMode="auto">
          <a:xfrm>
            <a:off x="0" y="1663700"/>
            <a:ext cx="1584325" cy="304800"/>
          </a:xfrm>
          <a:prstGeom prst="rect">
            <a:avLst/>
          </a:prstGeom>
          <a:noFill/>
          <a:ln w="9525">
            <a:noFill/>
            <a:miter lim="800000"/>
            <a:headEnd/>
            <a:tailEnd/>
          </a:ln>
          <a:effec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sz="1400">
                <a:solidFill>
                  <a:srgbClr val="00FF00"/>
                </a:solidFill>
                <a:effectLst>
                  <a:outerShdw blurRad="38100" dist="38100" dir="2700000" algn="tl">
                    <a:srgbClr val="000000"/>
                  </a:outerShdw>
                </a:effectLst>
              </a:rPr>
              <a:t>Zone tempérée</a:t>
            </a:r>
          </a:p>
        </p:txBody>
      </p:sp>
      <p:sp>
        <p:nvSpPr>
          <p:cNvPr id="28700" name="Text Box 28"/>
          <p:cNvSpPr txBox="1">
            <a:spLocks noChangeArrowheads="1"/>
          </p:cNvSpPr>
          <p:nvPr/>
        </p:nvSpPr>
        <p:spPr bwMode="auto">
          <a:xfrm>
            <a:off x="0" y="3984625"/>
            <a:ext cx="1390650" cy="304800"/>
          </a:xfrm>
          <a:prstGeom prst="rect">
            <a:avLst/>
          </a:prstGeom>
          <a:noFill/>
          <a:ln w="9525">
            <a:noFill/>
            <a:miter lim="800000"/>
            <a:headEnd/>
            <a:tailEnd/>
          </a:ln>
          <a:effec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sz="1400">
                <a:solidFill>
                  <a:srgbClr val="FF9900"/>
                </a:solidFill>
                <a:effectLst>
                  <a:outerShdw blurRad="38100" dist="38100" dir="2700000" algn="tl">
                    <a:srgbClr val="000000"/>
                  </a:outerShdw>
                </a:effectLst>
              </a:rPr>
              <a:t>Zone chaude</a:t>
            </a:r>
          </a:p>
        </p:txBody>
      </p:sp>
      <p:sp>
        <p:nvSpPr>
          <p:cNvPr id="70677" name="Rectangle 28"/>
          <p:cNvSpPr>
            <a:spLocks noChangeArrowheads="1"/>
          </p:cNvSpPr>
          <p:nvPr/>
        </p:nvSpPr>
        <p:spPr bwMode="auto">
          <a:xfrm>
            <a:off x="8002589" y="801379"/>
            <a:ext cx="9842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900" dirty="0"/>
              <a:t>fr.wikipedia.org </a:t>
            </a:r>
          </a:p>
        </p:txBody>
      </p:sp>
      <p:sp>
        <p:nvSpPr>
          <p:cNvPr id="26" name="Rectangle 30"/>
          <p:cNvSpPr>
            <a:spLocks noChangeArrowheads="1"/>
          </p:cNvSpPr>
          <p:nvPr/>
        </p:nvSpPr>
        <p:spPr bwMode="auto">
          <a:xfrm>
            <a:off x="0" y="123793"/>
            <a:ext cx="9099550" cy="461665"/>
          </a:xfrm>
          <a:prstGeom prst="rect">
            <a:avLst/>
          </a:prstGeom>
          <a:solidFill>
            <a:schemeClr val="bg1"/>
          </a:solid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latin typeface="Calibri" panose="020F0502020204030204" pitchFamily="34" charset="0"/>
                <a:cs typeface="Calibri" panose="020F0502020204030204" pitchFamily="34" charset="0"/>
              </a:rPr>
              <a:t>1. Les domaines climatiques : un découpage différent selon les auteurs</a:t>
            </a:r>
            <a:endParaRPr lang="fr-FR" altLang="fr-FR" sz="2400" dirty="0">
              <a:solidFill>
                <a:srgbClr val="FF9966"/>
              </a:solidFill>
              <a:latin typeface="Comic Sans MS" pitchFamily="66"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sch_Bassin%20versant">
            <a:extLst>
              <a:ext uri="{FF2B5EF4-FFF2-40B4-BE49-F238E27FC236}">
                <a16:creationId xmlns:a16="http://schemas.microsoft.com/office/drawing/2014/main" id="{9C8428EF-8476-4CA7-83C2-CDA463DC6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4650"/>
            <a:ext cx="9144000" cy="6486525"/>
          </a:xfrm>
          <a:prstGeom prst="rect">
            <a:avLst/>
          </a:prstGeom>
          <a:noFill/>
          <a:extLst>
            <a:ext uri="{909E8E84-426E-40DD-AFC4-6F175D3DCCD1}">
              <a14:hiddenFill xmlns:a14="http://schemas.microsoft.com/office/drawing/2010/main">
                <a:solidFill>
                  <a:srgbClr val="FFFFFF"/>
                </a:solidFill>
              </a14:hiddenFill>
            </a:ext>
          </a:extLst>
        </p:spPr>
      </p:pic>
      <p:sp>
        <p:nvSpPr>
          <p:cNvPr id="61443" name="Freeform 3">
            <a:extLst>
              <a:ext uri="{FF2B5EF4-FFF2-40B4-BE49-F238E27FC236}">
                <a16:creationId xmlns:a16="http://schemas.microsoft.com/office/drawing/2014/main" id="{B530ABAE-26C7-4C4C-AB4F-6737387C153B}"/>
              </a:ext>
            </a:extLst>
          </p:cNvPr>
          <p:cNvSpPr>
            <a:spLocks/>
          </p:cNvSpPr>
          <p:nvPr/>
        </p:nvSpPr>
        <p:spPr bwMode="auto">
          <a:xfrm>
            <a:off x="3835400" y="520700"/>
            <a:ext cx="4292600" cy="2311400"/>
          </a:xfrm>
          <a:custGeom>
            <a:avLst/>
            <a:gdLst>
              <a:gd name="T0" fmla="*/ 944 w 2704"/>
              <a:gd name="T1" fmla="*/ 1456 h 1456"/>
              <a:gd name="T2" fmla="*/ 688 w 2704"/>
              <a:gd name="T3" fmla="*/ 1328 h 1456"/>
              <a:gd name="T4" fmla="*/ 560 w 2704"/>
              <a:gd name="T5" fmla="*/ 1080 h 1456"/>
              <a:gd name="T6" fmla="*/ 424 w 2704"/>
              <a:gd name="T7" fmla="*/ 896 h 1456"/>
              <a:gd name="T8" fmla="*/ 208 w 2704"/>
              <a:gd name="T9" fmla="*/ 856 h 1456"/>
              <a:gd name="T10" fmla="*/ 16 w 2704"/>
              <a:gd name="T11" fmla="*/ 768 h 1456"/>
              <a:gd name="T12" fmla="*/ 0 w 2704"/>
              <a:gd name="T13" fmla="*/ 632 h 1456"/>
              <a:gd name="T14" fmla="*/ 72 w 2704"/>
              <a:gd name="T15" fmla="*/ 536 h 1456"/>
              <a:gd name="T16" fmla="*/ 272 w 2704"/>
              <a:gd name="T17" fmla="*/ 456 h 1456"/>
              <a:gd name="T18" fmla="*/ 376 w 2704"/>
              <a:gd name="T19" fmla="*/ 312 h 1456"/>
              <a:gd name="T20" fmla="*/ 552 w 2704"/>
              <a:gd name="T21" fmla="*/ 192 h 1456"/>
              <a:gd name="T22" fmla="*/ 688 w 2704"/>
              <a:gd name="T23" fmla="*/ 72 h 1456"/>
              <a:gd name="T24" fmla="*/ 704 w 2704"/>
              <a:gd name="T25" fmla="*/ 0 h 1456"/>
              <a:gd name="T26" fmla="*/ 888 w 2704"/>
              <a:gd name="T27" fmla="*/ 8 h 1456"/>
              <a:gd name="T28" fmla="*/ 1128 w 2704"/>
              <a:gd name="T29" fmla="*/ 48 h 1456"/>
              <a:gd name="T30" fmla="*/ 1320 w 2704"/>
              <a:gd name="T31" fmla="*/ 120 h 1456"/>
              <a:gd name="T32" fmla="*/ 1576 w 2704"/>
              <a:gd name="T33" fmla="*/ 232 h 1456"/>
              <a:gd name="T34" fmla="*/ 1848 w 2704"/>
              <a:gd name="T35" fmla="*/ 352 h 1456"/>
              <a:gd name="T36" fmla="*/ 2040 w 2704"/>
              <a:gd name="T37" fmla="*/ 672 h 1456"/>
              <a:gd name="T38" fmla="*/ 2184 w 2704"/>
              <a:gd name="T39" fmla="*/ 600 h 1456"/>
              <a:gd name="T40" fmla="*/ 2400 w 2704"/>
              <a:gd name="T41" fmla="*/ 600 h 1456"/>
              <a:gd name="T42" fmla="*/ 2568 w 2704"/>
              <a:gd name="T43" fmla="*/ 584 h 1456"/>
              <a:gd name="T44" fmla="*/ 2664 w 2704"/>
              <a:gd name="T45" fmla="*/ 608 h 1456"/>
              <a:gd name="T46" fmla="*/ 2608 w 2704"/>
              <a:gd name="T47" fmla="*/ 720 h 1456"/>
              <a:gd name="T48" fmla="*/ 2696 w 2704"/>
              <a:gd name="T49" fmla="*/ 920 h 1456"/>
              <a:gd name="T50" fmla="*/ 2704 w 2704"/>
              <a:gd name="T51" fmla="*/ 992 h 1456"/>
              <a:gd name="T52" fmla="*/ 2600 w 2704"/>
              <a:gd name="T53" fmla="*/ 1056 h 1456"/>
              <a:gd name="T54" fmla="*/ 2608 w 2704"/>
              <a:gd name="T55" fmla="*/ 1136 h 1456"/>
              <a:gd name="T56" fmla="*/ 2512 w 2704"/>
              <a:gd name="T57" fmla="*/ 1152 h 1456"/>
              <a:gd name="T58" fmla="*/ 2384 w 2704"/>
              <a:gd name="T59" fmla="*/ 1168 h 1456"/>
              <a:gd name="T60" fmla="*/ 2312 w 2704"/>
              <a:gd name="T61" fmla="*/ 1224 h 1456"/>
              <a:gd name="T62" fmla="*/ 2256 w 2704"/>
              <a:gd name="T63" fmla="*/ 1288 h 1456"/>
              <a:gd name="T64" fmla="*/ 2096 w 2704"/>
              <a:gd name="T65" fmla="*/ 1328 h 1456"/>
              <a:gd name="T66" fmla="*/ 1872 w 2704"/>
              <a:gd name="T67" fmla="*/ 1360 h 1456"/>
              <a:gd name="T68" fmla="*/ 1624 w 2704"/>
              <a:gd name="T69" fmla="*/ 1392 h 1456"/>
              <a:gd name="T70" fmla="*/ 1328 w 2704"/>
              <a:gd name="T71" fmla="*/ 1448 h 1456"/>
              <a:gd name="T72" fmla="*/ 944 w 2704"/>
              <a:gd name="T73"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04" h="1456">
                <a:moveTo>
                  <a:pt x="944" y="1456"/>
                </a:moveTo>
                <a:lnTo>
                  <a:pt x="688" y="1328"/>
                </a:lnTo>
                <a:lnTo>
                  <a:pt x="560" y="1080"/>
                </a:lnTo>
                <a:lnTo>
                  <a:pt x="424" y="896"/>
                </a:lnTo>
                <a:lnTo>
                  <a:pt x="208" y="856"/>
                </a:lnTo>
                <a:lnTo>
                  <a:pt x="16" y="768"/>
                </a:lnTo>
                <a:lnTo>
                  <a:pt x="0" y="632"/>
                </a:lnTo>
                <a:lnTo>
                  <a:pt x="72" y="536"/>
                </a:lnTo>
                <a:lnTo>
                  <a:pt x="272" y="456"/>
                </a:lnTo>
                <a:lnTo>
                  <a:pt x="376" y="312"/>
                </a:lnTo>
                <a:lnTo>
                  <a:pt x="552" y="192"/>
                </a:lnTo>
                <a:lnTo>
                  <a:pt x="688" y="72"/>
                </a:lnTo>
                <a:lnTo>
                  <a:pt x="704" y="0"/>
                </a:lnTo>
                <a:lnTo>
                  <a:pt x="888" y="8"/>
                </a:lnTo>
                <a:lnTo>
                  <a:pt x="1128" y="48"/>
                </a:lnTo>
                <a:lnTo>
                  <a:pt x="1320" y="120"/>
                </a:lnTo>
                <a:lnTo>
                  <a:pt x="1576" y="232"/>
                </a:lnTo>
                <a:lnTo>
                  <a:pt x="1848" y="352"/>
                </a:lnTo>
                <a:lnTo>
                  <a:pt x="2040" y="672"/>
                </a:lnTo>
                <a:lnTo>
                  <a:pt x="2184" y="600"/>
                </a:lnTo>
                <a:lnTo>
                  <a:pt x="2400" y="600"/>
                </a:lnTo>
                <a:lnTo>
                  <a:pt x="2568" y="584"/>
                </a:lnTo>
                <a:lnTo>
                  <a:pt x="2664" y="608"/>
                </a:lnTo>
                <a:lnTo>
                  <a:pt x="2608" y="720"/>
                </a:lnTo>
                <a:lnTo>
                  <a:pt x="2696" y="920"/>
                </a:lnTo>
                <a:lnTo>
                  <a:pt x="2704" y="992"/>
                </a:lnTo>
                <a:lnTo>
                  <a:pt x="2600" y="1056"/>
                </a:lnTo>
                <a:lnTo>
                  <a:pt x="2608" y="1136"/>
                </a:lnTo>
                <a:lnTo>
                  <a:pt x="2512" y="1152"/>
                </a:lnTo>
                <a:lnTo>
                  <a:pt x="2384" y="1168"/>
                </a:lnTo>
                <a:lnTo>
                  <a:pt x="2312" y="1224"/>
                </a:lnTo>
                <a:lnTo>
                  <a:pt x="2256" y="1288"/>
                </a:lnTo>
                <a:lnTo>
                  <a:pt x="2096" y="1328"/>
                </a:lnTo>
                <a:lnTo>
                  <a:pt x="1872" y="1360"/>
                </a:lnTo>
                <a:lnTo>
                  <a:pt x="1624" y="1392"/>
                </a:lnTo>
                <a:lnTo>
                  <a:pt x="1328" y="1448"/>
                </a:lnTo>
                <a:lnTo>
                  <a:pt x="944" y="1456"/>
                </a:lnTo>
                <a:close/>
              </a:path>
            </a:pathLst>
          </a:custGeom>
          <a:solidFill>
            <a:srgbClr val="FF9900">
              <a:alpha val="30000"/>
            </a:srgbClr>
          </a:solidFill>
          <a:ln w="28575">
            <a:solidFill>
              <a:srgbClr val="0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61445" name="Oval 5">
            <a:extLst>
              <a:ext uri="{FF2B5EF4-FFF2-40B4-BE49-F238E27FC236}">
                <a16:creationId xmlns:a16="http://schemas.microsoft.com/office/drawing/2014/main" id="{A053608D-327F-42DB-A041-3527888B46A6}"/>
              </a:ext>
            </a:extLst>
          </p:cNvPr>
          <p:cNvSpPr>
            <a:spLocks noChangeArrowheads="1"/>
          </p:cNvSpPr>
          <p:nvPr/>
        </p:nvSpPr>
        <p:spPr bwMode="auto">
          <a:xfrm>
            <a:off x="4864100" y="3873500"/>
            <a:ext cx="228600" cy="203200"/>
          </a:xfrm>
          <a:prstGeom prst="ellipse">
            <a:avLst/>
          </a:prstGeom>
          <a:solidFill>
            <a:schemeClr val="folHlink"/>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1446" name="Text Box 6">
            <a:extLst>
              <a:ext uri="{FF2B5EF4-FFF2-40B4-BE49-F238E27FC236}">
                <a16:creationId xmlns:a16="http://schemas.microsoft.com/office/drawing/2014/main" id="{C551A551-D1D1-436B-9158-5B6D9B344333}"/>
              </a:ext>
            </a:extLst>
          </p:cNvPr>
          <p:cNvSpPr txBox="1">
            <a:spLocks noChangeArrowheads="1"/>
          </p:cNvSpPr>
          <p:nvPr/>
        </p:nvSpPr>
        <p:spPr bwMode="auto">
          <a:xfrm>
            <a:off x="4645025" y="3617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solidFill>
                  <a:srgbClr val="FF0000"/>
                </a:solidFill>
                <a:effectLst>
                  <a:outerShdw blurRad="38100" dist="38100" dir="2700000" algn="tl">
                    <a:srgbClr val="C0C0C0"/>
                  </a:outerShdw>
                </a:effectLst>
              </a:rPr>
              <a:t>1</a:t>
            </a:r>
          </a:p>
        </p:txBody>
      </p:sp>
      <p:grpSp>
        <p:nvGrpSpPr>
          <p:cNvPr id="61447" name="Group 7">
            <a:extLst>
              <a:ext uri="{FF2B5EF4-FFF2-40B4-BE49-F238E27FC236}">
                <a16:creationId xmlns:a16="http://schemas.microsoft.com/office/drawing/2014/main" id="{69E465ED-5A40-4D10-BFEA-C9B1A6E98FD3}"/>
              </a:ext>
            </a:extLst>
          </p:cNvPr>
          <p:cNvGrpSpPr>
            <a:grpSpLocks/>
          </p:cNvGrpSpPr>
          <p:nvPr/>
        </p:nvGrpSpPr>
        <p:grpSpPr bwMode="auto">
          <a:xfrm>
            <a:off x="4937125" y="2678113"/>
            <a:ext cx="498475" cy="366712"/>
            <a:chOff x="3110" y="1687"/>
            <a:chExt cx="314" cy="231"/>
          </a:xfrm>
        </p:grpSpPr>
        <p:sp>
          <p:nvSpPr>
            <p:cNvPr id="61448" name="Text Box 8">
              <a:extLst>
                <a:ext uri="{FF2B5EF4-FFF2-40B4-BE49-F238E27FC236}">
                  <a16:creationId xmlns:a16="http://schemas.microsoft.com/office/drawing/2014/main" id="{6A474B73-B694-4B7F-8599-7AB3754AE8E0}"/>
                </a:ext>
              </a:extLst>
            </p:cNvPr>
            <p:cNvSpPr txBox="1">
              <a:spLocks noChangeArrowheads="1"/>
            </p:cNvSpPr>
            <p:nvPr/>
          </p:nvSpPr>
          <p:spPr bwMode="auto">
            <a:xfrm>
              <a:off x="3110" y="16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solidFill>
                    <a:srgbClr val="FF0000"/>
                  </a:solidFill>
                  <a:effectLst>
                    <a:outerShdw blurRad="38100" dist="38100" dir="2700000" algn="tl">
                      <a:srgbClr val="C0C0C0"/>
                    </a:outerShdw>
                  </a:effectLst>
                </a:rPr>
                <a:t>2</a:t>
              </a:r>
            </a:p>
          </p:txBody>
        </p:sp>
        <p:sp>
          <p:nvSpPr>
            <p:cNvPr id="61449" name="Oval 9">
              <a:extLst>
                <a:ext uri="{FF2B5EF4-FFF2-40B4-BE49-F238E27FC236}">
                  <a16:creationId xmlns:a16="http://schemas.microsoft.com/office/drawing/2014/main" id="{2DE3457E-EB7B-416A-B08A-7074D76F7D8D}"/>
                </a:ext>
              </a:extLst>
            </p:cNvPr>
            <p:cNvSpPr>
              <a:spLocks noChangeArrowheads="1"/>
            </p:cNvSpPr>
            <p:nvPr/>
          </p:nvSpPr>
          <p:spPr bwMode="auto">
            <a:xfrm>
              <a:off x="3280" y="1712"/>
              <a:ext cx="144" cy="128"/>
            </a:xfrm>
            <a:prstGeom prst="ellipse">
              <a:avLst/>
            </a:prstGeom>
            <a:solidFill>
              <a:schemeClr val="folHlink"/>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61450" name="Group 10">
            <a:extLst>
              <a:ext uri="{FF2B5EF4-FFF2-40B4-BE49-F238E27FC236}">
                <a16:creationId xmlns:a16="http://schemas.microsoft.com/office/drawing/2014/main" id="{77BB16FC-5DBE-40F7-AE27-CD9FA51C8550}"/>
              </a:ext>
            </a:extLst>
          </p:cNvPr>
          <p:cNvGrpSpPr>
            <a:grpSpLocks/>
          </p:cNvGrpSpPr>
          <p:nvPr/>
        </p:nvGrpSpPr>
        <p:grpSpPr bwMode="auto">
          <a:xfrm>
            <a:off x="7388894" y="6153943"/>
            <a:ext cx="1258888" cy="366713"/>
            <a:chOff x="3952" y="3788"/>
            <a:chExt cx="793" cy="231"/>
          </a:xfrm>
        </p:grpSpPr>
        <p:sp>
          <p:nvSpPr>
            <p:cNvPr id="61451" name="Oval 11">
              <a:extLst>
                <a:ext uri="{FF2B5EF4-FFF2-40B4-BE49-F238E27FC236}">
                  <a16:creationId xmlns:a16="http://schemas.microsoft.com/office/drawing/2014/main" id="{52F5EA0F-2CDD-485C-BC15-E24F3888CA9C}"/>
                </a:ext>
              </a:extLst>
            </p:cNvPr>
            <p:cNvSpPr>
              <a:spLocks noChangeArrowheads="1"/>
            </p:cNvSpPr>
            <p:nvPr/>
          </p:nvSpPr>
          <p:spPr bwMode="auto">
            <a:xfrm>
              <a:off x="3952" y="3834"/>
              <a:ext cx="144" cy="128"/>
            </a:xfrm>
            <a:prstGeom prst="ellipse">
              <a:avLst/>
            </a:prstGeom>
            <a:solidFill>
              <a:schemeClr val="folHlink"/>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1452" name="Text Box 12">
              <a:extLst>
                <a:ext uri="{FF2B5EF4-FFF2-40B4-BE49-F238E27FC236}">
                  <a16:creationId xmlns:a16="http://schemas.microsoft.com/office/drawing/2014/main" id="{32AA46D7-0881-4319-8D0A-16B7F189FD22}"/>
                </a:ext>
              </a:extLst>
            </p:cNvPr>
            <p:cNvSpPr txBox="1">
              <a:spLocks noChangeArrowheads="1"/>
            </p:cNvSpPr>
            <p:nvPr/>
          </p:nvSpPr>
          <p:spPr bwMode="auto">
            <a:xfrm>
              <a:off x="4142" y="3788"/>
              <a:ext cx="6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latin typeface="Calibri" panose="020F0502020204030204" pitchFamily="34" charset="0"/>
                </a:rPr>
                <a:t>Exutoire</a:t>
              </a:r>
            </a:p>
          </p:txBody>
        </p:sp>
      </p:grpSp>
      <p:sp>
        <p:nvSpPr>
          <p:cNvPr id="61453" name="Freeform 13">
            <a:extLst>
              <a:ext uri="{FF2B5EF4-FFF2-40B4-BE49-F238E27FC236}">
                <a16:creationId xmlns:a16="http://schemas.microsoft.com/office/drawing/2014/main" id="{0680C3A5-15E9-4811-B45C-E341C113F16A}"/>
              </a:ext>
            </a:extLst>
          </p:cNvPr>
          <p:cNvSpPr>
            <a:spLocks/>
          </p:cNvSpPr>
          <p:nvPr/>
        </p:nvSpPr>
        <p:spPr bwMode="auto">
          <a:xfrm>
            <a:off x="3157538" y="1643063"/>
            <a:ext cx="1184275" cy="1519237"/>
          </a:xfrm>
          <a:custGeom>
            <a:avLst/>
            <a:gdLst>
              <a:gd name="T0" fmla="*/ 683 w 746"/>
              <a:gd name="T1" fmla="*/ 797 h 957"/>
              <a:gd name="T2" fmla="*/ 587 w 746"/>
              <a:gd name="T3" fmla="*/ 349 h 957"/>
              <a:gd name="T4" fmla="*/ 371 w 746"/>
              <a:gd name="T5" fmla="*/ 77 h 957"/>
              <a:gd name="T6" fmla="*/ 243 w 746"/>
              <a:gd name="T7" fmla="*/ 5 h 957"/>
              <a:gd name="T8" fmla="*/ 131 w 746"/>
              <a:gd name="T9" fmla="*/ 45 h 957"/>
              <a:gd name="T10" fmla="*/ 27 w 746"/>
              <a:gd name="T11" fmla="*/ 69 h 957"/>
              <a:gd name="T12" fmla="*/ 3 w 746"/>
              <a:gd name="T13" fmla="*/ 197 h 957"/>
              <a:gd name="T14" fmla="*/ 43 w 746"/>
              <a:gd name="T15" fmla="*/ 557 h 957"/>
              <a:gd name="T16" fmla="*/ 43 w 746"/>
              <a:gd name="T17" fmla="*/ 765 h 957"/>
              <a:gd name="T18" fmla="*/ 211 w 746"/>
              <a:gd name="T19" fmla="*/ 949 h 957"/>
              <a:gd name="T20" fmla="*/ 683 w 746"/>
              <a:gd name="T21" fmla="*/ 79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957">
                <a:moveTo>
                  <a:pt x="683" y="797"/>
                </a:moveTo>
                <a:cubicBezTo>
                  <a:pt x="746" y="697"/>
                  <a:pt x="639" y="469"/>
                  <a:pt x="587" y="349"/>
                </a:cubicBezTo>
                <a:cubicBezTo>
                  <a:pt x="535" y="229"/>
                  <a:pt x="428" y="134"/>
                  <a:pt x="371" y="77"/>
                </a:cubicBezTo>
                <a:cubicBezTo>
                  <a:pt x="314" y="20"/>
                  <a:pt x="283" y="10"/>
                  <a:pt x="243" y="5"/>
                </a:cubicBezTo>
                <a:cubicBezTo>
                  <a:pt x="203" y="0"/>
                  <a:pt x="167" y="34"/>
                  <a:pt x="131" y="45"/>
                </a:cubicBezTo>
                <a:cubicBezTo>
                  <a:pt x="95" y="56"/>
                  <a:pt x="48" y="44"/>
                  <a:pt x="27" y="69"/>
                </a:cubicBezTo>
                <a:cubicBezTo>
                  <a:pt x="6" y="94"/>
                  <a:pt x="0" y="116"/>
                  <a:pt x="3" y="197"/>
                </a:cubicBezTo>
                <a:cubicBezTo>
                  <a:pt x="6" y="278"/>
                  <a:pt x="36" y="462"/>
                  <a:pt x="43" y="557"/>
                </a:cubicBezTo>
                <a:cubicBezTo>
                  <a:pt x="50" y="652"/>
                  <a:pt x="15" y="700"/>
                  <a:pt x="43" y="765"/>
                </a:cubicBezTo>
                <a:cubicBezTo>
                  <a:pt x="71" y="830"/>
                  <a:pt x="102" y="941"/>
                  <a:pt x="211" y="949"/>
                </a:cubicBezTo>
                <a:cubicBezTo>
                  <a:pt x="320" y="957"/>
                  <a:pt x="620" y="897"/>
                  <a:pt x="683" y="797"/>
                </a:cubicBezTo>
                <a:close/>
              </a:path>
            </a:pathLst>
          </a:custGeom>
          <a:solidFill>
            <a:srgbClr val="FFFF00">
              <a:alpha val="30000"/>
            </a:srgbClr>
          </a:solidFill>
          <a:ln w="9525">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61454" name="Group 14">
            <a:extLst>
              <a:ext uri="{FF2B5EF4-FFF2-40B4-BE49-F238E27FC236}">
                <a16:creationId xmlns:a16="http://schemas.microsoft.com/office/drawing/2014/main" id="{894CDFF1-7A11-4EBA-8B67-19E9A1EE1910}"/>
              </a:ext>
            </a:extLst>
          </p:cNvPr>
          <p:cNvGrpSpPr>
            <a:grpSpLocks/>
          </p:cNvGrpSpPr>
          <p:nvPr/>
        </p:nvGrpSpPr>
        <p:grpSpPr bwMode="auto">
          <a:xfrm>
            <a:off x="3832225" y="2792413"/>
            <a:ext cx="498475" cy="366712"/>
            <a:chOff x="3110" y="1687"/>
            <a:chExt cx="314" cy="231"/>
          </a:xfrm>
        </p:grpSpPr>
        <p:sp>
          <p:nvSpPr>
            <p:cNvPr id="61455" name="Text Box 15">
              <a:extLst>
                <a:ext uri="{FF2B5EF4-FFF2-40B4-BE49-F238E27FC236}">
                  <a16:creationId xmlns:a16="http://schemas.microsoft.com/office/drawing/2014/main" id="{DEC322EC-D1D1-4C2B-9D91-43FC2C8DD28A}"/>
                </a:ext>
              </a:extLst>
            </p:cNvPr>
            <p:cNvSpPr txBox="1">
              <a:spLocks noChangeArrowheads="1"/>
            </p:cNvSpPr>
            <p:nvPr/>
          </p:nvSpPr>
          <p:spPr bwMode="auto">
            <a:xfrm>
              <a:off x="3110" y="16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solidFill>
                    <a:srgbClr val="FF0000"/>
                  </a:solidFill>
                  <a:effectLst>
                    <a:outerShdw blurRad="38100" dist="38100" dir="2700000" algn="tl">
                      <a:srgbClr val="C0C0C0"/>
                    </a:outerShdw>
                  </a:effectLst>
                </a:rPr>
                <a:t>3</a:t>
              </a:r>
            </a:p>
          </p:txBody>
        </p:sp>
        <p:sp>
          <p:nvSpPr>
            <p:cNvPr id="61456" name="Oval 16">
              <a:extLst>
                <a:ext uri="{FF2B5EF4-FFF2-40B4-BE49-F238E27FC236}">
                  <a16:creationId xmlns:a16="http://schemas.microsoft.com/office/drawing/2014/main" id="{C3B5E505-FC77-4075-BBEA-6CE3EAF23F2E}"/>
                </a:ext>
              </a:extLst>
            </p:cNvPr>
            <p:cNvSpPr>
              <a:spLocks noChangeArrowheads="1"/>
            </p:cNvSpPr>
            <p:nvPr/>
          </p:nvSpPr>
          <p:spPr bwMode="auto">
            <a:xfrm>
              <a:off x="3280" y="1712"/>
              <a:ext cx="144" cy="128"/>
            </a:xfrm>
            <a:prstGeom prst="ellipse">
              <a:avLst/>
            </a:prstGeom>
            <a:solidFill>
              <a:schemeClr val="folHlink"/>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17" name="Rectangle 4">
            <a:extLst>
              <a:ext uri="{FF2B5EF4-FFF2-40B4-BE49-F238E27FC236}">
                <a16:creationId xmlns:a16="http://schemas.microsoft.com/office/drawing/2014/main" id="{18E7115B-3E18-4371-A609-4FB83BE52E92}"/>
              </a:ext>
            </a:extLst>
          </p:cNvPr>
          <p:cNvSpPr>
            <a:spLocks noChangeArrowheads="1"/>
          </p:cNvSpPr>
          <p:nvPr/>
        </p:nvSpPr>
        <p:spPr bwMode="auto">
          <a:xfrm>
            <a:off x="217248" y="958668"/>
            <a:ext cx="309664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just" eaLnBrk="1" hangingPunct="1">
              <a:spcBef>
                <a:spcPct val="0"/>
              </a:spcBef>
              <a:buFontTx/>
              <a:buNone/>
            </a:pPr>
            <a:r>
              <a:rPr lang="fr-FR" altLang="fr-FR" sz="1800" u="sng" dirty="0">
                <a:solidFill>
                  <a:srgbClr val="0000FF"/>
                </a:solidFill>
                <a:latin typeface="Arial Narrow" panose="020B0606020202030204" pitchFamily="34" charset="0"/>
              </a:rPr>
              <a:t>La définition du bassin versant reste toujours relative à un point donné : l’exutoire.</a:t>
            </a:r>
          </a:p>
        </p:txBody>
      </p:sp>
      <p:sp>
        <p:nvSpPr>
          <p:cNvPr id="18" name="Rectangle 17">
            <a:extLst>
              <a:ext uri="{FF2B5EF4-FFF2-40B4-BE49-F238E27FC236}">
                <a16:creationId xmlns:a16="http://schemas.microsoft.com/office/drawing/2014/main" id="{C26E0F07-7E78-4BE0-A7B1-AAEB05AE1700}"/>
              </a:ext>
            </a:extLst>
          </p:cNvPr>
          <p:cNvSpPr/>
          <p:nvPr/>
        </p:nvSpPr>
        <p:spPr>
          <a:xfrm>
            <a:off x="395228" y="338460"/>
            <a:ext cx="5837322" cy="369332"/>
          </a:xfrm>
          <a:prstGeom prst="rect">
            <a:avLst/>
          </a:prstGeom>
          <a:ln>
            <a:solidFill>
              <a:schemeClr val="accent4">
                <a:lumMod val="50000"/>
                <a:lumOff val="50000"/>
              </a:schemeClr>
            </a:solidFill>
          </a:ln>
        </p:spPr>
        <p:txBody>
          <a:bodyPr wrap="square">
            <a:spAutoFit/>
          </a:bodyPr>
          <a:lstStyle/>
          <a:p>
            <a:r>
              <a:rPr lang="fr-FR" altLang="fr-FR" b="1" dirty="0">
                <a:latin typeface="Arial Narrow" panose="020B0606020202030204" pitchFamily="34" charset="0"/>
                <a:cs typeface="Times New Roman" panose="02020603050405020304" pitchFamily="18" charset="0"/>
              </a:rPr>
              <a:t>Le bassin versant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3" fill="hold" nodeType="clickEffect">
                                  <p:stCondLst>
                                    <p:cond delay="0"/>
                                  </p:stCondLst>
                                  <p:childTnLst>
                                    <p:set>
                                      <p:cBhvr>
                                        <p:cTn id="10" dur="1" fill="hold">
                                          <p:stCondLst>
                                            <p:cond delay="0"/>
                                          </p:stCondLst>
                                        </p:cTn>
                                        <p:tgtEl>
                                          <p:spTgt spid="61443"/>
                                        </p:tgtEl>
                                        <p:attrNameLst>
                                          <p:attrName>style.visibility</p:attrName>
                                        </p:attrNameLst>
                                      </p:cBhvr>
                                      <p:to>
                                        <p:strVal val="visible"/>
                                      </p:to>
                                    </p:set>
                                    <p:animEffect transition="in" filter="strips(upRight)">
                                      <p:cBhvr>
                                        <p:cTn id="11" dur="1000"/>
                                        <p:tgtEl>
                                          <p:spTgt spid="614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145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61453"/>
                                        </p:tgtEl>
                                        <p:attrNameLst>
                                          <p:attrName>style.visibility</p:attrName>
                                        </p:attrNameLst>
                                      </p:cBhvr>
                                      <p:to>
                                        <p:strVal val="visible"/>
                                      </p:to>
                                    </p:set>
                                    <p:animEffect transition="in" filter="wipe(down)">
                                      <p:cBhvr>
                                        <p:cTn id="20" dur="1000"/>
                                        <p:tgtEl>
                                          <p:spTgt spid="61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p:cNvPicPr>
            <a:picLocks noChangeAspect="1" noChangeArrowheads="1"/>
          </p:cNvPicPr>
          <p:nvPr/>
        </p:nvPicPr>
        <p:blipFill>
          <a:blip r:embed="rId2">
            <a:extLst>
              <a:ext uri="{28A0092B-C50C-407E-A947-70E740481C1C}">
                <a14:useLocalDpi xmlns:a14="http://schemas.microsoft.com/office/drawing/2010/main" val="0"/>
              </a:ext>
            </a:extLst>
          </a:blip>
          <a:srcRect l="2010" t="1801" r="3172" b="53543"/>
          <a:stretch>
            <a:fillRect/>
          </a:stretch>
        </p:blipFill>
        <p:spPr bwMode="auto">
          <a:xfrm>
            <a:off x="11113" y="88266"/>
            <a:ext cx="9129712" cy="6742113"/>
          </a:xfrm>
          <a:prstGeom prst="rect">
            <a:avLst/>
          </a:prstGeom>
          <a:noFill/>
          <a:ln w="31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690" name="Line 15"/>
          <p:cNvSpPr>
            <a:spLocks noChangeShapeType="1"/>
          </p:cNvSpPr>
          <p:nvPr/>
        </p:nvSpPr>
        <p:spPr bwMode="auto">
          <a:xfrm>
            <a:off x="0" y="686754"/>
            <a:ext cx="9144000" cy="63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1691" name="Line 16"/>
          <p:cNvSpPr>
            <a:spLocks noChangeShapeType="1"/>
          </p:cNvSpPr>
          <p:nvPr/>
        </p:nvSpPr>
        <p:spPr bwMode="auto">
          <a:xfrm>
            <a:off x="0" y="4942841"/>
            <a:ext cx="9144000" cy="635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1692" name="Rectangle 21"/>
          <p:cNvSpPr>
            <a:spLocks noChangeArrowheads="1"/>
          </p:cNvSpPr>
          <p:nvPr/>
        </p:nvSpPr>
        <p:spPr bwMode="auto">
          <a:xfrm>
            <a:off x="0" y="4704716"/>
            <a:ext cx="2489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900"/>
              <a:t>LAGEAT, </a:t>
            </a:r>
            <a:r>
              <a:rPr lang="fr-FR" altLang="fr-FR" sz="900" i="1"/>
              <a:t>les milieux physiques continentaux</a:t>
            </a:r>
            <a:r>
              <a:rPr lang="fr-FR" altLang="fr-FR" sz="900"/>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2" descr="zone-climat"/>
          <p:cNvPicPr>
            <a:picLocks noChangeAspect="1" noChangeArrowheads="1"/>
          </p:cNvPicPr>
          <p:nvPr/>
        </p:nvPicPr>
        <p:blipFill>
          <a:blip r:embed="rId2">
            <a:extLst>
              <a:ext uri="{28A0092B-C50C-407E-A947-70E740481C1C}">
                <a14:useLocalDpi xmlns:a14="http://schemas.microsoft.com/office/drawing/2010/main" val="0"/>
              </a:ext>
            </a:extLst>
          </a:blip>
          <a:srcRect b="38708"/>
          <a:stretch>
            <a:fillRect/>
          </a:stretch>
        </p:blipFill>
        <p:spPr bwMode="auto">
          <a:xfrm>
            <a:off x="2089150" y="2454275"/>
            <a:ext cx="69342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9140" name="Group 52"/>
          <p:cNvGraphicFramePr>
            <a:graphicFrameLocks noGrp="1"/>
          </p:cNvGraphicFramePr>
          <p:nvPr/>
        </p:nvGraphicFramePr>
        <p:xfrm>
          <a:off x="0" y="0"/>
          <a:ext cx="9144000" cy="2557480"/>
        </p:xfrm>
        <a:graphic>
          <a:graphicData uri="http://schemas.openxmlformats.org/drawingml/2006/table">
            <a:tbl>
              <a:tblPr/>
              <a:tblGrid>
                <a:gridCol w="1316038">
                  <a:extLst>
                    <a:ext uri="{9D8B030D-6E8A-4147-A177-3AD203B41FA5}">
                      <a16:colId xmlns:a16="http://schemas.microsoft.com/office/drawing/2014/main" val="20000"/>
                    </a:ext>
                  </a:extLst>
                </a:gridCol>
                <a:gridCol w="7827962">
                  <a:extLst>
                    <a:ext uri="{9D8B030D-6E8A-4147-A177-3AD203B41FA5}">
                      <a16:colId xmlns:a16="http://schemas.microsoft.com/office/drawing/2014/main" val="20001"/>
                    </a:ext>
                  </a:extLst>
                </a:gridCol>
              </a:tblGrid>
              <a:tr h="5459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990000"/>
                          </a:solidFill>
                          <a:effectLst/>
                          <a:latin typeface="Arial" charset="0"/>
                          <a:cs typeface="Arial" charset="0"/>
                        </a:rPr>
                        <a:t>Classe A,</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990000"/>
                          </a:solidFill>
                          <a:effectLst/>
                          <a:latin typeface="Arial" charset="0"/>
                          <a:cs typeface="Arial" charset="0"/>
                        </a:rPr>
                        <a:t>    intertropicaux</a:t>
                      </a:r>
                    </a:p>
                  </a:txBody>
                  <a:tcPr marT="45705" marB="45705" anchor="ctr" horzOverflow="overflow">
                    <a:lnL cap="flat">
                      <a:noFill/>
                    </a:lnL>
                    <a:lnR>
                      <a:noFill/>
                    </a:lnR>
                    <a:lnT cap="flat">
                      <a:noFill/>
                    </a:lnT>
                    <a:lnB>
                      <a:noFill/>
                    </a:lnB>
                    <a:lnTlToBr>
                      <a:noFill/>
                    </a:lnTlToBr>
                    <a:lnBlToTr>
                      <a:noFill/>
                    </a:lnBlToTr>
                    <a:solidFill>
                      <a:srgbClr val="FFCC66">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990000"/>
                          </a:solidFill>
                          <a:effectLst/>
                          <a:latin typeface="Arial" charset="0"/>
                          <a:cs typeface="Arial" charset="0"/>
                        </a:rPr>
                        <a:t>Equatorial </a:t>
                      </a:r>
                      <a:r>
                        <a:rPr kumimoji="0" lang="fr-FR" sz="1200" b="0" i="1" u="none" strike="noStrike" cap="none" normalizeH="0" baseline="0">
                          <a:ln>
                            <a:noFill/>
                          </a:ln>
                          <a:solidFill>
                            <a:srgbClr val="990000"/>
                          </a:solidFill>
                          <a:effectLst/>
                          <a:latin typeface="Arial" charset="0"/>
                          <a:cs typeface="Arial" charset="0"/>
                        </a:rPr>
                        <a:t>(Af)</a:t>
                      </a:r>
                      <a:r>
                        <a:rPr kumimoji="0" lang="fr-FR" sz="1200" b="0" i="0" u="none" strike="noStrike" cap="none" normalizeH="0" baseline="0">
                          <a:ln>
                            <a:noFill/>
                          </a:ln>
                          <a:solidFill>
                            <a:srgbClr val="990000"/>
                          </a:solidFill>
                          <a:effectLst/>
                          <a:latin typeface="Arial" charset="0"/>
                          <a:cs typeface="Arial" charset="0"/>
                        </a:rPr>
                        <a:t> · Tropical de savane  </a:t>
                      </a:r>
                      <a:r>
                        <a:rPr kumimoji="0" lang="fr-FR" sz="1200" b="0" i="1" u="none" strike="noStrike" cap="none" normalizeH="0" baseline="0">
                          <a:ln>
                            <a:noFill/>
                          </a:ln>
                          <a:solidFill>
                            <a:srgbClr val="990000"/>
                          </a:solidFill>
                          <a:effectLst/>
                          <a:latin typeface="Arial" charset="0"/>
                          <a:cs typeface="Arial" charset="0"/>
                        </a:rPr>
                        <a:t>(Aw) </a:t>
                      </a:r>
                      <a:r>
                        <a:rPr kumimoji="0" lang="fr-FR" sz="1200" b="0" i="0" u="none" strike="noStrike" cap="none" normalizeH="0" baseline="0">
                          <a:ln>
                            <a:noFill/>
                          </a:ln>
                          <a:solidFill>
                            <a:srgbClr val="990000"/>
                          </a:solidFill>
                          <a:effectLst/>
                          <a:latin typeface="Arial" charset="0"/>
                          <a:cs typeface="Arial" charset="0"/>
                        </a:rPr>
                        <a:t>·</a:t>
                      </a:r>
                      <a:r>
                        <a:rPr kumimoji="0" lang="fr-FR" sz="1200" b="0" i="1" u="none" strike="noStrike" cap="none" normalizeH="0" baseline="0">
                          <a:ln>
                            <a:noFill/>
                          </a:ln>
                          <a:solidFill>
                            <a:srgbClr val="990000"/>
                          </a:solidFill>
                          <a:effectLst/>
                          <a:latin typeface="Arial" charset="0"/>
                          <a:cs typeface="Arial" charset="0"/>
                        </a:rPr>
                        <a:t> </a:t>
                      </a:r>
                      <a:r>
                        <a:rPr kumimoji="0" lang="fr-FR" sz="1200" b="0" i="0" u="none" strike="noStrike" cap="none" normalizeH="0" baseline="0">
                          <a:ln>
                            <a:noFill/>
                          </a:ln>
                          <a:solidFill>
                            <a:srgbClr val="990000"/>
                          </a:solidFill>
                          <a:effectLst/>
                          <a:latin typeface="Arial" charset="0"/>
                          <a:cs typeface="Arial" charset="0"/>
                        </a:rPr>
                        <a:t>Mousson</a:t>
                      </a:r>
                      <a:r>
                        <a:rPr kumimoji="0" lang="fr-FR" sz="1200" b="1" i="0" u="none" strike="noStrike" cap="none" normalizeH="0" baseline="0">
                          <a:ln>
                            <a:noFill/>
                          </a:ln>
                          <a:solidFill>
                            <a:srgbClr val="990000"/>
                          </a:solidFill>
                          <a:effectLst/>
                          <a:latin typeface="Arial" charset="0"/>
                          <a:cs typeface="Arial" charset="0"/>
                        </a:rPr>
                        <a:t> </a:t>
                      </a:r>
                      <a:r>
                        <a:rPr kumimoji="0" lang="fr-FR" sz="1200" b="0" i="1" u="none" strike="noStrike" cap="none" normalizeH="0" baseline="0">
                          <a:ln>
                            <a:noFill/>
                          </a:ln>
                          <a:solidFill>
                            <a:srgbClr val="990000"/>
                          </a:solidFill>
                          <a:effectLst/>
                          <a:latin typeface="Arial" charset="0"/>
                          <a:cs typeface="Arial" charset="0"/>
                        </a:rPr>
                        <a:t>(Am)</a:t>
                      </a:r>
                      <a:r>
                        <a:rPr kumimoji="0" lang="fr-FR" sz="1200" b="0" i="0" u="none" strike="noStrike" cap="none" normalizeH="0" baseline="0">
                          <a:ln>
                            <a:noFill/>
                          </a:ln>
                          <a:solidFill>
                            <a:srgbClr val="990000"/>
                          </a:solidFill>
                          <a:effectLst/>
                          <a:latin typeface="Arial" charset="0"/>
                          <a:cs typeface="Arial" charset="0"/>
                        </a:rPr>
                        <a:t> ·</a:t>
                      </a:r>
                    </a:p>
                  </a:txBody>
                  <a:tcPr marT="45705" marB="45705" anchor="ctr" horzOverflow="overflow">
                    <a:lnL>
                      <a:noFill/>
                    </a:lnL>
                    <a:lnR cap="flat">
                      <a:noFill/>
                    </a:lnR>
                    <a:lnT cap="flat">
                      <a:noFill/>
                    </a:lnT>
                    <a:lnB>
                      <a:noFill/>
                    </a:lnB>
                    <a:lnTlToBr>
                      <a:noFill/>
                    </a:lnTlToBr>
                    <a:lnBlToTr>
                      <a:noFill/>
                    </a:lnBlToTr>
                    <a:solidFill>
                      <a:srgbClr val="FFCC66">
                        <a:alpha val="50000"/>
                      </a:srgbClr>
                    </a:solidFill>
                  </a:tcPr>
                </a:tc>
                <a:extLst>
                  <a:ext uri="{0D108BD9-81ED-4DB2-BD59-A6C34878D82A}">
                    <a16:rowId xmlns:a16="http://schemas.microsoft.com/office/drawing/2014/main" val="10000"/>
                  </a:ext>
                </a:extLst>
              </a:tr>
              <a:tr h="4571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tx1"/>
                          </a:solidFill>
                          <a:effectLst/>
                          <a:latin typeface="Arial" charset="0"/>
                          <a:cs typeface="Arial" charset="0"/>
                        </a:rPr>
                        <a:t>Classe B</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tx1"/>
                          </a:solidFill>
                          <a:effectLst/>
                          <a:latin typeface="Arial" charset="0"/>
                          <a:cs typeface="Arial" charset="0"/>
                        </a:rPr>
                        <a:t>    arides</a:t>
                      </a:r>
                    </a:p>
                  </a:txBody>
                  <a:tcPr marT="45705" marB="45705" anchor="ctr" horzOverflow="overflow">
                    <a:lnL cap="flat">
                      <a:noFill/>
                    </a:lnL>
                    <a:lnR>
                      <a:noFill/>
                    </a:lnR>
                    <a:lnT>
                      <a:noFill/>
                    </a:lnT>
                    <a:lnB>
                      <a:noFill/>
                    </a:lnB>
                    <a:lnTlToBr>
                      <a:noFill/>
                    </a:lnTlToBr>
                    <a:lnBlToTr>
                      <a:noFill/>
                    </a:lnBlToTr>
                    <a:solidFill>
                      <a:srgbClr val="FFFF00">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tx1"/>
                          </a:solidFill>
                          <a:effectLst/>
                          <a:latin typeface="Arial" charset="0"/>
                          <a:cs typeface="Arial" charset="0"/>
                        </a:rPr>
                        <a:t>Désert </a:t>
                      </a:r>
                      <a:r>
                        <a:rPr kumimoji="0" lang="fr-FR" sz="1200" b="0" i="1" u="none" strike="noStrike" cap="none" normalizeH="0" baseline="0">
                          <a:ln>
                            <a:noFill/>
                          </a:ln>
                          <a:solidFill>
                            <a:schemeClr val="tx1"/>
                          </a:solidFill>
                          <a:effectLst/>
                          <a:latin typeface="Arial" charset="0"/>
                          <a:cs typeface="Arial" charset="0"/>
                        </a:rPr>
                        <a:t>(BWh, BWk)</a:t>
                      </a:r>
                      <a:r>
                        <a:rPr kumimoji="0" lang="fr-FR" sz="1200" b="0" i="0" u="none" strike="noStrike" cap="none" normalizeH="0" baseline="0">
                          <a:ln>
                            <a:noFill/>
                          </a:ln>
                          <a:solidFill>
                            <a:schemeClr val="tx1"/>
                          </a:solidFill>
                          <a:effectLst/>
                          <a:latin typeface="Arial" charset="0"/>
                          <a:cs typeface="Arial" charset="0"/>
                        </a:rPr>
                        <a:t> · Semi-aride </a:t>
                      </a:r>
                      <a:r>
                        <a:rPr kumimoji="0" lang="fr-FR" sz="1200" b="0" i="1" u="none" strike="noStrike" cap="none" normalizeH="0" baseline="0">
                          <a:ln>
                            <a:noFill/>
                          </a:ln>
                          <a:solidFill>
                            <a:schemeClr val="tx1"/>
                          </a:solidFill>
                          <a:effectLst/>
                          <a:latin typeface="Arial" charset="0"/>
                          <a:cs typeface="Arial" charset="0"/>
                        </a:rPr>
                        <a:t>(BSh, BSk)     la classe B doit être complétée par  un domaine climatique</a:t>
                      </a:r>
                      <a:endParaRPr kumimoji="0" lang="fr-FR" sz="1200" b="0" i="0" u="none" strike="noStrike" cap="none" normalizeH="0" baseline="0">
                        <a:ln>
                          <a:noFill/>
                        </a:ln>
                        <a:solidFill>
                          <a:schemeClr val="tx1"/>
                        </a:solidFill>
                        <a:effectLst/>
                        <a:latin typeface="Arial" charset="0"/>
                        <a:cs typeface="Arial" charset="0"/>
                      </a:endParaRPr>
                    </a:p>
                  </a:txBody>
                  <a:tcPr marT="45705" marB="45705" anchor="ctr" horzOverflow="overflow">
                    <a:lnL>
                      <a:noFill/>
                    </a:lnL>
                    <a:lnR cap="flat">
                      <a:noFill/>
                    </a:lnR>
                    <a:lnT>
                      <a:noFill/>
                    </a:lnT>
                    <a:lnB>
                      <a:noFill/>
                    </a:lnB>
                    <a:lnTlToBr>
                      <a:noFill/>
                    </a:lnTlToBr>
                    <a:lnBlToTr>
                      <a:noFill/>
                    </a:lnBlToTr>
                    <a:solidFill>
                      <a:srgbClr val="FFFF00">
                        <a:alpha val="50000"/>
                      </a:srgbClr>
                    </a:solidFill>
                  </a:tcPr>
                </a:tc>
                <a:extLst>
                  <a:ext uri="{0D108BD9-81ED-4DB2-BD59-A6C34878D82A}">
                    <a16:rowId xmlns:a16="http://schemas.microsoft.com/office/drawing/2014/main" val="10001"/>
                  </a:ext>
                </a:extLst>
              </a:tr>
              <a:tr h="64004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264C00"/>
                          </a:solidFill>
                          <a:effectLst/>
                          <a:latin typeface="Arial" charset="0"/>
                          <a:cs typeface="Arial" charset="0"/>
                        </a:rPr>
                        <a:t>Classe C</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264C00"/>
                          </a:solidFill>
                          <a:effectLst/>
                          <a:latin typeface="Arial" charset="0"/>
                          <a:cs typeface="Arial" charset="0"/>
                        </a:rPr>
                        <a:t>    tempérés à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264C00"/>
                          </a:solidFill>
                          <a:effectLst/>
                          <a:latin typeface="Arial" charset="0"/>
                          <a:cs typeface="Arial" charset="0"/>
                        </a:rPr>
                        <a:t>    hivers doux</a:t>
                      </a:r>
                    </a:p>
                  </a:txBody>
                  <a:tcPr marT="45705" marB="45705" anchor="ctr" horzOverflow="overflow">
                    <a:lnL cap="flat">
                      <a:noFill/>
                    </a:lnL>
                    <a:lnR>
                      <a:noFill/>
                    </a:lnR>
                    <a:lnT>
                      <a:noFill/>
                    </a:lnT>
                    <a:lnB>
                      <a:noFill/>
                    </a:lnB>
                    <a:lnTlToBr>
                      <a:noFill/>
                    </a:lnTlToBr>
                    <a:lnBlToTr>
                      <a:noFill/>
                    </a:lnBlToTr>
                    <a:solidFill>
                      <a:srgbClr val="99FF99">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dirty="0">
                          <a:ln>
                            <a:noFill/>
                          </a:ln>
                          <a:solidFill>
                            <a:srgbClr val="264C00"/>
                          </a:solidFill>
                          <a:effectLst/>
                          <a:latin typeface="Arial" charset="0"/>
                          <a:cs typeface="Arial" charset="0"/>
                        </a:rPr>
                        <a:t>océanique </a:t>
                      </a:r>
                      <a:r>
                        <a:rPr kumimoji="0" lang="fr-FR" sz="1200" b="0" i="1" u="none" strike="noStrike" cap="none" normalizeH="0" baseline="0" dirty="0">
                          <a:ln>
                            <a:noFill/>
                          </a:ln>
                          <a:solidFill>
                            <a:srgbClr val="264C00"/>
                          </a:solidFill>
                          <a:effectLst/>
                          <a:latin typeface="Arial" charset="0"/>
                          <a:cs typeface="Arial" charset="0"/>
                        </a:rPr>
                        <a:t>(</a:t>
                      </a:r>
                      <a:r>
                        <a:rPr kumimoji="0" lang="fr-FR" sz="1200" b="0" i="1" u="none" strike="noStrike" cap="none" normalizeH="0" baseline="0" dirty="0" err="1">
                          <a:ln>
                            <a:noFill/>
                          </a:ln>
                          <a:solidFill>
                            <a:srgbClr val="264C00"/>
                          </a:solidFill>
                          <a:effectLst/>
                          <a:latin typeface="Arial" charset="0"/>
                          <a:cs typeface="Arial" charset="0"/>
                        </a:rPr>
                        <a:t>Cfb</a:t>
                      </a:r>
                      <a:r>
                        <a:rPr kumimoji="0" lang="fr-FR" sz="1200" b="0" i="1" u="none" strike="noStrike" cap="none" normalizeH="0" baseline="0" dirty="0">
                          <a:ln>
                            <a:noFill/>
                          </a:ln>
                          <a:solidFill>
                            <a:srgbClr val="264C00"/>
                          </a:solidFill>
                          <a:effectLst/>
                          <a:latin typeface="Arial" charset="0"/>
                          <a:cs typeface="Arial" charset="0"/>
                        </a:rPr>
                        <a:t>, </a:t>
                      </a:r>
                      <a:r>
                        <a:rPr kumimoji="0" lang="fr-FR" sz="1200" b="0" i="1" u="none" strike="noStrike" cap="none" normalizeH="0" baseline="0" dirty="0" err="1">
                          <a:ln>
                            <a:noFill/>
                          </a:ln>
                          <a:solidFill>
                            <a:srgbClr val="264C00"/>
                          </a:solidFill>
                          <a:effectLst/>
                          <a:latin typeface="Arial" charset="0"/>
                          <a:cs typeface="Arial" charset="0"/>
                        </a:rPr>
                        <a:t>Cwb</a:t>
                      </a:r>
                      <a:r>
                        <a:rPr kumimoji="0" lang="fr-FR" sz="1200" b="0" i="1" u="none" strike="noStrike" cap="none" normalizeH="0" baseline="0" dirty="0">
                          <a:ln>
                            <a:noFill/>
                          </a:ln>
                          <a:solidFill>
                            <a:srgbClr val="264C00"/>
                          </a:solidFill>
                          <a:effectLst/>
                          <a:latin typeface="Arial" charset="0"/>
                          <a:cs typeface="Arial" charset="0"/>
                        </a:rPr>
                        <a:t>, </a:t>
                      </a:r>
                      <a:r>
                        <a:rPr kumimoji="0" lang="fr-FR" sz="1200" b="0" i="1" u="none" strike="noStrike" cap="none" normalizeH="0" baseline="0" dirty="0" err="1">
                          <a:ln>
                            <a:noFill/>
                          </a:ln>
                          <a:solidFill>
                            <a:srgbClr val="264C00"/>
                          </a:solidFill>
                          <a:effectLst/>
                          <a:latin typeface="Arial" charset="0"/>
                          <a:cs typeface="Arial" charset="0"/>
                        </a:rPr>
                        <a:t>Cfc</a:t>
                      </a:r>
                      <a:r>
                        <a:rPr kumimoji="0" lang="fr-FR" sz="1200" b="0" i="1" u="none" strike="noStrike" cap="none" normalizeH="0" baseline="0" dirty="0">
                          <a:ln>
                            <a:noFill/>
                          </a:ln>
                          <a:solidFill>
                            <a:srgbClr val="264C00"/>
                          </a:solidFill>
                          <a:effectLst/>
                          <a:latin typeface="Arial" charset="0"/>
                          <a:cs typeface="Arial" charset="0"/>
                        </a:rPr>
                        <a:t>)</a:t>
                      </a:r>
                      <a:r>
                        <a:rPr kumimoji="0" lang="fr-FR" sz="1200" b="0" i="0" u="none" strike="noStrike" cap="none" normalizeH="0" baseline="0" dirty="0">
                          <a:ln>
                            <a:noFill/>
                          </a:ln>
                          <a:solidFill>
                            <a:srgbClr val="264C00"/>
                          </a:solidFill>
                          <a:effectLst/>
                          <a:latin typeface="Arial" charset="0"/>
                          <a:cs typeface="Arial" charset="0"/>
                        </a:rPr>
                        <a:t> · méditerranéen </a:t>
                      </a:r>
                      <a:r>
                        <a:rPr kumimoji="0" lang="fr-FR" sz="1200" b="0" i="1" u="none" strike="noStrike" cap="none" normalizeH="0" baseline="0" dirty="0">
                          <a:ln>
                            <a:noFill/>
                          </a:ln>
                          <a:solidFill>
                            <a:srgbClr val="264C00"/>
                          </a:solidFill>
                          <a:effectLst/>
                          <a:latin typeface="Arial" charset="0"/>
                          <a:cs typeface="Arial" charset="0"/>
                        </a:rPr>
                        <a:t>(Csa, </a:t>
                      </a:r>
                      <a:r>
                        <a:rPr kumimoji="0" lang="fr-FR" sz="1200" b="0" i="1" u="none" strike="noStrike" cap="none" normalizeH="0" baseline="0" dirty="0" err="1">
                          <a:ln>
                            <a:noFill/>
                          </a:ln>
                          <a:solidFill>
                            <a:srgbClr val="264C00"/>
                          </a:solidFill>
                          <a:effectLst/>
                          <a:latin typeface="Arial" charset="0"/>
                          <a:cs typeface="Arial" charset="0"/>
                        </a:rPr>
                        <a:t>Csb</a:t>
                      </a:r>
                      <a:r>
                        <a:rPr kumimoji="0" lang="fr-FR" sz="1200" b="0" i="1" u="none" strike="noStrike" cap="none" normalizeH="0" baseline="0" dirty="0">
                          <a:ln>
                            <a:noFill/>
                          </a:ln>
                          <a:solidFill>
                            <a:srgbClr val="264C00"/>
                          </a:solidFill>
                          <a:effectLst/>
                          <a:latin typeface="Arial" charset="0"/>
                          <a:cs typeface="Arial" charset="0"/>
                        </a:rPr>
                        <a:t>) </a:t>
                      </a:r>
                      <a:r>
                        <a:rPr kumimoji="0" lang="fr-FR" sz="1200" b="0" i="0" u="none" strike="noStrike" cap="none" normalizeH="0" baseline="0" dirty="0">
                          <a:ln>
                            <a:noFill/>
                          </a:ln>
                          <a:solidFill>
                            <a:srgbClr val="264C00"/>
                          </a:solidFill>
                          <a:effectLst/>
                          <a:latin typeface="Arial" charset="0"/>
                          <a:cs typeface="Arial" charset="0"/>
                        </a:rPr>
                        <a:t>·</a:t>
                      </a:r>
                      <a:r>
                        <a:rPr kumimoji="0" lang="fr-FR" sz="1200" b="0" i="1" u="none" strike="noStrike" cap="none" normalizeH="0" baseline="0" dirty="0">
                          <a:ln>
                            <a:noFill/>
                          </a:ln>
                          <a:solidFill>
                            <a:srgbClr val="264C00"/>
                          </a:solidFill>
                          <a:effectLst/>
                          <a:latin typeface="Arial" charset="0"/>
                          <a:cs typeface="Arial" charset="0"/>
                        </a:rPr>
                        <a:t> </a:t>
                      </a:r>
                      <a:r>
                        <a:rPr kumimoji="0" lang="fr-FR" sz="1200" b="0" i="0" u="none" strike="noStrike" cap="none" normalizeH="0" baseline="0" dirty="0">
                          <a:ln>
                            <a:noFill/>
                          </a:ln>
                          <a:solidFill>
                            <a:srgbClr val="264C00"/>
                          </a:solidFill>
                          <a:effectLst/>
                          <a:latin typeface="Arial" charset="0"/>
                          <a:cs typeface="Arial" charset="0"/>
                        </a:rPr>
                        <a:t>subtropical humide des façades orientales </a:t>
                      </a:r>
                      <a:r>
                        <a:rPr kumimoji="0" lang="fr-FR" sz="1200" b="0" i="1" u="none" strike="noStrike" cap="none" normalizeH="0" baseline="0" dirty="0">
                          <a:ln>
                            <a:noFill/>
                          </a:ln>
                          <a:solidFill>
                            <a:srgbClr val="264C00"/>
                          </a:solidFill>
                          <a:effectLst/>
                          <a:latin typeface="Arial" charset="0"/>
                          <a:cs typeface="Arial" charset="0"/>
                        </a:rPr>
                        <a:t>(</a:t>
                      </a:r>
                      <a:r>
                        <a:rPr kumimoji="0" lang="fr-FR" sz="1200" b="0" i="1" u="none" strike="noStrike" cap="none" normalizeH="0" baseline="0" dirty="0" err="1">
                          <a:ln>
                            <a:noFill/>
                          </a:ln>
                          <a:solidFill>
                            <a:srgbClr val="264C00"/>
                          </a:solidFill>
                          <a:effectLst/>
                          <a:latin typeface="Arial" charset="0"/>
                          <a:cs typeface="Arial" charset="0"/>
                        </a:rPr>
                        <a:t>Cfa</a:t>
                      </a:r>
                      <a:r>
                        <a:rPr kumimoji="0" lang="fr-FR" sz="1200" b="0" i="1" u="none" strike="noStrike" cap="none" normalizeH="0" baseline="0" dirty="0">
                          <a:ln>
                            <a:noFill/>
                          </a:ln>
                          <a:solidFill>
                            <a:srgbClr val="264C00"/>
                          </a:solidFill>
                          <a:effectLst/>
                          <a:latin typeface="Arial" charset="0"/>
                          <a:cs typeface="Arial" charset="0"/>
                        </a:rPr>
                        <a:t>, </a:t>
                      </a:r>
                      <a:r>
                        <a:rPr kumimoji="0" lang="fr-FR" sz="1200" b="0" i="1" u="none" strike="noStrike" cap="none" normalizeH="0" baseline="0" dirty="0" err="1">
                          <a:ln>
                            <a:noFill/>
                          </a:ln>
                          <a:solidFill>
                            <a:srgbClr val="264C00"/>
                          </a:solidFill>
                          <a:effectLst/>
                          <a:latin typeface="Arial" charset="0"/>
                          <a:cs typeface="Arial" charset="0"/>
                        </a:rPr>
                        <a:t>Cwa</a:t>
                      </a:r>
                      <a:r>
                        <a:rPr kumimoji="0" lang="fr-FR" sz="1200" b="0" i="1" u="none" strike="noStrike" cap="none" normalizeH="0" baseline="0" dirty="0">
                          <a:ln>
                            <a:noFill/>
                          </a:ln>
                          <a:solidFill>
                            <a:srgbClr val="264C00"/>
                          </a:solidFill>
                          <a:effectLst/>
                          <a:latin typeface="Arial" charset="0"/>
                          <a:cs typeface="Arial" charset="0"/>
                        </a:rPr>
                        <a:t>)</a:t>
                      </a:r>
                      <a:r>
                        <a:rPr kumimoji="0" lang="fr-FR" sz="1200" b="0" i="0" u="none" strike="noStrike" cap="none" normalizeH="0" baseline="0" dirty="0">
                          <a:ln>
                            <a:noFill/>
                          </a:ln>
                          <a:solidFill>
                            <a:srgbClr val="264C00"/>
                          </a:solidFill>
                          <a:effectLst/>
                          <a:latin typeface="Arial" charset="0"/>
                          <a:cs typeface="Arial" charset="0"/>
                        </a:rPr>
                        <a:t> </a:t>
                      </a:r>
                    </a:p>
                  </a:txBody>
                  <a:tcPr marT="45705" marB="45705" anchor="ctr" horzOverflow="overflow">
                    <a:lnL>
                      <a:noFill/>
                    </a:lnL>
                    <a:lnR cap="flat">
                      <a:noFill/>
                    </a:lnR>
                    <a:lnT>
                      <a:noFill/>
                    </a:lnT>
                    <a:lnB>
                      <a:noFill/>
                    </a:lnB>
                    <a:lnTlToBr>
                      <a:noFill/>
                    </a:lnTlToBr>
                    <a:lnBlToTr>
                      <a:noFill/>
                    </a:lnBlToTr>
                    <a:solidFill>
                      <a:srgbClr val="99FF99">
                        <a:alpha val="50000"/>
                      </a:srgbClr>
                    </a:solidFill>
                  </a:tcPr>
                </a:tc>
                <a:extLst>
                  <a:ext uri="{0D108BD9-81ED-4DB2-BD59-A6C34878D82A}">
                    <a16:rowId xmlns:a16="http://schemas.microsoft.com/office/drawing/2014/main" val="10002"/>
                  </a:ext>
                </a:extLst>
              </a:tr>
              <a:tr h="64004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264C00"/>
                          </a:solidFill>
                          <a:effectLst/>
                          <a:latin typeface="Arial" charset="0"/>
                          <a:cs typeface="Arial" charset="0"/>
                        </a:rPr>
                        <a:t>Classe D</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264C00"/>
                          </a:solidFill>
                          <a:effectLst/>
                          <a:latin typeface="Arial" charset="0"/>
                          <a:cs typeface="Arial" charset="0"/>
                        </a:rPr>
                        <a:t>   tempérés à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264C00"/>
                          </a:solidFill>
                          <a:effectLst/>
                          <a:latin typeface="Arial" charset="0"/>
                          <a:cs typeface="Arial" charset="0"/>
                        </a:rPr>
                        <a:t>   hivers froids</a:t>
                      </a:r>
                    </a:p>
                  </a:txBody>
                  <a:tcPr marT="45705" marB="45705" anchor="ctr" horzOverflow="overflow">
                    <a:lnL cap="flat">
                      <a:noFill/>
                    </a:lnL>
                    <a:lnR>
                      <a:noFill/>
                    </a:lnR>
                    <a:lnT>
                      <a:noFill/>
                    </a:lnT>
                    <a:lnB>
                      <a:noFill/>
                    </a:lnB>
                    <a:lnTlToBr>
                      <a:noFill/>
                    </a:lnTlToBr>
                    <a:lnBlToTr>
                      <a:noFill/>
                    </a:lnBlToTr>
                    <a:solidFill>
                      <a:srgbClr val="99FF99">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264C00"/>
                          </a:solidFill>
                          <a:effectLst/>
                          <a:latin typeface="Arial" charset="0"/>
                          <a:cs typeface="Arial" charset="0"/>
                        </a:rPr>
                        <a:t>Continental </a:t>
                      </a:r>
                      <a:r>
                        <a:rPr kumimoji="0" lang="fr-FR" sz="1200" b="0" i="1" u="none" strike="noStrike" cap="none" normalizeH="0" baseline="0">
                          <a:ln>
                            <a:noFill/>
                          </a:ln>
                          <a:solidFill>
                            <a:srgbClr val="264C00"/>
                          </a:solidFill>
                          <a:effectLst/>
                          <a:latin typeface="Arial" charset="0"/>
                          <a:cs typeface="Arial" charset="0"/>
                        </a:rPr>
                        <a:t>(Dw b,c voire a ou d) </a:t>
                      </a:r>
                      <a:r>
                        <a:rPr kumimoji="0" lang="fr-FR" sz="1200" b="0" i="0" u="none" strike="noStrike" cap="none" normalizeH="0" baseline="0">
                          <a:ln>
                            <a:noFill/>
                          </a:ln>
                          <a:solidFill>
                            <a:srgbClr val="264C00"/>
                          </a:solidFill>
                          <a:effectLst/>
                          <a:latin typeface="Arial" charset="0"/>
                          <a:cs typeface="Arial" charset="0"/>
                        </a:rPr>
                        <a:t>· Continental humide </a:t>
                      </a:r>
                      <a:r>
                        <a:rPr kumimoji="0" lang="fr-FR" sz="1200" b="0" i="1" u="none" strike="noStrike" cap="none" normalizeH="0" baseline="0">
                          <a:ln>
                            <a:noFill/>
                          </a:ln>
                          <a:solidFill>
                            <a:srgbClr val="264C00"/>
                          </a:solidFill>
                          <a:effectLst/>
                          <a:latin typeface="Arial" charset="0"/>
                          <a:cs typeface="Arial" charset="0"/>
                        </a:rPr>
                        <a:t>(Dfa, Dwa, Dfb, Dwb)</a:t>
                      </a:r>
                      <a:r>
                        <a:rPr kumimoji="0" lang="fr-FR" sz="1200" b="0" i="0" u="none" strike="noStrike" cap="none" normalizeH="0" baseline="0">
                          <a:ln>
                            <a:noFill/>
                          </a:ln>
                          <a:solidFill>
                            <a:srgbClr val="264C00"/>
                          </a:solidFill>
                          <a:effectLst/>
                          <a:latin typeface="Arial" charset="0"/>
                          <a:cs typeface="Arial" charset="0"/>
                        </a:rPr>
                        <a:t>  · Continental steppique </a:t>
                      </a:r>
                      <a:r>
                        <a:rPr kumimoji="0" lang="fr-FR" sz="1200" b="0" i="1" u="none" strike="noStrike" cap="none" normalizeH="0" baseline="0">
                          <a:ln>
                            <a:noFill/>
                          </a:ln>
                          <a:solidFill>
                            <a:srgbClr val="264C00"/>
                          </a:solidFill>
                          <a:effectLst/>
                          <a:latin typeface="Arial" charset="0"/>
                          <a:cs typeface="Arial" charset="0"/>
                        </a:rPr>
                        <a:t>(D  type BS)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264C00"/>
                          </a:solidFill>
                          <a:effectLst/>
                          <a:latin typeface="Arial" charset="0"/>
                          <a:cs typeface="Arial" charset="0"/>
                        </a:rPr>
                        <a:t>subarctique </a:t>
                      </a:r>
                      <a:r>
                        <a:rPr kumimoji="0" lang="fr-FR" sz="1200" b="0" i="1" u="none" strike="noStrike" cap="none" normalizeH="0" baseline="0">
                          <a:ln>
                            <a:noFill/>
                          </a:ln>
                          <a:solidFill>
                            <a:srgbClr val="264C00"/>
                          </a:solidFill>
                          <a:effectLst/>
                          <a:latin typeface="Arial" charset="0"/>
                          <a:cs typeface="Arial" charset="0"/>
                        </a:rPr>
                        <a:t>(Dfc, Dwc, Dfd, Dwd)</a:t>
                      </a:r>
                      <a:r>
                        <a:rPr kumimoji="0" lang="fr-FR" sz="1200" b="0" i="0" u="none" strike="noStrike" cap="none" normalizeH="0" baseline="0">
                          <a:ln>
                            <a:noFill/>
                          </a:ln>
                          <a:solidFill>
                            <a:srgbClr val="264C00"/>
                          </a:solidFill>
                          <a:effectLst/>
                          <a:latin typeface="Arial" charset="0"/>
                          <a:cs typeface="Arial" charset="0"/>
                        </a:rPr>
                        <a:t> </a:t>
                      </a:r>
                    </a:p>
                  </a:txBody>
                  <a:tcPr marT="45705" marB="45705" anchor="ctr" horzOverflow="overflow">
                    <a:lnL>
                      <a:noFill/>
                    </a:lnL>
                    <a:lnR cap="flat">
                      <a:noFill/>
                    </a:lnR>
                    <a:lnT>
                      <a:noFill/>
                    </a:lnT>
                    <a:lnB>
                      <a:noFill/>
                    </a:lnB>
                    <a:lnTlToBr>
                      <a:noFill/>
                    </a:lnTlToBr>
                    <a:lnBlToTr>
                      <a:noFill/>
                    </a:lnBlToTr>
                    <a:solidFill>
                      <a:srgbClr val="99FF99">
                        <a:alpha val="50000"/>
                      </a:srgbClr>
                    </a:solidFill>
                  </a:tcPr>
                </a:tc>
                <a:extLst>
                  <a:ext uri="{0D108BD9-81ED-4DB2-BD59-A6C34878D82A}">
                    <a16:rowId xmlns:a16="http://schemas.microsoft.com/office/drawing/2014/main" val="10003"/>
                  </a:ext>
                </a:extLst>
              </a:tr>
              <a:tr h="2742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accent2"/>
                          </a:solidFill>
                          <a:effectLst/>
                          <a:latin typeface="Arial" charset="0"/>
                          <a:cs typeface="Arial" charset="0"/>
                        </a:rPr>
                        <a:t>Classe E</a:t>
                      </a:r>
                    </a:p>
                  </a:txBody>
                  <a:tcPr marT="45705" marB="45705" anchor="ctr" horzOverflow="overflow">
                    <a:lnL cap="flat">
                      <a:noFill/>
                    </a:lnL>
                    <a:lnR>
                      <a:noFill/>
                    </a:lnR>
                    <a:lnT>
                      <a:noFill/>
                    </a:lnT>
                    <a:lnB cap="flat">
                      <a:noFill/>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dirty="0">
                          <a:ln>
                            <a:noFill/>
                          </a:ln>
                          <a:solidFill>
                            <a:schemeClr val="accent2"/>
                          </a:solidFill>
                          <a:effectLst/>
                          <a:latin typeface="Arial" charset="0"/>
                          <a:cs typeface="Arial" charset="0"/>
                        </a:rPr>
                        <a:t>Polaire </a:t>
                      </a:r>
                      <a:r>
                        <a:rPr kumimoji="0" lang="fr-FR" sz="1200" b="0" i="1" u="none" strike="noStrike" cap="none" normalizeH="0" baseline="0" dirty="0">
                          <a:ln>
                            <a:noFill/>
                          </a:ln>
                          <a:solidFill>
                            <a:schemeClr val="accent2"/>
                          </a:solidFill>
                          <a:effectLst/>
                          <a:latin typeface="Arial" charset="0"/>
                          <a:cs typeface="Arial" charset="0"/>
                        </a:rPr>
                        <a:t>(ET, EF)</a:t>
                      </a:r>
                      <a:r>
                        <a:rPr kumimoji="0" lang="fr-FR" sz="1200" b="0" i="0" u="none" strike="noStrike" cap="none" normalizeH="0" baseline="0" dirty="0">
                          <a:ln>
                            <a:noFill/>
                          </a:ln>
                          <a:solidFill>
                            <a:schemeClr val="accent2"/>
                          </a:solidFill>
                          <a:effectLst/>
                          <a:latin typeface="Arial" charset="0"/>
                          <a:cs typeface="Arial" charset="0"/>
                        </a:rPr>
                        <a:t> · montagnard </a:t>
                      </a:r>
                      <a:r>
                        <a:rPr kumimoji="0" lang="fr-FR" sz="1200" b="0" i="1" u="none" strike="noStrike" cap="none" normalizeH="0" baseline="0" dirty="0">
                          <a:ln>
                            <a:noFill/>
                          </a:ln>
                          <a:solidFill>
                            <a:schemeClr val="accent2"/>
                          </a:solidFill>
                          <a:effectLst/>
                          <a:latin typeface="Arial" charset="0"/>
                          <a:cs typeface="Arial" charset="0"/>
                        </a:rPr>
                        <a:t>(ET/H)</a:t>
                      </a:r>
                      <a:r>
                        <a:rPr kumimoji="0" lang="fr-FR" sz="1200" b="0" i="0" u="none" strike="noStrike" cap="none" normalizeH="0" baseline="0" dirty="0">
                          <a:ln>
                            <a:noFill/>
                          </a:ln>
                          <a:solidFill>
                            <a:schemeClr val="accent2"/>
                          </a:solidFill>
                          <a:effectLst/>
                          <a:latin typeface="Arial" charset="0"/>
                          <a:cs typeface="Arial" charset="0"/>
                        </a:rPr>
                        <a:t>   </a:t>
                      </a:r>
                      <a:r>
                        <a:rPr kumimoji="0" lang="fr-FR" sz="1200" b="0" i="1" u="none" strike="noStrike" cap="none" normalizeH="0" baseline="0" dirty="0">
                          <a:ln>
                            <a:noFill/>
                          </a:ln>
                          <a:solidFill>
                            <a:schemeClr val="accent2"/>
                          </a:solidFill>
                          <a:effectLst/>
                          <a:latin typeface="Arial" charset="0"/>
                          <a:cs typeface="Arial" charset="0"/>
                        </a:rPr>
                        <a:t>ET</a:t>
                      </a:r>
                      <a:r>
                        <a:rPr kumimoji="0" lang="fr-FR" sz="1200" b="0" i="0" u="none" strike="noStrike" cap="none" normalizeH="0" baseline="0" dirty="0">
                          <a:ln>
                            <a:noFill/>
                          </a:ln>
                          <a:solidFill>
                            <a:schemeClr val="accent2"/>
                          </a:solidFill>
                          <a:effectLst/>
                          <a:latin typeface="Arial" charset="0"/>
                          <a:cs typeface="Arial" charset="0"/>
                        </a:rPr>
                        <a:t> : toundra  à dégel saisonnier  -  </a:t>
                      </a:r>
                      <a:r>
                        <a:rPr kumimoji="0" lang="fr-FR" sz="1200" b="0" i="1" u="none" strike="noStrike" cap="none" normalizeH="0" baseline="0" dirty="0">
                          <a:ln>
                            <a:noFill/>
                          </a:ln>
                          <a:solidFill>
                            <a:schemeClr val="accent2"/>
                          </a:solidFill>
                          <a:effectLst/>
                          <a:latin typeface="Arial" charset="0"/>
                          <a:cs typeface="Arial" charset="0"/>
                        </a:rPr>
                        <a:t>EF</a:t>
                      </a:r>
                      <a:r>
                        <a:rPr kumimoji="0" lang="fr-FR" sz="1200" b="0" i="0" u="none" strike="noStrike" cap="none" normalizeH="0" baseline="0" dirty="0">
                          <a:ln>
                            <a:noFill/>
                          </a:ln>
                          <a:solidFill>
                            <a:schemeClr val="accent2"/>
                          </a:solidFill>
                          <a:effectLst/>
                          <a:latin typeface="Arial" charset="0"/>
                          <a:cs typeface="Arial" charset="0"/>
                        </a:rPr>
                        <a:t> : gel permanent (inlandsis)</a:t>
                      </a:r>
                    </a:p>
                  </a:txBody>
                  <a:tcPr marT="45705" marB="45705" anchor="ctr" horzOverflow="overflow">
                    <a:lnL>
                      <a:noFill/>
                    </a:lnL>
                    <a:lnR cap="flat">
                      <a:noFill/>
                    </a:lnR>
                    <a:lnT>
                      <a:noFill/>
                    </a:lnT>
                    <a:lnB cap="flat">
                      <a:noFill/>
                    </a:lnB>
                    <a:lnTlToBr>
                      <a:noFill/>
                    </a:lnTlToBr>
                    <a:lnBlToTr>
                      <a:noFill/>
                    </a:lnBlToTr>
                    <a:solidFill>
                      <a:schemeClr val="accent1">
                        <a:alpha val="50000"/>
                      </a:schemeClr>
                    </a:solidFill>
                  </a:tcPr>
                </a:tc>
                <a:extLst>
                  <a:ext uri="{0D108BD9-81ED-4DB2-BD59-A6C34878D82A}">
                    <a16:rowId xmlns:a16="http://schemas.microsoft.com/office/drawing/2014/main" val="10004"/>
                  </a:ext>
                </a:extLst>
              </a:tr>
            </a:tbl>
          </a:graphicData>
        </a:graphic>
      </p:graphicFrame>
      <p:sp>
        <p:nvSpPr>
          <p:cNvPr id="89124" name="Rectangle 36"/>
          <p:cNvSpPr>
            <a:spLocks noChangeArrowheads="1"/>
          </p:cNvSpPr>
          <p:nvPr/>
        </p:nvSpPr>
        <p:spPr bwMode="auto">
          <a:xfrm>
            <a:off x="26126" y="2844528"/>
            <a:ext cx="2063024" cy="1077218"/>
          </a:xfrm>
          <a:prstGeom prst="rect">
            <a:avLst/>
          </a:prstGeom>
          <a:solidFill>
            <a:schemeClr val="bg1"/>
          </a:solidFill>
          <a:ln>
            <a:noFill/>
          </a:ln>
          <a:effectLst/>
          <a:extLst/>
        </p:spPr>
        <p:txBody>
          <a:bodyPr wrap="square">
            <a:spAutoFit/>
          </a:bodyPr>
          <a:lstStyle/>
          <a:p>
            <a:pPr algn="ctr">
              <a:defRPr/>
            </a:pPr>
            <a:r>
              <a:rPr lang="fr-FR" sz="1600" b="1" dirty="0">
                <a:solidFill>
                  <a:schemeClr val="tx1">
                    <a:lumMod val="95000"/>
                    <a:lumOff val="5000"/>
                  </a:schemeClr>
                </a:solidFill>
              </a:rPr>
              <a:t>Les types de climats (classification de</a:t>
            </a:r>
          </a:p>
          <a:p>
            <a:pPr algn="ctr">
              <a:defRPr/>
            </a:pPr>
            <a:r>
              <a:rPr lang="fr-FR" sz="1600" b="1" dirty="0">
                <a:solidFill>
                  <a:schemeClr val="tx1">
                    <a:lumMod val="95000"/>
                    <a:lumOff val="5000"/>
                  </a:schemeClr>
                </a:solidFill>
              </a:rPr>
              <a:t>Köppen </a:t>
            </a:r>
            <a:r>
              <a:rPr lang="fr-FR" sz="1000" b="1" dirty="0">
                <a:solidFill>
                  <a:schemeClr val="tx1">
                    <a:lumMod val="95000"/>
                    <a:lumOff val="5000"/>
                  </a:schemeClr>
                </a:solidFill>
              </a:rPr>
              <a:t>1935</a:t>
            </a:r>
            <a:r>
              <a:rPr lang="fr-FR" sz="1600" b="1" dirty="0">
                <a:solidFill>
                  <a:schemeClr val="tx1">
                    <a:lumMod val="95000"/>
                    <a:lumOff val="5000"/>
                  </a:schemeClr>
                </a:solidFill>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820" name="Group 36"/>
          <p:cNvGrpSpPr>
            <a:grpSpLocks/>
          </p:cNvGrpSpPr>
          <p:nvPr/>
        </p:nvGrpSpPr>
        <p:grpSpPr bwMode="auto">
          <a:xfrm>
            <a:off x="2300288" y="744583"/>
            <a:ext cx="3817937" cy="6101400"/>
            <a:chOff x="1449" y="126"/>
            <a:chExt cx="2405" cy="4063"/>
          </a:xfrm>
        </p:grpSpPr>
        <p:sp>
          <p:nvSpPr>
            <p:cNvPr id="73749" name="Freeform 7"/>
            <p:cNvSpPr>
              <a:spLocks/>
            </p:cNvSpPr>
            <p:nvPr/>
          </p:nvSpPr>
          <p:spPr bwMode="auto">
            <a:xfrm>
              <a:off x="1449" y="126"/>
              <a:ext cx="2405" cy="4063"/>
            </a:xfrm>
            <a:custGeom>
              <a:avLst/>
              <a:gdLst>
                <a:gd name="T0" fmla="*/ 254 w 2405"/>
                <a:gd name="T1" fmla="*/ 15 h 4063"/>
                <a:gd name="T2" fmla="*/ 107 w 2405"/>
                <a:gd name="T3" fmla="*/ 117 h 4063"/>
                <a:gd name="T4" fmla="*/ 117 w 2405"/>
                <a:gd name="T5" fmla="*/ 716 h 4063"/>
                <a:gd name="T6" fmla="*/ 810 w 2405"/>
                <a:gd name="T7" fmla="*/ 590 h 4063"/>
                <a:gd name="T8" fmla="*/ 998 w 2405"/>
                <a:gd name="T9" fmla="*/ 1260 h 4063"/>
                <a:gd name="T10" fmla="*/ 294 w 2405"/>
                <a:gd name="T11" fmla="*/ 1466 h 4063"/>
                <a:gd name="T12" fmla="*/ 324 w 2405"/>
                <a:gd name="T13" fmla="*/ 1974 h 4063"/>
                <a:gd name="T14" fmla="*/ 2113 w 2405"/>
                <a:gd name="T15" fmla="*/ 1767 h 4063"/>
                <a:gd name="T16" fmla="*/ 2078 w 2405"/>
                <a:gd name="T17" fmla="*/ 2904 h 4063"/>
                <a:gd name="T18" fmla="*/ 815 w 2405"/>
                <a:gd name="T19" fmla="*/ 2951 h 4063"/>
                <a:gd name="T20" fmla="*/ 804 w 2405"/>
                <a:gd name="T21" fmla="*/ 3350 h 4063"/>
                <a:gd name="T22" fmla="*/ 744 w 2405"/>
                <a:gd name="T23" fmla="*/ 3648 h 4063"/>
                <a:gd name="T24" fmla="*/ 830 w 2405"/>
                <a:gd name="T25" fmla="*/ 3785 h 4063"/>
                <a:gd name="T26" fmla="*/ 789 w 2405"/>
                <a:gd name="T27" fmla="*/ 4063 h 40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05" h="4063">
                  <a:moveTo>
                    <a:pt x="254" y="15"/>
                  </a:moveTo>
                  <a:cubicBezTo>
                    <a:pt x="230" y="33"/>
                    <a:pt x="130" y="0"/>
                    <a:pt x="107" y="117"/>
                  </a:cubicBezTo>
                  <a:cubicBezTo>
                    <a:pt x="84" y="234"/>
                    <a:pt x="0" y="637"/>
                    <a:pt x="117" y="716"/>
                  </a:cubicBezTo>
                  <a:cubicBezTo>
                    <a:pt x="234" y="795"/>
                    <a:pt x="663" y="499"/>
                    <a:pt x="810" y="590"/>
                  </a:cubicBezTo>
                  <a:cubicBezTo>
                    <a:pt x="957" y="681"/>
                    <a:pt x="1084" y="1114"/>
                    <a:pt x="998" y="1260"/>
                  </a:cubicBezTo>
                  <a:cubicBezTo>
                    <a:pt x="912" y="1406"/>
                    <a:pt x="406" y="1347"/>
                    <a:pt x="294" y="1466"/>
                  </a:cubicBezTo>
                  <a:cubicBezTo>
                    <a:pt x="182" y="1585"/>
                    <a:pt x="21" y="1924"/>
                    <a:pt x="324" y="1974"/>
                  </a:cubicBezTo>
                  <a:cubicBezTo>
                    <a:pt x="627" y="2024"/>
                    <a:pt x="1821" y="1612"/>
                    <a:pt x="2113" y="1767"/>
                  </a:cubicBezTo>
                  <a:cubicBezTo>
                    <a:pt x="2405" y="1922"/>
                    <a:pt x="2294" y="2707"/>
                    <a:pt x="2078" y="2904"/>
                  </a:cubicBezTo>
                  <a:cubicBezTo>
                    <a:pt x="1862" y="3101"/>
                    <a:pt x="1027" y="2877"/>
                    <a:pt x="815" y="2951"/>
                  </a:cubicBezTo>
                  <a:cubicBezTo>
                    <a:pt x="603" y="3025"/>
                    <a:pt x="816" y="3234"/>
                    <a:pt x="804" y="3350"/>
                  </a:cubicBezTo>
                  <a:cubicBezTo>
                    <a:pt x="792" y="3466"/>
                    <a:pt x="740" y="3576"/>
                    <a:pt x="744" y="3648"/>
                  </a:cubicBezTo>
                  <a:cubicBezTo>
                    <a:pt x="748" y="3720"/>
                    <a:pt x="823" y="3716"/>
                    <a:pt x="830" y="3785"/>
                  </a:cubicBezTo>
                  <a:cubicBezTo>
                    <a:pt x="837" y="3854"/>
                    <a:pt x="798" y="4005"/>
                    <a:pt x="789" y="4063"/>
                  </a:cubicBezTo>
                </a:path>
              </a:pathLst>
            </a:custGeom>
            <a:noFill/>
            <a:ln w="38100" cmpd="sng">
              <a:solidFill>
                <a:srgbClr val="99FF33"/>
              </a:solidFill>
              <a:round/>
              <a:headEnd type="oval"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sp>
          <p:nvSpPr>
            <p:cNvPr id="73750" name="Freeform 8"/>
            <p:cNvSpPr>
              <a:spLocks/>
            </p:cNvSpPr>
            <p:nvPr/>
          </p:nvSpPr>
          <p:spPr bwMode="auto">
            <a:xfrm>
              <a:off x="3368" y="1856"/>
              <a:ext cx="320" cy="190"/>
            </a:xfrm>
            <a:custGeom>
              <a:avLst/>
              <a:gdLst>
                <a:gd name="T0" fmla="*/ 0 w 320"/>
                <a:gd name="T1" fmla="*/ 2 h 190"/>
                <a:gd name="T2" fmla="*/ 121 w 320"/>
                <a:gd name="T3" fmla="*/ 11 h 190"/>
                <a:gd name="T4" fmla="*/ 241 w 320"/>
                <a:gd name="T5" fmla="*/ 70 h 190"/>
                <a:gd name="T6" fmla="*/ 320 w 320"/>
                <a:gd name="T7" fmla="*/ 190 h 1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0" h="190">
                  <a:moveTo>
                    <a:pt x="0" y="2"/>
                  </a:moveTo>
                  <a:cubicBezTo>
                    <a:pt x="20" y="3"/>
                    <a:pt x="81" y="0"/>
                    <a:pt x="121" y="11"/>
                  </a:cubicBezTo>
                  <a:cubicBezTo>
                    <a:pt x="161" y="22"/>
                    <a:pt x="208" y="40"/>
                    <a:pt x="241" y="70"/>
                  </a:cubicBezTo>
                  <a:cubicBezTo>
                    <a:pt x="274" y="100"/>
                    <a:pt x="304" y="165"/>
                    <a:pt x="320" y="190"/>
                  </a:cubicBezTo>
                </a:path>
              </a:pathLst>
            </a:custGeom>
            <a:noFill/>
            <a:ln w="38100" cmpd="sng">
              <a:solidFill>
                <a:srgbClr val="99FF33"/>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sp>
          <p:nvSpPr>
            <p:cNvPr id="73751" name="Freeform 9"/>
            <p:cNvSpPr>
              <a:spLocks/>
            </p:cNvSpPr>
            <p:nvPr/>
          </p:nvSpPr>
          <p:spPr bwMode="auto">
            <a:xfrm>
              <a:off x="1607" y="1971"/>
              <a:ext cx="237" cy="136"/>
            </a:xfrm>
            <a:custGeom>
              <a:avLst/>
              <a:gdLst>
                <a:gd name="T0" fmla="*/ 0 w 237"/>
                <a:gd name="T1" fmla="*/ 0 h 136"/>
                <a:gd name="T2" fmla="*/ 70 w 237"/>
                <a:gd name="T3" fmla="*/ 101 h 136"/>
                <a:gd name="T4" fmla="*/ 237 w 237"/>
                <a:gd name="T5" fmla="*/ 136 h 136"/>
                <a:gd name="T6" fmla="*/ 0 60000 65536"/>
                <a:gd name="T7" fmla="*/ 0 60000 65536"/>
                <a:gd name="T8" fmla="*/ 0 60000 65536"/>
              </a:gdLst>
              <a:ahLst/>
              <a:cxnLst>
                <a:cxn ang="T6">
                  <a:pos x="T0" y="T1"/>
                </a:cxn>
                <a:cxn ang="T7">
                  <a:pos x="T2" y="T3"/>
                </a:cxn>
                <a:cxn ang="T8">
                  <a:pos x="T4" y="T5"/>
                </a:cxn>
              </a:cxnLst>
              <a:rect l="0" t="0" r="r" b="b"/>
              <a:pathLst>
                <a:path w="237" h="136">
                  <a:moveTo>
                    <a:pt x="0" y="0"/>
                  </a:moveTo>
                  <a:cubicBezTo>
                    <a:pt x="12" y="17"/>
                    <a:pt x="31" y="78"/>
                    <a:pt x="70" y="101"/>
                  </a:cubicBezTo>
                  <a:cubicBezTo>
                    <a:pt x="109" y="124"/>
                    <a:pt x="202" y="129"/>
                    <a:pt x="237" y="136"/>
                  </a:cubicBezTo>
                </a:path>
              </a:pathLst>
            </a:custGeom>
            <a:noFill/>
            <a:ln w="38100" cmpd="sng">
              <a:solidFill>
                <a:srgbClr val="99FF33"/>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sp>
          <p:nvSpPr>
            <p:cNvPr id="73752" name="Freeform 22"/>
            <p:cNvSpPr>
              <a:spLocks/>
            </p:cNvSpPr>
            <p:nvPr/>
          </p:nvSpPr>
          <p:spPr bwMode="auto">
            <a:xfrm>
              <a:off x="1506" y="561"/>
              <a:ext cx="202" cy="296"/>
            </a:xfrm>
            <a:custGeom>
              <a:avLst/>
              <a:gdLst>
                <a:gd name="T0" fmla="*/ 0 w 202"/>
                <a:gd name="T1" fmla="*/ 0 h 296"/>
                <a:gd name="T2" fmla="*/ 10 w 202"/>
                <a:gd name="T3" fmla="*/ 177 h 296"/>
                <a:gd name="T4" fmla="*/ 60 w 202"/>
                <a:gd name="T5" fmla="*/ 278 h 296"/>
                <a:gd name="T6" fmla="*/ 202 w 202"/>
                <a:gd name="T7" fmla="*/ 283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 h="296">
                  <a:moveTo>
                    <a:pt x="0" y="0"/>
                  </a:moveTo>
                  <a:cubicBezTo>
                    <a:pt x="2" y="29"/>
                    <a:pt x="0" y="131"/>
                    <a:pt x="10" y="177"/>
                  </a:cubicBezTo>
                  <a:cubicBezTo>
                    <a:pt x="20" y="223"/>
                    <a:pt x="28" y="260"/>
                    <a:pt x="60" y="278"/>
                  </a:cubicBezTo>
                  <a:cubicBezTo>
                    <a:pt x="92" y="296"/>
                    <a:pt x="173" y="282"/>
                    <a:pt x="202" y="283"/>
                  </a:cubicBezTo>
                </a:path>
              </a:pathLst>
            </a:custGeom>
            <a:noFill/>
            <a:ln w="38100" cmpd="sng">
              <a:solidFill>
                <a:srgbClr val="99FF33"/>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sp>
          <p:nvSpPr>
            <p:cNvPr id="73753" name="Freeform 23"/>
            <p:cNvSpPr>
              <a:spLocks/>
            </p:cNvSpPr>
            <p:nvPr/>
          </p:nvSpPr>
          <p:spPr bwMode="auto">
            <a:xfrm>
              <a:off x="2253" y="1182"/>
              <a:ext cx="240" cy="297"/>
            </a:xfrm>
            <a:custGeom>
              <a:avLst/>
              <a:gdLst>
                <a:gd name="T0" fmla="*/ 223 w 240"/>
                <a:gd name="T1" fmla="*/ 0 h 297"/>
                <a:gd name="T2" fmla="*/ 203 w 240"/>
                <a:gd name="T3" fmla="*/ 191 h 297"/>
                <a:gd name="T4" fmla="*/ 0 w 240"/>
                <a:gd name="T5" fmla="*/ 297 h 297"/>
                <a:gd name="T6" fmla="*/ 0 60000 65536"/>
                <a:gd name="T7" fmla="*/ 0 60000 65536"/>
                <a:gd name="T8" fmla="*/ 0 60000 65536"/>
              </a:gdLst>
              <a:ahLst/>
              <a:cxnLst>
                <a:cxn ang="T6">
                  <a:pos x="T0" y="T1"/>
                </a:cxn>
                <a:cxn ang="T7">
                  <a:pos x="T2" y="T3"/>
                </a:cxn>
                <a:cxn ang="T8">
                  <a:pos x="T4" y="T5"/>
                </a:cxn>
              </a:cxnLst>
              <a:rect l="0" t="0" r="r" b="b"/>
              <a:pathLst>
                <a:path w="240" h="297">
                  <a:moveTo>
                    <a:pt x="223" y="0"/>
                  </a:moveTo>
                  <a:cubicBezTo>
                    <a:pt x="219" y="32"/>
                    <a:pt x="240" y="142"/>
                    <a:pt x="203" y="191"/>
                  </a:cubicBezTo>
                  <a:cubicBezTo>
                    <a:pt x="166" y="240"/>
                    <a:pt x="42" y="275"/>
                    <a:pt x="0" y="297"/>
                  </a:cubicBezTo>
                </a:path>
              </a:pathLst>
            </a:custGeom>
            <a:noFill/>
            <a:ln w="38100" cmpd="sng">
              <a:solidFill>
                <a:srgbClr val="99FF33"/>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sp>
          <p:nvSpPr>
            <p:cNvPr id="73754" name="Freeform 28"/>
            <p:cNvSpPr>
              <a:spLocks/>
            </p:cNvSpPr>
            <p:nvPr/>
          </p:nvSpPr>
          <p:spPr bwMode="auto">
            <a:xfrm>
              <a:off x="1536" y="141"/>
              <a:ext cx="177" cy="187"/>
            </a:xfrm>
            <a:custGeom>
              <a:avLst/>
              <a:gdLst>
                <a:gd name="T0" fmla="*/ 177 w 177"/>
                <a:gd name="T1" fmla="*/ 0 h 187"/>
                <a:gd name="T2" fmla="*/ 51 w 177"/>
                <a:gd name="T3" fmla="*/ 46 h 187"/>
                <a:gd name="T4" fmla="*/ 0 w 177"/>
                <a:gd name="T5" fmla="*/ 187 h 187"/>
                <a:gd name="T6" fmla="*/ 0 60000 65536"/>
                <a:gd name="T7" fmla="*/ 0 60000 65536"/>
                <a:gd name="T8" fmla="*/ 0 60000 65536"/>
              </a:gdLst>
              <a:ahLst/>
              <a:cxnLst>
                <a:cxn ang="T6">
                  <a:pos x="T0" y="T1"/>
                </a:cxn>
                <a:cxn ang="T7">
                  <a:pos x="T2" y="T3"/>
                </a:cxn>
                <a:cxn ang="T8">
                  <a:pos x="T4" y="T5"/>
                </a:cxn>
              </a:cxnLst>
              <a:rect l="0" t="0" r="r" b="b"/>
              <a:pathLst>
                <a:path w="177" h="187">
                  <a:moveTo>
                    <a:pt x="177" y="0"/>
                  </a:moveTo>
                  <a:cubicBezTo>
                    <a:pt x="156" y="8"/>
                    <a:pt x="81" y="15"/>
                    <a:pt x="51" y="46"/>
                  </a:cubicBezTo>
                  <a:cubicBezTo>
                    <a:pt x="21" y="77"/>
                    <a:pt x="11" y="158"/>
                    <a:pt x="0" y="187"/>
                  </a:cubicBezTo>
                </a:path>
              </a:pathLst>
            </a:custGeom>
            <a:noFill/>
            <a:ln w="38100" cmpd="sng">
              <a:solidFill>
                <a:srgbClr val="99FF33"/>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sp>
          <p:nvSpPr>
            <p:cNvPr id="73755" name="Freeform 35"/>
            <p:cNvSpPr>
              <a:spLocks/>
            </p:cNvSpPr>
            <p:nvPr/>
          </p:nvSpPr>
          <p:spPr bwMode="auto">
            <a:xfrm>
              <a:off x="3182" y="2927"/>
              <a:ext cx="421" cy="185"/>
            </a:xfrm>
            <a:custGeom>
              <a:avLst/>
              <a:gdLst>
                <a:gd name="T0" fmla="*/ 421 w 421"/>
                <a:gd name="T1" fmla="*/ 0 h 185"/>
                <a:gd name="T2" fmla="*/ 379 w 421"/>
                <a:gd name="T3" fmla="*/ 68 h 185"/>
                <a:gd name="T4" fmla="*/ 287 w 421"/>
                <a:gd name="T5" fmla="*/ 142 h 185"/>
                <a:gd name="T6" fmla="*/ 127 w 421"/>
                <a:gd name="T7" fmla="*/ 178 h 185"/>
                <a:gd name="T8" fmla="*/ 0 w 421"/>
                <a:gd name="T9" fmla="*/ 184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1" h="185">
                  <a:moveTo>
                    <a:pt x="421" y="0"/>
                  </a:moveTo>
                  <a:cubicBezTo>
                    <a:pt x="414" y="11"/>
                    <a:pt x="401" y="44"/>
                    <a:pt x="379" y="68"/>
                  </a:cubicBezTo>
                  <a:cubicBezTo>
                    <a:pt x="357" y="92"/>
                    <a:pt x="329" y="124"/>
                    <a:pt x="287" y="142"/>
                  </a:cubicBezTo>
                  <a:cubicBezTo>
                    <a:pt x="245" y="160"/>
                    <a:pt x="175" y="171"/>
                    <a:pt x="127" y="178"/>
                  </a:cubicBezTo>
                  <a:cubicBezTo>
                    <a:pt x="79" y="185"/>
                    <a:pt x="26" y="183"/>
                    <a:pt x="0" y="184"/>
                  </a:cubicBezTo>
                </a:path>
              </a:pathLst>
            </a:custGeom>
            <a:noFill/>
            <a:ln w="38100" cmpd="sng">
              <a:solidFill>
                <a:srgbClr val="99FF33"/>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grpSp>
      <p:sp>
        <p:nvSpPr>
          <p:cNvPr id="73732" name="Text Box 12"/>
          <p:cNvSpPr txBox="1">
            <a:spLocks noChangeArrowheads="1"/>
          </p:cNvSpPr>
          <p:nvPr/>
        </p:nvSpPr>
        <p:spPr bwMode="auto">
          <a:xfrm>
            <a:off x="1860550" y="917488"/>
            <a:ext cx="1608133" cy="338554"/>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a:latin typeface="Calibri" panose="020F0502020204030204" pitchFamily="34" charset="0"/>
                <a:cs typeface="Calibri" panose="020F0502020204030204" pitchFamily="34" charset="0"/>
              </a:rPr>
              <a:t>Si 12 mois &gt; 18°C</a:t>
            </a:r>
            <a:endParaRPr lang="fr-FR" altLang="fr-FR" sz="1600" b="1">
              <a:latin typeface="Calibri" panose="020F0502020204030204" pitchFamily="34" charset="0"/>
              <a:cs typeface="Calibri" panose="020F0502020204030204" pitchFamily="34" charset="0"/>
            </a:endParaRPr>
          </a:p>
        </p:txBody>
      </p:sp>
      <p:sp>
        <p:nvSpPr>
          <p:cNvPr id="73733" name="Text Box 13"/>
          <p:cNvSpPr txBox="1">
            <a:spLocks noChangeArrowheads="1"/>
          </p:cNvSpPr>
          <p:nvPr/>
        </p:nvSpPr>
        <p:spPr bwMode="auto">
          <a:xfrm>
            <a:off x="2863850" y="1889038"/>
            <a:ext cx="1608133" cy="338554"/>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dirty="0">
                <a:latin typeface="Calibri" panose="020F0502020204030204" pitchFamily="34" charset="0"/>
                <a:cs typeface="Calibri" panose="020F0502020204030204" pitchFamily="34" charset="0"/>
              </a:rPr>
              <a:t>Si 12 mois &lt; 10°C</a:t>
            </a:r>
            <a:endParaRPr lang="fr-FR" altLang="fr-FR" sz="1600" b="1" dirty="0">
              <a:solidFill>
                <a:schemeClr val="accent2"/>
              </a:solidFill>
              <a:latin typeface="Calibri" panose="020F0502020204030204" pitchFamily="34" charset="0"/>
              <a:cs typeface="Calibri" panose="020F0502020204030204" pitchFamily="34" charset="0"/>
            </a:endParaRPr>
          </a:p>
        </p:txBody>
      </p:sp>
      <p:sp>
        <p:nvSpPr>
          <p:cNvPr id="73734" name="Text Box 14"/>
          <p:cNvSpPr txBox="1">
            <a:spLocks noChangeArrowheads="1"/>
          </p:cNvSpPr>
          <p:nvPr/>
        </p:nvSpPr>
        <p:spPr bwMode="auto">
          <a:xfrm>
            <a:off x="2068513" y="2870113"/>
            <a:ext cx="1377300" cy="338554"/>
          </a:xfrm>
          <a:prstGeom prst="rect">
            <a:avLst/>
          </a:prstGeom>
          <a:solidFill>
            <a:srgbClr val="99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a:solidFill>
                  <a:srgbClr val="264C00"/>
                </a:solidFill>
                <a:latin typeface="Calibri" panose="020F0502020204030204" pitchFamily="34" charset="0"/>
                <a:cs typeface="Calibri" panose="020F0502020204030204" pitchFamily="34" charset="0"/>
              </a:rPr>
              <a:t>sinon :  </a:t>
            </a:r>
            <a:r>
              <a:rPr lang="fr-FR" altLang="fr-FR" sz="1600" b="1">
                <a:solidFill>
                  <a:srgbClr val="264C00"/>
                </a:solidFill>
                <a:latin typeface="Calibri" panose="020F0502020204030204" pitchFamily="34" charset="0"/>
                <a:cs typeface="Calibri" panose="020F0502020204030204" pitchFamily="34" charset="0"/>
              </a:rPr>
              <a:t>C</a:t>
            </a:r>
            <a:r>
              <a:rPr lang="fr-FR" altLang="fr-FR" sz="1600">
                <a:solidFill>
                  <a:srgbClr val="264C00"/>
                </a:solidFill>
                <a:latin typeface="Calibri" panose="020F0502020204030204" pitchFamily="34" charset="0"/>
                <a:cs typeface="Calibri" panose="020F0502020204030204" pitchFamily="34" charset="0"/>
              </a:rPr>
              <a:t> ou </a:t>
            </a:r>
            <a:r>
              <a:rPr lang="fr-FR" altLang="fr-FR" sz="1600" b="1">
                <a:solidFill>
                  <a:srgbClr val="264C00"/>
                </a:solidFill>
                <a:latin typeface="Calibri" panose="020F0502020204030204" pitchFamily="34" charset="0"/>
                <a:cs typeface="Calibri" panose="020F0502020204030204" pitchFamily="34" charset="0"/>
              </a:rPr>
              <a:t>D</a:t>
            </a:r>
            <a:endParaRPr lang="fr-FR" altLang="fr-FR" sz="1600">
              <a:solidFill>
                <a:srgbClr val="264C00"/>
              </a:solidFill>
              <a:latin typeface="Calibri" panose="020F0502020204030204" pitchFamily="34" charset="0"/>
              <a:cs typeface="Calibri" panose="020F0502020204030204" pitchFamily="34" charset="0"/>
            </a:endParaRPr>
          </a:p>
        </p:txBody>
      </p:sp>
      <p:sp>
        <p:nvSpPr>
          <p:cNvPr id="73735" name="Text Box 17"/>
          <p:cNvSpPr txBox="1">
            <a:spLocks noChangeArrowheads="1"/>
          </p:cNvSpPr>
          <p:nvPr/>
        </p:nvSpPr>
        <p:spPr bwMode="auto">
          <a:xfrm>
            <a:off x="6022975" y="869863"/>
            <a:ext cx="2068195" cy="707886"/>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tabLst>
                <a:tab pos="360363" algn="l"/>
              </a:tabLst>
              <a:defRPr sz="3200">
                <a:solidFill>
                  <a:schemeClr val="tx1"/>
                </a:solidFill>
                <a:latin typeface="Arial" charset="0"/>
                <a:cs typeface="Arial" charset="0"/>
              </a:defRPr>
            </a:lvl1pPr>
            <a:lvl2pPr marL="742950" indent="-285750" eaLnBrk="0" hangingPunct="0">
              <a:spcBef>
                <a:spcPct val="20000"/>
              </a:spcBef>
              <a:buChar char="–"/>
              <a:tabLst>
                <a:tab pos="360363" algn="l"/>
              </a:tabLst>
              <a:defRPr sz="2800">
                <a:solidFill>
                  <a:schemeClr val="tx1"/>
                </a:solidFill>
                <a:latin typeface="Arial" charset="0"/>
                <a:cs typeface="Arial" charset="0"/>
              </a:defRPr>
            </a:lvl2pPr>
            <a:lvl3pPr marL="1143000" indent="-228600" eaLnBrk="0" hangingPunct="0">
              <a:spcBef>
                <a:spcPct val="20000"/>
              </a:spcBef>
              <a:buChar char="•"/>
              <a:tabLst>
                <a:tab pos="360363" algn="l"/>
              </a:tabLst>
              <a:defRPr sz="2400">
                <a:solidFill>
                  <a:schemeClr val="tx1"/>
                </a:solidFill>
                <a:latin typeface="Arial" charset="0"/>
                <a:cs typeface="Arial" charset="0"/>
              </a:defRPr>
            </a:lvl3pPr>
            <a:lvl4pPr marL="1600200" indent="-228600" eaLnBrk="0" hangingPunct="0">
              <a:spcBef>
                <a:spcPct val="20000"/>
              </a:spcBef>
              <a:buChar char="–"/>
              <a:tabLst>
                <a:tab pos="360363" algn="l"/>
              </a:tabLst>
              <a:defRPr sz="2000">
                <a:solidFill>
                  <a:schemeClr val="tx1"/>
                </a:solidFill>
                <a:latin typeface="Arial" charset="0"/>
                <a:cs typeface="Arial" charset="0"/>
              </a:defRPr>
            </a:lvl4pPr>
            <a:lvl5pPr marL="2057400" indent="-228600" eaLnBrk="0" hangingPunct="0">
              <a:spcBef>
                <a:spcPct val="20000"/>
              </a:spcBef>
              <a:buChar char="»"/>
              <a:tabLst>
                <a:tab pos="360363" algn="l"/>
              </a:tabLst>
              <a:defRPr sz="2000">
                <a:solidFill>
                  <a:schemeClr val="tx1"/>
                </a:solidFill>
                <a:latin typeface="Arial" charset="0"/>
                <a:cs typeface="Arial" charset="0"/>
              </a:defRPr>
            </a:lvl5pPr>
            <a:lvl6pPr marL="2514600" indent="-228600" eaLnBrk="0" fontAlgn="base" hangingPunct="0">
              <a:spcBef>
                <a:spcPct val="20000"/>
              </a:spcBef>
              <a:spcAft>
                <a:spcPct val="0"/>
              </a:spcAft>
              <a:buChar char="»"/>
              <a:tabLst>
                <a:tab pos="360363" algn="l"/>
              </a:tabLst>
              <a:defRPr sz="2000">
                <a:solidFill>
                  <a:schemeClr val="tx1"/>
                </a:solidFill>
                <a:latin typeface="Arial" charset="0"/>
                <a:cs typeface="Arial" charset="0"/>
              </a:defRPr>
            </a:lvl6pPr>
            <a:lvl7pPr marL="2971800" indent="-228600" eaLnBrk="0" fontAlgn="base" hangingPunct="0">
              <a:spcBef>
                <a:spcPct val="20000"/>
              </a:spcBef>
              <a:spcAft>
                <a:spcPct val="0"/>
              </a:spcAft>
              <a:buChar char="»"/>
              <a:tabLst>
                <a:tab pos="360363" algn="l"/>
              </a:tabLst>
              <a:defRPr sz="2000">
                <a:solidFill>
                  <a:schemeClr val="tx1"/>
                </a:solidFill>
                <a:latin typeface="Arial" charset="0"/>
                <a:cs typeface="Arial" charset="0"/>
              </a:defRPr>
            </a:lvl7pPr>
            <a:lvl8pPr marL="3429000" indent="-228600" eaLnBrk="0" fontAlgn="base" hangingPunct="0">
              <a:spcBef>
                <a:spcPct val="20000"/>
              </a:spcBef>
              <a:spcAft>
                <a:spcPct val="0"/>
              </a:spcAft>
              <a:buChar char="»"/>
              <a:tabLst>
                <a:tab pos="360363" algn="l"/>
              </a:tabLst>
              <a:defRPr sz="2000">
                <a:solidFill>
                  <a:schemeClr val="tx1"/>
                </a:solidFill>
                <a:latin typeface="Arial" charset="0"/>
                <a:cs typeface="Arial" charset="0"/>
              </a:defRPr>
            </a:lvl8pPr>
            <a:lvl9pPr marL="3886200" indent="-228600" eaLnBrk="0" fontAlgn="base" hangingPunct="0">
              <a:spcBef>
                <a:spcPct val="20000"/>
              </a:spcBef>
              <a:spcAft>
                <a:spcPct val="0"/>
              </a:spcAft>
              <a:buChar char="»"/>
              <a:tabLst>
                <a:tab pos="360363" algn="l"/>
              </a:tabLst>
              <a:defRPr sz="2000">
                <a:solidFill>
                  <a:schemeClr val="tx1"/>
                </a:solidFill>
                <a:latin typeface="Arial" charset="0"/>
                <a:cs typeface="Arial" charset="0"/>
              </a:defRPr>
            </a:lvl9pPr>
          </a:lstStyle>
          <a:p>
            <a:pPr eaLnBrk="1" hangingPunct="1">
              <a:spcBef>
                <a:spcPct val="50000"/>
              </a:spcBef>
              <a:buFontTx/>
              <a:buNone/>
            </a:pPr>
            <a:r>
              <a:rPr lang="fr-FR" altLang="fr-FR" sz="1600">
                <a:solidFill>
                  <a:srgbClr val="990000"/>
                </a:solidFill>
                <a:latin typeface="Calibri" panose="020F0502020204030204" pitchFamily="34" charset="0"/>
                <a:cs typeface="Calibri" panose="020F0502020204030204" pitchFamily="34" charset="0"/>
              </a:rPr>
              <a:t>  </a:t>
            </a:r>
            <a:r>
              <a:rPr lang="fr-FR" altLang="fr-FR" sz="1600" b="1">
                <a:solidFill>
                  <a:srgbClr val="990000"/>
                </a:solidFill>
                <a:latin typeface="Calibri" panose="020F0502020204030204" pitchFamily="34" charset="0"/>
                <a:cs typeface="Calibri" panose="020F0502020204030204" pitchFamily="34" charset="0"/>
              </a:rPr>
              <a:t>A  - Af</a:t>
            </a:r>
          </a:p>
          <a:p>
            <a:pPr eaLnBrk="1" hangingPunct="1">
              <a:spcBef>
                <a:spcPct val="50000"/>
              </a:spcBef>
              <a:buFontTx/>
              <a:buNone/>
            </a:pPr>
            <a:r>
              <a:rPr lang="fr-FR" altLang="fr-FR" sz="1600" b="1">
                <a:solidFill>
                  <a:srgbClr val="990000"/>
                </a:solidFill>
                <a:latin typeface="Calibri" panose="020F0502020204030204" pitchFamily="34" charset="0"/>
                <a:cs typeface="Calibri" panose="020F0502020204030204" pitchFamily="34" charset="0"/>
              </a:rPr>
              <a:t>      - Aw </a:t>
            </a:r>
            <a:r>
              <a:rPr lang="fr-FR" altLang="fr-FR" sz="1600">
                <a:solidFill>
                  <a:srgbClr val="990000"/>
                </a:solidFill>
                <a:latin typeface="Calibri" panose="020F0502020204030204" pitchFamily="34" charset="0"/>
                <a:cs typeface="Calibri" panose="020F0502020204030204" pitchFamily="34" charset="0"/>
              </a:rPr>
              <a:t>(saison sèche)</a:t>
            </a:r>
          </a:p>
        </p:txBody>
      </p:sp>
      <p:sp>
        <p:nvSpPr>
          <p:cNvPr id="73736" name="Line 18"/>
          <p:cNvSpPr>
            <a:spLocks noChangeShapeType="1"/>
          </p:cNvSpPr>
          <p:nvPr/>
        </p:nvSpPr>
        <p:spPr bwMode="auto">
          <a:xfrm flipV="1">
            <a:off x="4138613" y="1058776"/>
            <a:ext cx="1419225" cy="7937"/>
          </a:xfrm>
          <a:prstGeom prst="line">
            <a:avLst/>
          </a:prstGeom>
          <a:noFill/>
          <a:ln w="57150">
            <a:solidFill>
              <a:srgbClr val="FF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sp>
        <p:nvSpPr>
          <p:cNvPr id="73737" name="Text Box 19"/>
          <p:cNvSpPr txBox="1">
            <a:spLocks noChangeArrowheads="1"/>
          </p:cNvSpPr>
          <p:nvPr/>
        </p:nvSpPr>
        <p:spPr bwMode="auto">
          <a:xfrm>
            <a:off x="6029325" y="1750926"/>
            <a:ext cx="2831865" cy="964367"/>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tabLst>
                <a:tab pos="449263" algn="l"/>
              </a:tabLst>
              <a:defRPr sz="3200">
                <a:solidFill>
                  <a:schemeClr val="tx1"/>
                </a:solidFill>
                <a:latin typeface="Arial" charset="0"/>
                <a:cs typeface="Arial" charset="0"/>
              </a:defRPr>
            </a:lvl1pPr>
            <a:lvl2pPr marL="742950" indent="-285750" eaLnBrk="0" hangingPunct="0">
              <a:spcBef>
                <a:spcPct val="20000"/>
              </a:spcBef>
              <a:buChar char="–"/>
              <a:tabLst>
                <a:tab pos="449263" algn="l"/>
              </a:tabLst>
              <a:defRPr sz="2800">
                <a:solidFill>
                  <a:schemeClr val="tx1"/>
                </a:solidFill>
                <a:latin typeface="Arial" charset="0"/>
                <a:cs typeface="Arial" charset="0"/>
              </a:defRPr>
            </a:lvl2pPr>
            <a:lvl3pPr marL="1143000" indent="-228600" eaLnBrk="0" hangingPunct="0">
              <a:spcBef>
                <a:spcPct val="20000"/>
              </a:spcBef>
              <a:buChar char="•"/>
              <a:tabLst>
                <a:tab pos="449263" algn="l"/>
              </a:tabLst>
              <a:defRPr sz="2400">
                <a:solidFill>
                  <a:schemeClr val="tx1"/>
                </a:solidFill>
                <a:latin typeface="Arial" charset="0"/>
                <a:cs typeface="Arial" charset="0"/>
              </a:defRPr>
            </a:lvl3pPr>
            <a:lvl4pPr marL="1600200" indent="-228600" eaLnBrk="0" hangingPunct="0">
              <a:spcBef>
                <a:spcPct val="20000"/>
              </a:spcBef>
              <a:buChar char="–"/>
              <a:tabLst>
                <a:tab pos="449263" algn="l"/>
              </a:tabLst>
              <a:defRPr sz="2000">
                <a:solidFill>
                  <a:schemeClr val="tx1"/>
                </a:solidFill>
                <a:latin typeface="Arial" charset="0"/>
                <a:cs typeface="Arial" charset="0"/>
              </a:defRPr>
            </a:lvl4pPr>
            <a:lvl5pPr marL="2057400" indent="-228600" eaLnBrk="0" hangingPunct="0">
              <a:spcBef>
                <a:spcPct val="20000"/>
              </a:spcBef>
              <a:buChar char="»"/>
              <a:tabLst>
                <a:tab pos="449263" algn="l"/>
              </a:tabLst>
              <a:defRPr sz="2000">
                <a:solidFill>
                  <a:schemeClr val="tx1"/>
                </a:solidFill>
                <a:latin typeface="Arial" charset="0"/>
                <a:cs typeface="Arial" charset="0"/>
              </a:defRPr>
            </a:lvl5pPr>
            <a:lvl6pPr marL="2514600" indent="-228600" eaLnBrk="0" fontAlgn="base" hangingPunct="0">
              <a:spcBef>
                <a:spcPct val="20000"/>
              </a:spcBef>
              <a:spcAft>
                <a:spcPct val="0"/>
              </a:spcAft>
              <a:buChar char="»"/>
              <a:tabLst>
                <a:tab pos="449263" algn="l"/>
              </a:tabLst>
              <a:defRPr sz="2000">
                <a:solidFill>
                  <a:schemeClr val="tx1"/>
                </a:solidFill>
                <a:latin typeface="Arial" charset="0"/>
                <a:cs typeface="Arial" charset="0"/>
              </a:defRPr>
            </a:lvl6pPr>
            <a:lvl7pPr marL="2971800" indent="-228600" eaLnBrk="0" fontAlgn="base" hangingPunct="0">
              <a:spcBef>
                <a:spcPct val="20000"/>
              </a:spcBef>
              <a:spcAft>
                <a:spcPct val="0"/>
              </a:spcAft>
              <a:buChar char="»"/>
              <a:tabLst>
                <a:tab pos="449263" algn="l"/>
              </a:tabLst>
              <a:defRPr sz="2000">
                <a:solidFill>
                  <a:schemeClr val="tx1"/>
                </a:solidFill>
                <a:latin typeface="Arial" charset="0"/>
                <a:cs typeface="Arial" charset="0"/>
              </a:defRPr>
            </a:lvl7pPr>
            <a:lvl8pPr marL="3429000" indent="-228600" eaLnBrk="0" fontAlgn="base" hangingPunct="0">
              <a:spcBef>
                <a:spcPct val="20000"/>
              </a:spcBef>
              <a:spcAft>
                <a:spcPct val="0"/>
              </a:spcAft>
              <a:buChar char="»"/>
              <a:tabLst>
                <a:tab pos="449263" algn="l"/>
              </a:tabLst>
              <a:defRPr sz="2000">
                <a:solidFill>
                  <a:schemeClr val="tx1"/>
                </a:solidFill>
                <a:latin typeface="Arial" charset="0"/>
                <a:cs typeface="Arial" charset="0"/>
              </a:defRPr>
            </a:lvl8pPr>
            <a:lvl9pPr marL="3886200" indent="-228600" eaLnBrk="0" fontAlgn="base" hangingPunct="0">
              <a:spcBef>
                <a:spcPct val="20000"/>
              </a:spcBef>
              <a:spcAft>
                <a:spcPct val="0"/>
              </a:spcAft>
              <a:buChar char="»"/>
              <a:tabLst>
                <a:tab pos="449263" algn="l"/>
              </a:tabLst>
              <a:defRPr sz="2000">
                <a:solidFill>
                  <a:schemeClr val="tx1"/>
                </a:solidFill>
                <a:latin typeface="Arial" charset="0"/>
                <a:cs typeface="Arial" charset="0"/>
              </a:defRPr>
            </a:lvl9pPr>
          </a:lstStyle>
          <a:p>
            <a:pPr eaLnBrk="1" hangingPunct="1">
              <a:spcBef>
                <a:spcPct val="50000"/>
              </a:spcBef>
              <a:buFontTx/>
              <a:buNone/>
            </a:pPr>
            <a:r>
              <a:rPr lang="fr-FR" altLang="fr-FR" sz="1600" b="1" dirty="0">
                <a:solidFill>
                  <a:schemeClr val="accent2"/>
                </a:solidFill>
                <a:latin typeface="Calibri" panose="020F0502020204030204" pitchFamily="34" charset="0"/>
                <a:cs typeface="Calibri" panose="020F0502020204030204" pitchFamily="34" charset="0"/>
              </a:rPr>
              <a:t> E  	-  ET </a:t>
            </a:r>
            <a:r>
              <a:rPr lang="fr-FR" altLang="fr-FR" sz="1600" dirty="0">
                <a:solidFill>
                  <a:schemeClr val="accent2"/>
                </a:solidFill>
                <a:latin typeface="Calibri" panose="020F0502020204030204" pitchFamily="34" charset="0"/>
                <a:cs typeface="Calibri" panose="020F0502020204030204" pitchFamily="34" charset="0"/>
              </a:rPr>
              <a:t>(toundra, dégel)</a:t>
            </a:r>
          </a:p>
          <a:p>
            <a:pPr eaLnBrk="1" hangingPunct="1">
              <a:spcBef>
                <a:spcPct val="50000"/>
              </a:spcBef>
              <a:buNone/>
            </a:pPr>
            <a:r>
              <a:rPr lang="fr-FR" altLang="fr-FR" sz="1600" b="1" dirty="0">
                <a:solidFill>
                  <a:schemeClr val="accent2"/>
                </a:solidFill>
                <a:latin typeface="Calibri" panose="020F0502020204030204" pitchFamily="34" charset="0"/>
                <a:cs typeface="Calibri" panose="020F0502020204030204" pitchFamily="34" charset="0"/>
              </a:rPr>
              <a:t>	-  EF </a:t>
            </a:r>
            <a:r>
              <a:rPr lang="fr-FR" altLang="fr-FR" sz="1600" dirty="0">
                <a:solidFill>
                  <a:schemeClr val="accent2"/>
                </a:solidFill>
                <a:latin typeface="Calibri" panose="020F0502020204030204" pitchFamily="34" charset="0"/>
                <a:cs typeface="Calibri" panose="020F0502020204030204" pitchFamily="34" charset="0"/>
              </a:rPr>
              <a:t>(</a:t>
            </a:r>
            <a:r>
              <a:rPr lang="fr-FR" altLang="fr-FR" sz="1600" dirty="0" err="1">
                <a:solidFill>
                  <a:schemeClr val="accent2"/>
                </a:solidFill>
                <a:latin typeface="Calibri" panose="020F0502020204030204" pitchFamily="34" charset="0"/>
                <a:cs typeface="Calibri" panose="020F0502020204030204" pitchFamily="34" charset="0"/>
              </a:rPr>
              <a:t>Fröst</a:t>
            </a:r>
            <a:r>
              <a:rPr lang="fr-FR" altLang="fr-FR" sz="1600" dirty="0">
                <a:solidFill>
                  <a:schemeClr val="accent2"/>
                </a:solidFill>
                <a:latin typeface="Calibri" panose="020F0502020204030204" pitchFamily="34" charset="0"/>
                <a:cs typeface="Calibri" panose="020F0502020204030204" pitchFamily="34" charset="0"/>
              </a:rPr>
              <a:t>, gel permanent</a:t>
            </a:r>
          </a:p>
          <a:p>
            <a:pPr eaLnBrk="1" hangingPunct="1">
              <a:lnSpc>
                <a:spcPts val="1000"/>
              </a:lnSpc>
              <a:spcBef>
                <a:spcPts val="0"/>
              </a:spcBef>
              <a:buFontTx/>
              <a:buNone/>
            </a:pPr>
            <a:endParaRPr lang="fr-FR" altLang="fr-FR" sz="1600" dirty="0">
              <a:solidFill>
                <a:schemeClr val="accent2"/>
              </a:solidFill>
              <a:latin typeface="Calibri" panose="020F0502020204030204" pitchFamily="34" charset="0"/>
              <a:cs typeface="Calibri" panose="020F0502020204030204" pitchFamily="34" charset="0"/>
            </a:endParaRPr>
          </a:p>
          <a:p>
            <a:pPr eaLnBrk="1" hangingPunct="1">
              <a:lnSpc>
                <a:spcPts val="1000"/>
              </a:lnSpc>
              <a:spcBef>
                <a:spcPts val="0"/>
              </a:spcBef>
              <a:buFontTx/>
              <a:buNone/>
            </a:pPr>
            <a:r>
              <a:rPr lang="fr-FR" altLang="fr-FR" sz="1600" dirty="0">
                <a:solidFill>
                  <a:schemeClr val="accent2"/>
                </a:solidFill>
                <a:latin typeface="Calibri" panose="020F0502020204030204" pitchFamily="34" charset="0"/>
                <a:cs typeface="Calibri" panose="020F0502020204030204" pitchFamily="34" charset="0"/>
              </a:rPr>
              <a:t> 		       12 mois &lt; 0°C )</a:t>
            </a:r>
          </a:p>
        </p:txBody>
      </p:sp>
      <p:sp>
        <p:nvSpPr>
          <p:cNvPr id="73738" name="Line 20"/>
          <p:cNvSpPr>
            <a:spLocks noChangeShapeType="1"/>
          </p:cNvSpPr>
          <p:nvPr/>
        </p:nvSpPr>
        <p:spPr bwMode="auto">
          <a:xfrm flipV="1">
            <a:off x="4748213" y="2060488"/>
            <a:ext cx="1066800" cy="0"/>
          </a:xfrm>
          <a:prstGeom prst="line">
            <a:avLst/>
          </a:prstGeom>
          <a:noFill/>
          <a:ln w="5715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sp>
        <p:nvSpPr>
          <p:cNvPr id="73739" name="Text Box 21"/>
          <p:cNvSpPr txBox="1">
            <a:spLocks noChangeArrowheads="1"/>
          </p:cNvSpPr>
          <p:nvPr/>
        </p:nvSpPr>
        <p:spPr bwMode="auto">
          <a:xfrm>
            <a:off x="3322057" y="3362446"/>
            <a:ext cx="1451039" cy="707886"/>
          </a:xfrm>
          <a:prstGeom prst="rect">
            <a:avLst/>
          </a:prstGeom>
          <a:solidFill>
            <a:srgbClr val="99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50000"/>
              </a:spcBef>
              <a:buFontTx/>
              <a:buNone/>
            </a:pPr>
            <a:r>
              <a:rPr lang="fr-FR" altLang="fr-FR" sz="1600" b="1">
                <a:solidFill>
                  <a:srgbClr val="264C00"/>
                </a:solidFill>
                <a:latin typeface="Calibri" panose="020F0502020204030204" pitchFamily="34" charset="0"/>
                <a:cs typeface="Calibri" panose="020F0502020204030204" pitchFamily="34" charset="0"/>
              </a:rPr>
              <a:t>C</a:t>
            </a:r>
            <a:r>
              <a:rPr lang="fr-FR" altLang="fr-FR" sz="1600">
                <a:solidFill>
                  <a:srgbClr val="264C00"/>
                </a:solidFill>
                <a:latin typeface="Calibri" panose="020F0502020204030204" pitchFamily="34" charset="0"/>
                <a:cs typeface="Calibri" panose="020F0502020204030204" pitchFamily="34" charset="0"/>
              </a:rPr>
              <a:t>  </a:t>
            </a:r>
          </a:p>
          <a:p>
            <a:pPr algn="r" eaLnBrk="1" hangingPunct="1">
              <a:spcBef>
                <a:spcPct val="50000"/>
              </a:spcBef>
              <a:buFontTx/>
              <a:buNone/>
            </a:pPr>
            <a:r>
              <a:rPr lang="fr-FR" altLang="fr-FR" sz="1600">
                <a:solidFill>
                  <a:srgbClr val="264C00"/>
                </a:solidFill>
                <a:latin typeface="Calibri" panose="020F0502020204030204" pitchFamily="34" charset="0"/>
                <a:cs typeface="Calibri" panose="020F0502020204030204" pitchFamily="34" charset="0"/>
              </a:rPr>
              <a:t> 1mois &lt;-3°C</a:t>
            </a:r>
            <a:r>
              <a:rPr lang="fr-FR" altLang="fr-FR" sz="1600" b="1">
                <a:solidFill>
                  <a:srgbClr val="264C00"/>
                </a:solidFill>
                <a:latin typeface="Calibri" panose="020F0502020204030204" pitchFamily="34" charset="0"/>
                <a:cs typeface="Calibri" panose="020F0502020204030204" pitchFamily="34" charset="0"/>
              </a:rPr>
              <a:t> D </a:t>
            </a:r>
            <a:endParaRPr lang="fr-FR" altLang="fr-FR" sz="1600">
              <a:solidFill>
                <a:srgbClr val="264C00"/>
              </a:solidFill>
              <a:latin typeface="Calibri" panose="020F0502020204030204" pitchFamily="34" charset="0"/>
              <a:cs typeface="Calibri" panose="020F0502020204030204" pitchFamily="34" charset="0"/>
            </a:endParaRPr>
          </a:p>
        </p:txBody>
      </p:sp>
      <p:sp>
        <p:nvSpPr>
          <p:cNvPr id="73740" name="Text Box 24"/>
          <p:cNvSpPr txBox="1">
            <a:spLocks noChangeArrowheads="1"/>
          </p:cNvSpPr>
          <p:nvPr/>
        </p:nvSpPr>
        <p:spPr bwMode="auto">
          <a:xfrm>
            <a:off x="2970213" y="5391063"/>
            <a:ext cx="740908" cy="33855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b="1">
                <a:latin typeface="Calibri" panose="020F0502020204030204" pitchFamily="34" charset="0"/>
                <a:cs typeface="Calibri" panose="020F0502020204030204" pitchFamily="34" charset="0"/>
              </a:rPr>
              <a:t>Ik &lt; 20</a:t>
            </a:r>
            <a:endParaRPr lang="fr-FR" altLang="fr-FR" sz="1600">
              <a:latin typeface="Calibri" panose="020F0502020204030204" pitchFamily="34" charset="0"/>
              <a:cs typeface="Calibri" panose="020F0502020204030204" pitchFamily="34" charset="0"/>
            </a:endParaRPr>
          </a:p>
        </p:txBody>
      </p:sp>
      <p:sp>
        <p:nvSpPr>
          <p:cNvPr id="73741" name="Text Box 27"/>
          <p:cNvSpPr txBox="1">
            <a:spLocks noChangeArrowheads="1"/>
          </p:cNvSpPr>
          <p:nvPr/>
        </p:nvSpPr>
        <p:spPr bwMode="auto">
          <a:xfrm>
            <a:off x="1703388" y="6229263"/>
            <a:ext cx="5861348"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dirty="0">
                <a:latin typeface="Calibri" panose="020F0502020204030204" pitchFamily="34" charset="0"/>
                <a:cs typeface="Calibri" panose="020F0502020204030204" pitchFamily="34" charset="0"/>
              </a:rPr>
              <a:t>Précision  : un climat </a:t>
            </a:r>
            <a:r>
              <a:rPr lang="fr-FR" altLang="fr-FR" sz="1600" b="1" dirty="0">
                <a:latin typeface="Calibri" panose="020F0502020204030204" pitchFamily="34" charset="0"/>
                <a:cs typeface="Calibri" panose="020F0502020204030204" pitchFamily="34" charset="0"/>
              </a:rPr>
              <a:t>A</a:t>
            </a:r>
            <a:r>
              <a:rPr lang="fr-FR" altLang="fr-FR" sz="1600" dirty="0">
                <a:latin typeface="Calibri" panose="020F0502020204030204" pitchFamily="34" charset="0"/>
                <a:cs typeface="Calibri" panose="020F0502020204030204" pitchFamily="34" charset="0"/>
              </a:rPr>
              <a:t>, </a:t>
            </a:r>
            <a:r>
              <a:rPr lang="fr-FR" altLang="fr-FR" sz="1600" b="1" dirty="0">
                <a:latin typeface="Calibri" panose="020F0502020204030204" pitchFamily="34" charset="0"/>
                <a:cs typeface="Calibri" panose="020F0502020204030204" pitchFamily="34" charset="0"/>
              </a:rPr>
              <a:t>C</a:t>
            </a:r>
            <a:r>
              <a:rPr lang="fr-FR" altLang="fr-FR" sz="1600" dirty="0">
                <a:latin typeface="Calibri" panose="020F0502020204030204" pitchFamily="34" charset="0"/>
                <a:cs typeface="Calibri" panose="020F0502020204030204" pitchFamily="34" charset="0"/>
              </a:rPr>
              <a:t> ou </a:t>
            </a:r>
            <a:r>
              <a:rPr lang="fr-FR" altLang="fr-FR" sz="1600" b="1" dirty="0">
                <a:latin typeface="Calibri" panose="020F0502020204030204" pitchFamily="34" charset="0"/>
                <a:cs typeface="Calibri" panose="020F0502020204030204" pitchFamily="34" charset="0"/>
              </a:rPr>
              <a:t>D </a:t>
            </a:r>
            <a:r>
              <a:rPr lang="fr-FR" altLang="fr-FR" sz="1600" dirty="0">
                <a:latin typeface="Calibri" panose="020F0502020204030204" pitchFamily="34" charset="0"/>
                <a:cs typeface="Calibri" panose="020F0502020204030204" pitchFamily="34" charset="0"/>
              </a:rPr>
              <a:t>peut être sec </a:t>
            </a:r>
            <a:r>
              <a:rPr lang="fr-FR" altLang="fr-FR" sz="1600" b="1" dirty="0">
                <a:latin typeface="Calibri" panose="020F0502020204030204" pitchFamily="34" charset="0"/>
                <a:cs typeface="Calibri" panose="020F0502020204030204" pitchFamily="34" charset="0"/>
              </a:rPr>
              <a:t>B</a:t>
            </a:r>
            <a:r>
              <a:rPr lang="fr-FR" altLang="fr-FR" sz="1600" dirty="0">
                <a:latin typeface="Calibri" panose="020F0502020204030204" pitchFamily="34" charset="0"/>
                <a:cs typeface="Calibri" panose="020F0502020204030204" pitchFamily="34" charset="0"/>
              </a:rPr>
              <a:t> : exemple </a:t>
            </a:r>
            <a:r>
              <a:rPr lang="fr-FR" altLang="fr-FR" sz="1600" b="1" dirty="0" err="1">
                <a:latin typeface="Calibri" panose="020F0502020204030204" pitchFamily="34" charset="0"/>
                <a:cs typeface="Calibri" panose="020F0502020204030204" pitchFamily="34" charset="0"/>
              </a:rPr>
              <a:t>Aw</a:t>
            </a:r>
            <a:r>
              <a:rPr lang="fr-FR" altLang="fr-FR" sz="1600" dirty="0">
                <a:latin typeface="Calibri" panose="020F0502020204030204" pitchFamily="34" charset="0"/>
                <a:cs typeface="Calibri" panose="020F0502020204030204" pitchFamily="34" charset="0"/>
              </a:rPr>
              <a:t> + </a:t>
            </a:r>
            <a:r>
              <a:rPr lang="fr-FR" altLang="fr-FR" sz="1600" b="1" dirty="0" err="1">
                <a:latin typeface="Calibri" panose="020F0502020204030204" pitchFamily="34" charset="0"/>
                <a:cs typeface="Calibri" panose="020F0502020204030204" pitchFamily="34" charset="0"/>
              </a:rPr>
              <a:t>BSw</a:t>
            </a:r>
            <a:endParaRPr lang="fr-FR" altLang="fr-FR" sz="1600" b="1" dirty="0">
              <a:latin typeface="Calibri" panose="020F0502020204030204" pitchFamily="34" charset="0"/>
              <a:cs typeface="Calibri" panose="020F0502020204030204" pitchFamily="34" charset="0"/>
            </a:endParaRPr>
          </a:p>
        </p:txBody>
      </p:sp>
      <p:sp>
        <p:nvSpPr>
          <p:cNvPr id="73742" name="Line 29"/>
          <p:cNvSpPr>
            <a:spLocks noChangeShapeType="1"/>
          </p:cNvSpPr>
          <p:nvPr/>
        </p:nvSpPr>
        <p:spPr bwMode="auto">
          <a:xfrm flipV="1">
            <a:off x="3949700" y="5556163"/>
            <a:ext cx="1243013" cy="7938"/>
          </a:xfrm>
          <a:prstGeom prst="line">
            <a:avLst/>
          </a:prstGeom>
          <a:noFill/>
          <a:ln w="5715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latin typeface="Calibri" panose="020F0502020204030204" pitchFamily="34" charset="0"/>
              <a:cs typeface="Calibri" panose="020F0502020204030204" pitchFamily="34" charset="0"/>
            </a:endParaRPr>
          </a:p>
        </p:txBody>
      </p:sp>
      <p:sp>
        <p:nvSpPr>
          <p:cNvPr id="73743" name="Text Box 30"/>
          <p:cNvSpPr txBox="1">
            <a:spLocks noChangeArrowheads="1"/>
          </p:cNvSpPr>
          <p:nvPr/>
        </p:nvSpPr>
        <p:spPr bwMode="auto">
          <a:xfrm>
            <a:off x="5403850" y="5360901"/>
            <a:ext cx="3536950" cy="707886"/>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tabLst>
                <a:tab pos="360363" algn="l"/>
              </a:tabLst>
              <a:defRPr sz="3200">
                <a:solidFill>
                  <a:schemeClr val="tx1"/>
                </a:solidFill>
                <a:latin typeface="Arial" charset="0"/>
                <a:cs typeface="Arial" charset="0"/>
              </a:defRPr>
            </a:lvl1pPr>
            <a:lvl2pPr marL="742950" indent="-285750" eaLnBrk="0" hangingPunct="0">
              <a:spcBef>
                <a:spcPct val="20000"/>
              </a:spcBef>
              <a:buChar char="–"/>
              <a:tabLst>
                <a:tab pos="360363" algn="l"/>
              </a:tabLst>
              <a:defRPr sz="2800">
                <a:solidFill>
                  <a:schemeClr val="tx1"/>
                </a:solidFill>
                <a:latin typeface="Arial" charset="0"/>
                <a:cs typeface="Arial" charset="0"/>
              </a:defRPr>
            </a:lvl2pPr>
            <a:lvl3pPr marL="1143000" indent="-228600" eaLnBrk="0" hangingPunct="0">
              <a:spcBef>
                <a:spcPct val="20000"/>
              </a:spcBef>
              <a:buChar char="•"/>
              <a:tabLst>
                <a:tab pos="360363" algn="l"/>
              </a:tabLst>
              <a:defRPr sz="2400">
                <a:solidFill>
                  <a:schemeClr val="tx1"/>
                </a:solidFill>
                <a:latin typeface="Arial" charset="0"/>
                <a:cs typeface="Arial" charset="0"/>
              </a:defRPr>
            </a:lvl3pPr>
            <a:lvl4pPr marL="1600200" indent="-228600" eaLnBrk="0" hangingPunct="0">
              <a:spcBef>
                <a:spcPct val="20000"/>
              </a:spcBef>
              <a:buChar char="–"/>
              <a:tabLst>
                <a:tab pos="360363" algn="l"/>
              </a:tabLst>
              <a:defRPr sz="2000">
                <a:solidFill>
                  <a:schemeClr val="tx1"/>
                </a:solidFill>
                <a:latin typeface="Arial" charset="0"/>
                <a:cs typeface="Arial" charset="0"/>
              </a:defRPr>
            </a:lvl4pPr>
            <a:lvl5pPr marL="2057400" indent="-228600" eaLnBrk="0" hangingPunct="0">
              <a:spcBef>
                <a:spcPct val="20000"/>
              </a:spcBef>
              <a:buChar char="»"/>
              <a:tabLst>
                <a:tab pos="360363" algn="l"/>
              </a:tabLst>
              <a:defRPr sz="2000">
                <a:solidFill>
                  <a:schemeClr val="tx1"/>
                </a:solidFill>
                <a:latin typeface="Arial" charset="0"/>
                <a:cs typeface="Arial" charset="0"/>
              </a:defRPr>
            </a:lvl5pPr>
            <a:lvl6pPr marL="2514600" indent="-228600" eaLnBrk="0" fontAlgn="base" hangingPunct="0">
              <a:spcBef>
                <a:spcPct val="20000"/>
              </a:spcBef>
              <a:spcAft>
                <a:spcPct val="0"/>
              </a:spcAft>
              <a:buChar char="»"/>
              <a:tabLst>
                <a:tab pos="360363" algn="l"/>
              </a:tabLst>
              <a:defRPr sz="2000">
                <a:solidFill>
                  <a:schemeClr val="tx1"/>
                </a:solidFill>
                <a:latin typeface="Arial" charset="0"/>
                <a:cs typeface="Arial" charset="0"/>
              </a:defRPr>
            </a:lvl6pPr>
            <a:lvl7pPr marL="2971800" indent="-228600" eaLnBrk="0" fontAlgn="base" hangingPunct="0">
              <a:spcBef>
                <a:spcPct val="20000"/>
              </a:spcBef>
              <a:spcAft>
                <a:spcPct val="0"/>
              </a:spcAft>
              <a:buChar char="»"/>
              <a:tabLst>
                <a:tab pos="360363" algn="l"/>
              </a:tabLst>
              <a:defRPr sz="2000">
                <a:solidFill>
                  <a:schemeClr val="tx1"/>
                </a:solidFill>
                <a:latin typeface="Arial" charset="0"/>
                <a:cs typeface="Arial" charset="0"/>
              </a:defRPr>
            </a:lvl7pPr>
            <a:lvl8pPr marL="3429000" indent="-228600" eaLnBrk="0" fontAlgn="base" hangingPunct="0">
              <a:spcBef>
                <a:spcPct val="20000"/>
              </a:spcBef>
              <a:spcAft>
                <a:spcPct val="0"/>
              </a:spcAft>
              <a:buChar char="»"/>
              <a:tabLst>
                <a:tab pos="360363" algn="l"/>
              </a:tabLst>
              <a:defRPr sz="2000">
                <a:solidFill>
                  <a:schemeClr val="tx1"/>
                </a:solidFill>
                <a:latin typeface="Arial" charset="0"/>
                <a:cs typeface="Arial" charset="0"/>
              </a:defRPr>
            </a:lvl8pPr>
            <a:lvl9pPr marL="3886200" indent="-228600" eaLnBrk="0" fontAlgn="base" hangingPunct="0">
              <a:spcBef>
                <a:spcPct val="20000"/>
              </a:spcBef>
              <a:spcAft>
                <a:spcPct val="0"/>
              </a:spcAft>
              <a:buChar char="»"/>
              <a:tabLst>
                <a:tab pos="360363" algn="l"/>
              </a:tabLst>
              <a:defRPr sz="2000">
                <a:solidFill>
                  <a:schemeClr val="tx1"/>
                </a:solidFill>
                <a:latin typeface="Arial" charset="0"/>
                <a:cs typeface="Arial" charset="0"/>
              </a:defRPr>
            </a:lvl9pPr>
          </a:lstStyle>
          <a:p>
            <a:pPr eaLnBrk="1" hangingPunct="1">
              <a:spcBef>
                <a:spcPct val="50000"/>
              </a:spcBef>
              <a:buFontTx/>
              <a:buNone/>
            </a:pPr>
            <a:r>
              <a:rPr lang="fr-FR" altLang="fr-FR" sz="1600" dirty="0">
                <a:latin typeface="Calibri" panose="020F0502020204030204" pitchFamily="34" charset="0"/>
                <a:cs typeface="Calibri" panose="020F0502020204030204" pitchFamily="34" charset="0"/>
              </a:rPr>
              <a:t>  </a:t>
            </a:r>
            <a:r>
              <a:rPr lang="fr-FR" altLang="fr-FR" sz="1600" b="1" dirty="0">
                <a:latin typeface="Calibri" panose="020F0502020204030204" pitchFamily="34" charset="0"/>
                <a:cs typeface="Calibri" panose="020F0502020204030204" pitchFamily="34" charset="0"/>
              </a:rPr>
              <a:t>B  - </a:t>
            </a:r>
            <a:r>
              <a:rPr lang="fr-FR" altLang="fr-FR" sz="1600" dirty="0" err="1">
                <a:latin typeface="Calibri" panose="020F0502020204030204" pitchFamily="34" charset="0"/>
                <a:cs typeface="Calibri" panose="020F0502020204030204" pitchFamily="34" charset="0"/>
              </a:rPr>
              <a:t>Ik</a:t>
            </a:r>
            <a:r>
              <a:rPr lang="fr-FR" altLang="fr-FR" sz="1600" dirty="0">
                <a:latin typeface="Calibri" panose="020F0502020204030204" pitchFamily="34" charset="0"/>
                <a:cs typeface="Calibri" panose="020F0502020204030204" pitchFamily="34" charset="0"/>
              </a:rPr>
              <a:t> &lt; 10</a:t>
            </a:r>
            <a:r>
              <a:rPr lang="fr-FR" altLang="fr-FR" sz="1600" b="1" dirty="0">
                <a:latin typeface="Calibri" panose="020F0502020204030204" pitchFamily="34" charset="0"/>
                <a:cs typeface="Calibri" panose="020F0502020204030204" pitchFamily="34" charset="0"/>
              </a:rPr>
              <a:t>      BW  </a:t>
            </a:r>
            <a:r>
              <a:rPr lang="fr-FR" altLang="fr-FR" sz="1600" dirty="0" err="1">
                <a:latin typeface="Calibri" panose="020F0502020204030204" pitchFamily="34" charset="0"/>
                <a:cs typeface="Calibri" panose="020F0502020204030204" pitchFamily="34" charset="0"/>
              </a:rPr>
              <a:t>Wüste</a:t>
            </a:r>
            <a:r>
              <a:rPr lang="fr-FR" altLang="fr-FR" sz="1600" dirty="0">
                <a:latin typeface="Calibri" panose="020F0502020204030204" pitchFamily="34" charset="0"/>
                <a:cs typeface="Calibri" panose="020F0502020204030204" pitchFamily="34" charset="0"/>
              </a:rPr>
              <a:t> désert</a:t>
            </a:r>
          </a:p>
          <a:p>
            <a:pPr eaLnBrk="1" hangingPunct="1">
              <a:spcBef>
                <a:spcPct val="50000"/>
              </a:spcBef>
              <a:buFontTx/>
              <a:buNone/>
            </a:pPr>
            <a:r>
              <a:rPr lang="fr-FR" altLang="fr-FR" sz="1600" b="1" dirty="0">
                <a:latin typeface="Calibri" panose="020F0502020204030204" pitchFamily="34" charset="0"/>
                <a:cs typeface="Calibri" panose="020F0502020204030204" pitchFamily="34" charset="0"/>
              </a:rPr>
              <a:t>       </a:t>
            </a:r>
            <a:r>
              <a:rPr lang="fr-FR" altLang="fr-FR" sz="1600" b="1" dirty="0">
                <a:solidFill>
                  <a:schemeClr val="tx1">
                    <a:lumMod val="95000"/>
                    <a:lumOff val="5000"/>
                  </a:schemeClr>
                </a:solidFill>
                <a:latin typeface="Calibri" panose="020F0502020204030204" pitchFamily="34" charset="0"/>
                <a:cs typeface="Calibri" panose="020F0502020204030204" pitchFamily="34" charset="0"/>
              </a:rPr>
              <a:t>-</a:t>
            </a:r>
            <a:r>
              <a:rPr lang="fr-FR" altLang="fr-FR" sz="1600" b="1" dirty="0">
                <a:latin typeface="Calibri" panose="020F0502020204030204" pitchFamily="34" charset="0"/>
                <a:cs typeface="Calibri" panose="020F0502020204030204" pitchFamily="34" charset="0"/>
              </a:rPr>
              <a:t> </a:t>
            </a:r>
            <a:r>
              <a:rPr lang="fr-FR" altLang="fr-FR" sz="1600" dirty="0" err="1">
                <a:latin typeface="Calibri" panose="020F0502020204030204" pitchFamily="34" charset="0"/>
                <a:cs typeface="Calibri" panose="020F0502020204030204" pitchFamily="34" charset="0"/>
              </a:rPr>
              <a:t>Ik</a:t>
            </a:r>
            <a:r>
              <a:rPr lang="fr-FR" altLang="fr-FR" sz="1600" dirty="0">
                <a:latin typeface="Calibri" panose="020F0502020204030204" pitchFamily="34" charset="0"/>
                <a:cs typeface="Calibri" panose="020F0502020204030204" pitchFamily="34" charset="0"/>
              </a:rPr>
              <a:t> &lt; 20</a:t>
            </a:r>
            <a:r>
              <a:rPr lang="fr-FR" altLang="fr-FR" sz="1600" b="1" dirty="0">
                <a:solidFill>
                  <a:schemeClr val="tx1">
                    <a:lumMod val="95000"/>
                    <a:lumOff val="5000"/>
                  </a:schemeClr>
                </a:solidFill>
                <a:latin typeface="Calibri" panose="020F0502020204030204" pitchFamily="34" charset="0"/>
                <a:cs typeface="Calibri" panose="020F0502020204030204" pitchFamily="34" charset="0"/>
              </a:rPr>
              <a:t>     BS   </a:t>
            </a:r>
            <a:r>
              <a:rPr lang="fr-FR" altLang="fr-FR" sz="1600" dirty="0" err="1">
                <a:latin typeface="Calibri" panose="020F0502020204030204" pitchFamily="34" charset="0"/>
                <a:cs typeface="Calibri" panose="020F0502020204030204" pitchFamily="34" charset="0"/>
              </a:rPr>
              <a:t>Steppen</a:t>
            </a:r>
            <a:r>
              <a:rPr lang="fr-FR" altLang="fr-FR" sz="1600" dirty="0">
                <a:latin typeface="Calibri" panose="020F0502020204030204" pitchFamily="34" charset="0"/>
                <a:cs typeface="Calibri" panose="020F0502020204030204" pitchFamily="34" charset="0"/>
              </a:rPr>
              <a:t> Steppes</a:t>
            </a:r>
          </a:p>
        </p:txBody>
      </p:sp>
      <p:sp>
        <p:nvSpPr>
          <p:cNvPr id="73744" name="Text Box 31"/>
          <p:cNvSpPr txBox="1">
            <a:spLocks noChangeArrowheads="1"/>
          </p:cNvSpPr>
          <p:nvPr/>
        </p:nvSpPr>
        <p:spPr bwMode="auto">
          <a:xfrm>
            <a:off x="134938" y="1093701"/>
            <a:ext cx="1252587" cy="338554"/>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a:solidFill>
                  <a:srgbClr val="990000"/>
                </a:solidFill>
                <a:latin typeface="Calibri" panose="020F0502020204030204" pitchFamily="34" charset="0"/>
                <a:cs typeface="Calibri" panose="020F0502020204030204" pitchFamily="34" charset="0"/>
              </a:rPr>
              <a:t>Zone chaude</a:t>
            </a:r>
            <a:endParaRPr lang="fr-FR" altLang="fr-FR" sz="1600" b="1">
              <a:solidFill>
                <a:srgbClr val="990000"/>
              </a:solidFill>
              <a:latin typeface="Calibri" panose="020F0502020204030204" pitchFamily="34" charset="0"/>
              <a:cs typeface="Calibri" panose="020F0502020204030204" pitchFamily="34" charset="0"/>
            </a:endParaRPr>
          </a:p>
        </p:txBody>
      </p:sp>
      <p:sp>
        <p:nvSpPr>
          <p:cNvPr id="73745" name="Text Box 32"/>
          <p:cNvSpPr txBox="1">
            <a:spLocks noChangeArrowheads="1"/>
          </p:cNvSpPr>
          <p:nvPr/>
        </p:nvSpPr>
        <p:spPr bwMode="auto">
          <a:xfrm>
            <a:off x="127000" y="1873163"/>
            <a:ext cx="1140249" cy="338554"/>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a:solidFill>
                  <a:schemeClr val="accent2"/>
                </a:solidFill>
                <a:latin typeface="Calibri" panose="020F0502020204030204" pitchFamily="34" charset="0"/>
                <a:cs typeface="Calibri" panose="020F0502020204030204" pitchFamily="34" charset="0"/>
              </a:rPr>
              <a:t>Zone froide</a:t>
            </a:r>
            <a:endParaRPr lang="fr-FR" altLang="fr-FR" sz="1600" b="1">
              <a:solidFill>
                <a:schemeClr val="accent2"/>
              </a:solidFill>
              <a:latin typeface="Calibri" panose="020F0502020204030204" pitchFamily="34" charset="0"/>
              <a:cs typeface="Calibri" panose="020F0502020204030204" pitchFamily="34" charset="0"/>
            </a:endParaRPr>
          </a:p>
        </p:txBody>
      </p:sp>
      <p:sp>
        <p:nvSpPr>
          <p:cNvPr id="73746" name="Text Box 33"/>
          <p:cNvSpPr txBox="1">
            <a:spLocks noChangeArrowheads="1"/>
          </p:cNvSpPr>
          <p:nvPr/>
        </p:nvSpPr>
        <p:spPr bwMode="auto">
          <a:xfrm>
            <a:off x="128588" y="2700251"/>
            <a:ext cx="1460913" cy="338554"/>
          </a:xfrm>
          <a:prstGeom prst="rect">
            <a:avLst/>
          </a:prstGeom>
          <a:solidFill>
            <a:srgbClr val="99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a:solidFill>
                  <a:srgbClr val="264C00"/>
                </a:solidFill>
                <a:latin typeface="Calibri" panose="020F0502020204030204" pitchFamily="34" charset="0"/>
                <a:cs typeface="Calibri" panose="020F0502020204030204" pitchFamily="34" charset="0"/>
              </a:rPr>
              <a:t>Zone tempérée</a:t>
            </a:r>
          </a:p>
        </p:txBody>
      </p:sp>
      <p:sp>
        <p:nvSpPr>
          <p:cNvPr id="73747" name="Text Box 34"/>
          <p:cNvSpPr txBox="1">
            <a:spLocks noChangeArrowheads="1"/>
          </p:cNvSpPr>
          <p:nvPr/>
        </p:nvSpPr>
        <p:spPr bwMode="auto">
          <a:xfrm>
            <a:off x="760413" y="5346613"/>
            <a:ext cx="1524713" cy="33855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600">
                <a:latin typeface="Calibri" panose="020F0502020204030204" pitchFamily="34" charset="0"/>
                <a:cs typeface="Calibri" panose="020F0502020204030204" pitchFamily="34" charset="0"/>
              </a:rPr>
              <a:t>Précision aridité</a:t>
            </a:r>
          </a:p>
        </p:txBody>
      </p:sp>
      <p:sp>
        <p:nvSpPr>
          <p:cNvPr id="73748" name="Text Box 14"/>
          <p:cNvSpPr txBox="1">
            <a:spLocks noChangeArrowheads="1"/>
          </p:cNvSpPr>
          <p:nvPr/>
        </p:nvSpPr>
        <p:spPr bwMode="auto">
          <a:xfrm>
            <a:off x="5242726" y="3709068"/>
            <a:ext cx="3735705" cy="1323439"/>
          </a:xfrm>
          <a:prstGeom prst="rect">
            <a:avLst/>
          </a:prstGeom>
          <a:solidFill>
            <a:srgbClr val="99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ts val="0"/>
              </a:spcBef>
              <a:buFontTx/>
              <a:buNone/>
            </a:pPr>
            <a:r>
              <a:rPr lang="fr-FR" altLang="fr-FR" sz="1600" dirty="0">
                <a:solidFill>
                  <a:srgbClr val="264C00"/>
                </a:solidFill>
                <a:latin typeface="Calibri" panose="020F0502020204030204" pitchFamily="34" charset="0"/>
                <a:cs typeface="Calibri" panose="020F0502020204030204" pitchFamily="34" charset="0"/>
              </a:rPr>
              <a:t>Rajouter la lettre de la saison sèche  :  </a:t>
            </a:r>
          </a:p>
          <a:p>
            <a:pPr eaLnBrk="1" hangingPunct="1">
              <a:spcBef>
                <a:spcPts val="0"/>
              </a:spcBef>
              <a:buFontTx/>
              <a:buNone/>
            </a:pPr>
            <a:r>
              <a:rPr lang="fr-FR" altLang="fr-FR" sz="1600" b="1" dirty="0">
                <a:solidFill>
                  <a:srgbClr val="264C00"/>
                </a:solidFill>
                <a:latin typeface="Calibri" panose="020F0502020204030204" pitchFamily="34" charset="0"/>
                <a:cs typeface="Calibri" panose="020F0502020204030204" pitchFamily="34" charset="0"/>
              </a:rPr>
              <a:t>	</a:t>
            </a:r>
            <a:r>
              <a:rPr lang="fr-FR" altLang="fr-FR" sz="1600" b="1" dirty="0" err="1">
                <a:solidFill>
                  <a:srgbClr val="264C00"/>
                </a:solidFill>
                <a:latin typeface="Calibri" panose="020F0502020204030204" pitchFamily="34" charset="0"/>
                <a:cs typeface="Calibri" panose="020F0502020204030204" pitchFamily="34" charset="0"/>
              </a:rPr>
              <a:t>f</a:t>
            </a:r>
            <a:r>
              <a:rPr lang="fr-FR" altLang="fr-FR" sz="1600" dirty="0" err="1">
                <a:solidFill>
                  <a:srgbClr val="264C00"/>
                </a:solidFill>
                <a:latin typeface="Calibri" panose="020F0502020204030204" pitchFamily="34" charset="0"/>
                <a:cs typeface="Calibri" panose="020F0502020204030204" pitchFamily="34" charset="0"/>
              </a:rPr>
              <a:t>,</a:t>
            </a:r>
            <a:r>
              <a:rPr lang="fr-FR" altLang="fr-FR" sz="1600" b="1" dirty="0" err="1">
                <a:solidFill>
                  <a:srgbClr val="264C00"/>
                </a:solidFill>
                <a:latin typeface="Calibri" panose="020F0502020204030204" pitchFamily="34" charset="0"/>
                <a:cs typeface="Calibri" panose="020F0502020204030204" pitchFamily="34" charset="0"/>
              </a:rPr>
              <a:t>w,s</a:t>
            </a:r>
            <a:endParaRPr lang="fr-FR" altLang="fr-FR" sz="1600" b="1" dirty="0">
              <a:solidFill>
                <a:srgbClr val="264C00"/>
              </a:solidFill>
              <a:latin typeface="Calibri" panose="020F0502020204030204" pitchFamily="34" charset="0"/>
              <a:cs typeface="Calibri" panose="020F0502020204030204" pitchFamily="34" charset="0"/>
            </a:endParaRPr>
          </a:p>
          <a:p>
            <a:pPr eaLnBrk="1" hangingPunct="1">
              <a:spcBef>
                <a:spcPts val="0"/>
              </a:spcBef>
              <a:buFontTx/>
              <a:buNone/>
            </a:pPr>
            <a:r>
              <a:rPr lang="fr-FR" altLang="fr-FR" sz="1600" dirty="0">
                <a:solidFill>
                  <a:srgbClr val="264C00"/>
                </a:solidFill>
                <a:latin typeface="Calibri" panose="020F0502020204030204" pitchFamily="34" charset="0"/>
                <a:cs typeface="Calibri" panose="020F0502020204030204" pitchFamily="34" charset="0"/>
              </a:rPr>
              <a:t>Et la lettre thermique :</a:t>
            </a:r>
          </a:p>
          <a:p>
            <a:pPr algn="ctr" eaLnBrk="1" hangingPunct="1">
              <a:spcBef>
                <a:spcPts val="0"/>
              </a:spcBef>
              <a:buFontTx/>
              <a:buNone/>
            </a:pPr>
            <a:r>
              <a:rPr lang="fr-FR" altLang="fr-FR" sz="1600" b="1" dirty="0">
                <a:solidFill>
                  <a:srgbClr val="264C00"/>
                </a:solidFill>
                <a:latin typeface="Calibri" panose="020F0502020204030204" pitchFamily="34" charset="0"/>
                <a:cs typeface="Calibri" panose="020F0502020204030204" pitchFamily="34" charset="0"/>
              </a:rPr>
              <a:t>a</a:t>
            </a:r>
            <a:r>
              <a:rPr lang="fr-FR" altLang="fr-FR" sz="1600" dirty="0">
                <a:solidFill>
                  <a:srgbClr val="264C00"/>
                </a:solidFill>
                <a:latin typeface="Calibri" panose="020F0502020204030204" pitchFamily="34" charset="0"/>
                <a:cs typeface="Calibri" panose="020F0502020204030204" pitchFamily="34" charset="0"/>
              </a:rPr>
              <a:t> (1mois &gt; 22°)  , </a:t>
            </a:r>
            <a:r>
              <a:rPr lang="fr-FR" altLang="fr-FR" sz="1600" b="1" dirty="0">
                <a:solidFill>
                  <a:srgbClr val="264C00"/>
                </a:solidFill>
                <a:latin typeface="Calibri" panose="020F0502020204030204" pitchFamily="34" charset="0"/>
                <a:cs typeface="Calibri" panose="020F0502020204030204" pitchFamily="34" charset="0"/>
              </a:rPr>
              <a:t>d</a:t>
            </a:r>
            <a:r>
              <a:rPr lang="fr-FR" altLang="fr-FR" sz="1600" dirty="0">
                <a:solidFill>
                  <a:srgbClr val="264C00"/>
                </a:solidFill>
                <a:latin typeface="Calibri" panose="020F0502020204030204" pitchFamily="34" charset="0"/>
                <a:cs typeface="Calibri" panose="020F0502020204030204" pitchFamily="34" charset="0"/>
              </a:rPr>
              <a:t> (1m &lt; -38°) ,</a:t>
            </a:r>
          </a:p>
          <a:p>
            <a:pPr algn="ctr" eaLnBrk="1" hangingPunct="1">
              <a:spcBef>
                <a:spcPts val="0"/>
              </a:spcBef>
              <a:buFontTx/>
              <a:buNone/>
            </a:pPr>
            <a:r>
              <a:rPr lang="fr-FR" altLang="fr-FR" sz="1600" b="1" dirty="0">
                <a:solidFill>
                  <a:srgbClr val="264C00"/>
                </a:solidFill>
                <a:latin typeface="Calibri" panose="020F0502020204030204" pitchFamily="34" charset="0"/>
                <a:cs typeface="Calibri" panose="020F0502020204030204" pitchFamily="34" charset="0"/>
              </a:rPr>
              <a:t>b </a:t>
            </a:r>
            <a:r>
              <a:rPr lang="fr-FR" altLang="fr-FR" sz="1600" dirty="0">
                <a:solidFill>
                  <a:srgbClr val="264C00"/>
                </a:solidFill>
                <a:latin typeface="Calibri" panose="020F0502020204030204" pitchFamily="34" charset="0"/>
                <a:cs typeface="Calibri" panose="020F0502020204030204" pitchFamily="34" charset="0"/>
              </a:rPr>
              <a:t>(5m &gt;= 10°)  ,  </a:t>
            </a:r>
            <a:r>
              <a:rPr lang="fr-FR" altLang="fr-FR" sz="1600" b="1" dirty="0">
                <a:solidFill>
                  <a:srgbClr val="264C00"/>
                </a:solidFill>
                <a:latin typeface="Calibri" panose="020F0502020204030204" pitchFamily="34" charset="0"/>
                <a:cs typeface="Calibri" panose="020F0502020204030204" pitchFamily="34" charset="0"/>
              </a:rPr>
              <a:t>c </a:t>
            </a:r>
            <a:r>
              <a:rPr lang="fr-FR" altLang="fr-FR" sz="1600" dirty="0">
                <a:solidFill>
                  <a:srgbClr val="264C00"/>
                </a:solidFill>
                <a:latin typeface="Calibri" panose="020F0502020204030204" pitchFamily="34" charset="0"/>
                <a:cs typeface="Calibri" panose="020F0502020204030204" pitchFamily="34" charset="0"/>
              </a:rPr>
              <a:t>(reste)</a:t>
            </a:r>
          </a:p>
        </p:txBody>
      </p:sp>
      <p:sp>
        <p:nvSpPr>
          <p:cNvPr id="28" name="Rectangle 30"/>
          <p:cNvSpPr>
            <a:spLocks noChangeArrowheads="1"/>
          </p:cNvSpPr>
          <p:nvPr/>
        </p:nvSpPr>
        <p:spPr bwMode="auto">
          <a:xfrm>
            <a:off x="-32884" y="-89236"/>
            <a:ext cx="8904968" cy="830997"/>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III. Les domaines climatiques et la définition du climat</a:t>
            </a:r>
          </a:p>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	2. La classification de </a:t>
            </a:r>
            <a:r>
              <a:rPr lang="fr-FR" altLang="fr-FR" sz="2400" dirty="0" err="1">
                <a:solidFill>
                  <a:schemeClr val="tx1">
                    <a:lumMod val="95000"/>
                    <a:lumOff val="5000"/>
                  </a:schemeClr>
                </a:solidFill>
                <a:latin typeface="Calibri" panose="020F0502020204030204" pitchFamily="34" charset="0"/>
                <a:cs typeface="Calibri" panose="020F0502020204030204" pitchFamily="34" charset="0"/>
              </a:rPr>
              <a:t>Köppen</a:t>
            </a:r>
            <a:endParaRPr lang="fr-FR" altLang="fr-FR" sz="2400" dirty="0">
              <a:solidFill>
                <a:schemeClr val="tx1">
                  <a:lumMod val="95000"/>
                  <a:lumOff val="5000"/>
                </a:schemeClr>
              </a:solidFill>
              <a:latin typeface="Comic Sans MS" pitchFamily="66"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1"/>
          <p:cNvSpPr>
            <a:spLocks noChangeArrowheads="1"/>
          </p:cNvSpPr>
          <p:nvPr/>
        </p:nvSpPr>
        <p:spPr bwMode="auto">
          <a:xfrm>
            <a:off x="0" y="3881438"/>
            <a:ext cx="2489200" cy="11318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800"/>
          </a:p>
        </p:txBody>
      </p:sp>
      <p:sp>
        <p:nvSpPr>
          <p:cNvPr id="74755" name="Rectangle 29"/>
          <p:cNvSpPr>
            <a:spLocks noChangeArrowheads="1"/>
          </p:cNvSpPr>
          <p:nvPr/>
        </p:nvSpPr>
        <p:spPr bwMode="auto">
          <a:xfrm>
            <a:off x="0" y="4999038"/>
            <a:ext cx="2489200" cy="61277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800"/>
          </a:p>
        </p:txBody>
      </p:sp>
      <p:sp>
        <p:nvSpPr>
          <p:cNvPr id="74756" name="Rectangle 28"/>
          <p:cNvSpPr>
            <a:spLocks noChangeArrowheads="1"/>
          </p:cNvSpPr>
          <p:nvPr/>
        </p:nvSpPr>
        <p:spPr bwMode="auto">
          <a:xfrm>
            <a:off x="0" y="581025"/>
            <a:ext cx="2489200" cy="636588"/>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800"/>
          </a:p>
        </p:txBody>
      </p:sp>
      <p:sp>
        <p:nvSpPr>
          <p:cNvPr id="74757" name="Rectangle 6"/>
          <p:cNvSpPr>
            <a:spLocks noChangeArrowheads="1"/>
          </p:cNvSpPr>
          <p:nvPr/>
        </p:nvSpPr>
        <p:spPr bwMode="auto">
          <a:xfrm>
            <a:off x="0" y="1755775"/>
            <a:ext cx="2489200" cy="2008444"/>
          </a:xfrm>
          <a:prstGeom prst="rect">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800"/>
          </a:p>
        </p:txBody>
      </p:sp>
      <p:sp>
        <p:nvSpPr>
          <p:cNvPr id="74758" name="Rectangle 8"/>
          <p:cNvSpPr>
            <a:spLocks noChangeArrowheads="1"/>
          </p:cNvSpPr>
          <p:nvPr/>
        </p:nvSpPr>
        <p:spPr bwMode="auto">
          <a:xfrm>
            <a:off x="0" y="1209675"/>
            <a:ext cx="2489200" cy="554038"/>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800"/>
          </a:p>
        </p:txBody>
      </p:sp>
      <p:sp>
        <p:nvSpPr>
          <p:cNvPr id="74759" name="Line 17"/>
          <p:cNvSpPr>
            <a:spLocks noChangeShapeType="1"/>
          </p:cNvSpPr>
          <p:nvPr/>
        </p:nvSpPr>
        <p:spPr bwMode="auto">
          <a:xfrm flipH="1">
            <a:off x="9134475" y="890588"/>
            <a:ext cx="9525" cy="581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1634" name="Text Box 18"/>
          <p:cNvSpPr txBox="1">
            <a:spLocks noChangeArrowheads="1"/>
          </p:cNvSpPr>
          <p:nvPr/>
        </p:nvSpPr>
        <p:spPr bwMode="auto">
          <a:xfrm>
            <a:off x="111125" y="31750"/>
            <a:ext cx="2570163" cy="6814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519" tIns="10511" rIns="17519" bIns="10511">
            <a:spAutoFit/>
          </a:bodyPr>
          <a:lstStyle>
            <a:lvl1pPr defTabSz="900113">
              <a:tabLst>
                <a:tab pos="449263" algn="l"/>
              </a:tabLst>
              <a:defRPr>
                <a:solidFill>
                  <a:schemeClr val="tx1"/>
                </a:solidFill>
                <a:latin typeface="Arial" charset="0"/>
                <a:cs typeface="Arial" charset="0"/>
              </a:defRPr>
            </a:lvl1pPr>
            <a:lvl2pPr marL="446088" defTabSz="900113">
              <a:tabLst>
                <a:tab pos="449263" algn="l"/>
              </a:tabLst>
              <a:defRPr>
                <a:solidFill>
                  <a:schemeClr val="tx1"/>
                </a:solidFill>
                <a:latin typeface="Arial" charset="0"/>
                <a:cs typeface="Arial" charset="0"/>
              </a:defRPr>
            </a:lvl2pPr>
            <a:lvl3pPr marL="889000" defTabSz="900113">
              <a:tabLst>
                <a:tab pos="449263" algn="l"/>
              </a:tabLst>
              <a:defRPr>
                <a:solidFill>
                  <a:schemeClr val="tx1"/>
                </a:solidFill>
                <a:latin typeface="Arial" charset="0"/>
                <a:cs typeface="Arial" charset="0"/>
              </a:defRPr>
            </a:lvl3pPr>
            <a:lvl4pPr marL="1335088" defTabSz="900113">
              <a:tabLst>
                <a:tab pos="449263" algn="l"/>
              </a:tabLst>
              <a:defRPr>
                <a:solidFill>
                  <a:schemeClr val="tx1"/>
                </a:solidFill>
                <a:latin typeface="Arial" charset="0"/>
                <a:cs typeface="Arial" charset="0"/>
              </a:defRPr>
            </a:lvl4pPr>
            <a:lvl5pPr marL="1779588" defTabSz="900113">
              <a:tabLst>
                <a:tab pos="449263" algn="l"/>
              </a:tabLst>
              <a:defRPr>
                <a:solidFill>
                  <a:schemeClr val="tx1"/>
                </a:solidFill>
                <a:latin typeface="Arial" charset="0"/>
                <a:cs typeface="Arial" charset="0"/>
              </a:defRPr>
            </a:lvl5pPr>
            <a:lvl6pPr marL="2236788" defTabSz="900113" fontAlgn="base">
              <a:spcBef>
                <a:spcPct val="0"/>
              </a:spcBef>
              <a:spcAft>
                <a:spcPct val="0"/>
              </a:spcAft>
              <a:tabLst>
                <a:tab pos="449263" algn="l"/>
              </a:tabLst>
              <a:defRPr>
                <a:solidFill>
                  <a:schemeClr val="tx1"/>
                </a:solidFill>
                <a:latin typeface="Arial" charset="0"/>
                <a:cs typeface="Arial" charset="0"/>
              </a:defRPr>
            </a:lvl6pPr>
            <a:lvl7pPr marL="2693988" defTabSz="900113" fontAlgn="base">
              <a:spcBef>
                <a:spcPct val="0"/>
              </a:spcBef>
              <a:spcAft>
                <a:spcPct val="0"/>
              </a:spcAft>
              <a:tabLst>
                <a:tab pos="449263" algn="l"/>
              </a:tabLst>
              <a:defRPr>
                <a:solidFill>
                  <a:schemeClr val="tx1"/>
                </a:solidFill>
                <a:latin typeface="Arial" charset="0"/>
                <a:cs typeface="Arial" charset="0"/>
              </a:defRPr>
            </a:lvl7pPr>
            <a:lvl8pPr marL="3151188" defTabSz="900113" fontAlgn="base">
              <a:spcBef>
                <a:spcPct val="0"/>
              </a:spcBef>
              <a:spcAft>
                <a:spcPct val="0"/>
              </a:spcAft>
              <a:tabLst>
                <a:tab pos="449263" algn="l"/>
              </a:tabLst>
              <a:defRPr>
                <a:solidFill>
                  <a:schemeClr val="tx1"/>
                </a:solidFill>
                <a:latin typeface="Arial" charset="0"/>
                <a:cs typeface="Arial" charset="0"/>
              </a:defRPr>
            </a:lvl8pPr>
            <a:lvl9pPr marL="3608388" defTabSz="900113" fontAlgn="base">
              <a:spcBef>
                <a:spcPct val="0"/>
              </a:spcBef>
              <a:spcAft>
                <a:spcPct val="0"/>
              </a:spcAft>
              <a:tabLst>
                <a:tab pos="449263" algn="l"/>
              </a:tabLst>
              <a:defRPr>
                <a:solidFill>
                  <a:schemeClr val="tx1"/>
                </a:solidFill>
                <a:latin typeface="Arial" charset="0"/>
                <a:cs typeface="Arial" charset="0"/>
              </a:defRPr>
            </a:lvl9pPr>
          </a:lstStyle>
          <a:p>
            <a:pPr algn="ctr">
              <a:defRPr/>
            </a:pPr>
            <a:r>
              <a:rPr lang="fr-FR" sz="1400" b="1" dirty="0">
                <a:solidFill>
                  <a:schemeClr val="tx1">
                    <a:lumMod val="95000"/>
                    <a:lumOff val="5000"/>
                  </a:schemeClr>
                </a:solidFill>
                <a:latin typeface="Times New Roman" pitchFamily="18" charset="0"/>
                <a:cs typeface="Times New Roman" pitchFamily="18" charset="0"/>
              </a:rPr>
              <a:t>Les climats selon W. </a:t>
            </a:r>
            <a:r>
              <a:rPr lang="fr-FR" sz="1400" b="1" dirty="0" err="1">
                <a:solidFill>
                  <a:schemeClr val="tx1">
                    <a:lumMod val="95000"/>
                    <a:lumOff val="5000"/>
                  </a:schemeClr>
                </a:solidFill>
                <a:latin typeface="Times New Roman" pitchFamily="18" charset="0"/>
                <a:cs typeface="Times New Roman" pitchFamily="18" charset="0"/>
              </a:rPr>
              <a:t>Köppen</a:t>
            </a:r>
            <a:r>
              <a:rPr lang="fr-FR" sz="1400" b="1" dirty="0">
                <a:solidFill>
                  <a:schemeClr val="tx1">
                    <a:lumMod val="95000"/>
                    <a:lumOff val="5000"/>
                  </a:schemeClr>
                </a:solidFill>
                <a:latin typeface="Times New Roman" pitchFamily="18" charset="0"/>
                <a:cs typeface="Times New Roman" pitchFamily="18" charset="0"/>
              </a:rPr>
              <a:t> </a:t>
            </a:r>
            <a:r>
              <a:rPr lang="fr-FR" sz="1200" dirty="0">
                <a:solidFill>
                  <a:schemeClr val="tx1">
                    <a:lumMod val="95000"/>
                    <a:lumOff val="5000"/>
                  </a:schemeClr>
                </a:solidFill>
                <a:latin typeface="Times New Roman" pitchFamily="18" charset="0"/>
                <a:cs typeface="Times New Roman" pitchFamily="18" charset="0"/>
              </a:rPr>
              <a:t>(1935)</a:t>
            </a:r>
          </a:p>
          <a:p>
            <a:pPr algn="ctr">
              <a:defRPr/>
            </a:pPr>
            <a:endParaRPr lang="fr-FR" sz="1200" dirty="0">
              <a:solidFill>
                <a:schemeClr val="tx1">
                  <a:lumMod val="95000"/>
                  <a:lumOff val="5000"/>
                </a:schemeClr>
              </a:solidFill>
              <a:latin typeface="Times New Roman" pitchFamily="18" charset="0"/>
              <a:cs typeface="Times New Roman" pitchFamily="18" charset="0"/>
            </a:endParaRPr>
          </a:p>
          <a:p>
            <a:pPr>
              <a:defRPr/>
            </a:pPr>
            <a:r>
              <a:rPr lang="fr-FR" sz="1400" b="1" dirty="0">
                <a:solidFill>
                  <a:schemeClr val="tx1">
                    <a:lumMod val="95000"/>
                    <a:lumOff val="5000"/>
                  </a:schemeClr>
                </a:solidFill>
                <a:latin typeface="Times New Roman" pitchFamily="18" charset="0"/>
                <a:cs typeface="Times New Roman" pitchFamily="18" charset="0"/>
              </a:rPr>
              <a:t>[ A ]</a:t>
            </a:r>
            <a:r>
              <a:rPr lang="fr-FR" sz="1400" dirty="0">
                <a:solidFill>
                  <a:schemeClr val="tx1">
                    <a:lumMod val="95000"/>
                    <a:lumOff val="5000"/>
                  </a:schemeClr>
                </a:solidFill>
                <a:latin typeface="Times New Roman" pitchFamily="18" charset="0"/>
                <a:cs typeface="Times New Roman" pitchFamily="18" charset="0"/>
              </a:rPr>
              <a:t> </a:t>
            </a:r>
            <a:r>
              <a:rPr lang="fr-FR" sz="1400" i="1" dirty="0">
                <a:solidFill>
                  <a:schemeClr val="tx1">
                    <a:lumMod val="95000"/>
                    <a:lumOff val="5000"/>
                  </a:schemeClr>
                </a:solidFill>
                <a:latin typeface="Times New Roman" pitchFamily="18" charset="0"/>
                <a:cs typeface="Times New Roman" pitchFamily="18" charset="0"/>
              </a:rPr>
              <a:t>zone chaude</a:t>
            </a:r>
            <a:r>
              <a:rPr lang="fr-FR" sz="1400" dirty="0">
                <a:solidFill>
                  <a:schemeClr val="tx1">
                    <a:lumMod val="95000"/>
                    <a:lumOff val="5000"/>
                  </a:schemeClr>
                </a:solidFill>
                <a:latin typeface="Times New Roman" pitchFamily="18" charset="0"/>
                <a:cs typeface="Times New Roman" pitchFamily="18" charset="0"/>
              </a:rPr>
              <a:t> : </a:t>
            </a:r>
          </a:p>
          <a:p>
            <a:pPr>
              <a:defRPr/>
            </a:pPr>
            <a:r>
              <a:rPr lang="fr-FR" sz="1200" dirty="0">
                <a:solidFill>
                  <a:schemeClr val="tx1">
                    <a:lumMod val="95000"/>
                    <a:lumOff val="5000"/>
                  </a:schemeClr>
                </a:solidFill>
                <a:latin typeface="Times New Roman" pitchFamily="18" charset="0"/>
                <a:cs typeface="Times New Roman" pitchFamily="18" charset="0"/>
              </a:rPr>
              <a:t>	-équatorial : </a:t>
            </a:r>
            <a:r>
              <a:rPr lang="fr-FR" sz="1200" b="1" dirty="0" err="1">
                <a:solidFill>
                  <a:schemeClr val="tx1">
                    <a:lumMod val="95000"/>
                    <a:lumOff val="5000"/>
                  </a:schemeClr>
                </a:solidFill>
                <a:latin typeface="Times New Roman" pitchFamily="18" charset="0"/>
                <a:cs typeface="Times New Roman" pitchFamily="18" charset="0"/>
              </a:rPr>
              <a:t>Af</a:t>
            </a:r>
            <a:r>
              <a:rPr lang="fr-FR" sz="1200" dirty="0">
                <a:solidFill>
                  <a:schemeClr val="tx1">
                    <a:lumMod val="95000"/>
                    <a:lumOff val="5000"/>
                  </a:schemeClr>
                </a:solidFill>
                <a:latin typeface="Times New Roman" pitchFamily="18" charset="0"/>
                <a:cs typeface="Times New Roman" pitchFamily="18" charset="0"/>
              </a:rPr>
              <a:t> </a:t>
            </a:r>
          </a:p>
          <a:p>
            <a:pPr>
              <a:defRPr/>
            </a:pPr>
            <a:r>
              <a:rPr lang="fr-FR" sz="1200" dirty="0">
                <a:solidFill>
                  <a:schemeClr val="tx1">
                    <a:lumMod val="95000"/>
                    <a:lumOff val="5000"/>
                  </a:schemeClr>
                </a:solidFill>
                <a:latin typeface="Times New Roman" pitchFamily="18" charset="0"/>
                <a:cs typeface="Times New Roman" pitchFamily="18" charset="0"/>
              </a:rPr>
              <a:t>	-tropical : </a:t>
            </a:r>
            <a:r>
              <a:rPr lang="fr-FR" sz="1200" b="1" dirty="0" err="1">
                <a:solidFill>
                  <a:schemeClr val="tx1">
                    <a:lumMod val="95000"/>
                    <a:lumOff val="5000"/>
                  </a:schemeClr>
                </a:solidFill>
                <a:latin typeface="Times New Roman" pitchFamily="18" charset="0"/>
                <a:cs typeface="Times New Roman" pitchFamily="18" charset="0"/>
              </a:rPr>
              <a:t>Aw</a:t>
            </a:r>
            <a:endParaRPr lang="fr-FR" sz="1200" b="1" dirty="0">
              <a:solidFill>
                <a:schemeClr val="tx1">
                  <a:lumMod val="95000"/>
                  <a:lumOff val="5000"/>
                </a:schemeClr>
              </a:solidFill>
              <a:latin typeface="Times New Roman" pitchFamily="18" charset="0"/>
              <a:cs typeface="Times New Roman" pitchFamily="18" charset="0"/>
            </a:endParaRPr>
          </a:p>
          <a:p>
            <a:pPr>
              <a:defRPr/>
            </a:pPr>
            <a:r>
              <a:rPr lang="fr-FR" sz="1400" b="1" dirty="0">
                <a:solidFill>
                  <a:schemeClr val="tx1">
                    <a:lumMod val="95000"/>
                    <a:lumOff val="5000"/>
                  </a:schemeClr>
                </a:solidFill>
                <a:latin typeface="Times New Roman" pitchFamily="18" charset="0"/>
                <a:cs typeface="Times New Roman" pitchFamily="18" charset="0"/>
              </a:rPr>
              <a:t>[ E ]</a:t>
            </a:r>
            <a:r>
              <a:rPr lang="fr-FR" sz="1400" dirty="0">
                <a:solidFill>
                  <a:schemeClr val="tx1">
                    <a:lumMod val="95000"/>
                    <a:lumOff val="5000"/>
                  </a:schemeClr>
                </a:solidFill>
                <a:latin typeface="Times New Roman" pitchFamily="18" charset="0"/>
                <a:cs typeface="Times New Roman" pitchFamily="18" charset="0"/>
              </a:rPr>
              <a:t> </a:t>
            </a:r>
            <a:r>
              <a:rPr lang="fr-FR" sz="1400" i="1" dirty="0">
                <a:solidFill>
                  <a:schemeClr val="tx1">
                    <a:lumMod val="95000"/>
                    <a:lumOff val="5000"/>
                  </a:schemeClr>
                </a:solidFill>
                <a:latin typeface="Times New Roman" pitchFamily="18" charset="0"/>
                <a:cs typeface="Times New Roman" pitchFamily="18" charset="0"/>
              </a:rPr>
              <a:t>zone froide</a:t>
            </a:r>
            <a:r>
              <a:rPr lang="fr-FR" sz="1400" dirty="0">
                <a:solidFill>
                  <a:schemeClr val="tx1">
                    <a:lumMod val="95000"/>
                    <a:lumOff val="5000"/>
                  </a:schemeClr>
                </a:solidFill>
                <a:latin typeface="Times New Roman" pitchFamily="18" charset="0"/>
                <a:cs typeface="Times New Roman" pitchFamily="18" charset="0"/>
              </a:rPr>
              <a:t> </a:t>
            </a:r>
          </a:p>
          <a:p>
            <a:pPr>
              <a:defRPr/>
            </a:pPr>
            <a:r>
              <a:rPr lang="fr-FR" sz="1200" dirty="0">
                <a:solidFill>
                  <a:schemeClr val="tx1">
                    <a:lumMod val="95000"/>
                    <a:lumOff val="5000"/>
                  </a:schemeClr>
                </a:solidFill>
                <a:latin typeface="Times New Roman" pitchFamily="18" charset="0"/>
                <a:cs typeface="Times New Roman" pitchFamily="18" charset="0"/>
              </a:rPr>
              <a:t>	-toundra </a:t>
            </a:r>
            <a:r>
              <a:rPr lang="fr-FR" sz="1200" b="1" dirty="0">
                <a:solidFill>
                  <a:schemeClr val="tx1">
                    <a:lumMod val="95000"/>
                    <a:lumOff val="5000"/>
                  </a:schemeClr>
                </a:solidFill>
                <a:latin typeface="Times New Roman" pitchFamily="18" charset="0"/>
                <a:cs typeface="Times New Roman" pitchFamily="18" charset="0"/>
              </a:rPr>
              <a:t>ET</a:t>
            </a:r>
          </a:p>
          <a:p>
            <a:pPr>
              <a:defRPr/>
            </a:pPr>
            <a:r>
              <a:rPr lang="fr-FR" sz="1200" dirty="0">
                <a:solidFill>
                  <a:schemeClr val="tx1">
                    <a:lumMod val="95000"/>
                    <a:lumOff val="5000"/>
                  </a:schemeClr>
                </a:solidFill>
                <a:latin typeface="Times New Roman" pitchFamily="18" charset="0"/>
                <a:cs typeface="Times New Roman" pitchFamily="18" charset="0"/>
              </a:rPr>
              <a:t>	-glaces permanentes </a:t>
            </a:r>
            <a:r>
              <a:rPr lang="fr-FR" sz="1200" b="1" dirty="0">
                <a:solidFill>
                  <a:schemeClr val="tx1">
                    <a:lumMod val="95000"/>
                    <a:lumOff val="5000"/>
                  </a:schemeClr>
                </a:solidFill>
                <a:latin typeface="Times New Roman" pitchFamily="18" charset="0"/>
                <a:cs typeface="Times New Roman" pitchFamily="18" charset="0"/>
              </a:rPr>
              <a:t>EF</a:t>
            </a:r>
          </a:p>
          <a:p>
            <a:pPr>
              <a:defRPr/>
            </a:pPr>
            <a:r>
              <a:rPr lang="fr-FR" sz="1400" b="1" dirty="0">
                <a:solidFill>
                  <a:schemeClr val="tx1">
                    <a:lumMod val="95000"/>
                    <a:lumOff val="5000"/>
                  </a:schemeClr>
                </a:solidFill>
                <a:latin typeface="Times New Roman" pitchFamily="18" charset="0"/>
                <a:cs typeface="Times New Roman" pitchFamily="18" charset="0"/>
              </a:rPr>
              <a:t>[ C ]</a:t>
            </a:r>
            <a:r>
              <a:rPr lang="fr-FR" sz="1400" dirty="0">
                <a:solidFill>
                  <a:schemeClr val="tx1">
                    <a:lumMod val="95000"/>
                    <a:lumOff val="5000"/>
                  </a:schemeClr>
                </a:solidFill>
                <a:latin typeface="Times New Roman" pitchFamily="18" charset="0"/>
                <a:cs typeface="Times New Roman" pitchFamily="18" charset="0"/>
              </a:rPr>
              <a:t> </a:t>
            </a:r>
            <a:r>
              <a:rPr lang="fr-FR" sz="1400" i="1" dirty="0">
                <a:solidFill>
                  <a:schemeClr val="tx1">
                    <a:lumMod val="95000"/>
                    <a:lumOff val="5000"/>
                  </a:schemeClr>
                </a:solidFill>
                <a:latin typeface="Times New Roman" pitchFamily="18" charset="0"/>
                <a:cs typeface="Times New Roman" pitchFamily="18" charset="0"/>
              </a:rPr>
              <a:t>zone tempérée </a:t>
            </a:r>
          </a:p>
          <a:p>
            <a:pPr>
              <a:defRPr/>
            </a:pPr>
            <a:r>
              <a:rPr lang="fr-FR" sz="1400" i="1" dirty="0">
                <a:solidFill>
                  <a:schemeClr val="tx1">
                    <a:lumMod val="95000"/>
                    <a:lumOff val="5000"/>
                  </a:schemeClr>
                </a:solidFill>
                <a:latin typeface="Times New Roman" pitchFamily="18" charset="0"/>
                <a:cs typeface="Times New Roman" pitchFamily="18" charset="0"/>
              </a:rPr>
              <a:t>climats à hivers modérés</a:t>
            </a:r>
            <a:r>
              <a:rPr lang="fr-FR" sz="1400" dirty="0">
                <a:solidFill>
                  <a:schemeClr val="tx1">
                    <a:lumMod val="95000"/>
                    <a:lumOff val="5000"/>
                  </a:schemeClr>
                </a:solidFill>
                <a:latin typeface="Times New Roman" pitchFamily="18" charset="0"/>
                <a:cs typeface="Times New Roman" pitchFamily="18" charset="0"/>
              </a:rPr>
              <a:t> </a:t>
            </a:r>
          </a:p>
          <a:p>
            <a:pPr>
              <a:defRPr/>
            </a:pPr>
            <a:r>
              <a:rPr lang="fr-FR" sz="1200" dirty="0">
                <a:solidFill>
                  <a:schemeClr val="tx1">
                    <a:lumMod val="95000"/>
                    <a:lumOff val="5000"/>
                  </a:schemeClr>
                </a:solidFill>
                <a:latin typeface="Times New Roman" pitchFamily="18" charset="0"/>
                <a:cs typeface="Times New Roman" pitchFamily="18" charset="0"/>
              </a:rPr>
              <a:t>	-façades ouest :</a:t>
            </a:r>
          </a:p>
          <a:p>
            <a:pPr>
              <a:defRPr/>
            </a:pPr>
            <a:r>
              <a:rPr lang="fr-FR" sz="1200" dirty="0">
                <a:solidFill>
                  <a:schemeClr val="tx1">
                    <a:lumMod val="95000"/>
                    <a:lumOff val="5000"/>
                  </a:schemeClr>
                </a:solidFill>
                <a:latin typeface="Times New Roman" pitchFamily="18" charset="0"/>
                <a:cs typeface="Times New Roman" pitchFamily="18" charset="0"/>
              </a:rPr>
              <a:t>	   océanique  </a:t>
            </a:r>
            <a:r>
              <a:rPr lang="fr-FR" sz="1200" b="1" dirty="0" err="1">
                <a:solidFill>
                  <a:schemeClr val="tx1">
                    <a:lumMod val="95000"/>
                    <a:lumOff val="5000"/>
                  </a:schemeClr>
                </a:solidFill>
                <a:latin typeface="Times New Roman" pitchFamily="18" charset="0"/>
                <a:cs typeface="Times New Roman" pitchFamily="18" charset="0"/>
              </a:rPr>
              <a:t>Cfb</a:t>
            </a:r>
            <a:r>
              <a:rPr lang="fr-FR" sz="1200" b="1" dirty="0">
                <a:solidFill>
                  <a:schemeClr val="tx1">
                    <a:lumMod val="95000"/>
                    <a:lumOff val="5000"/>
                  </a:schemeClr>
                </a:solidFill>
                <a:latin typeface="Times New Roman" pitchFamily="18" charset="0"/>
                <a:cs typeface="Times New Roman" pitchFamily="18" charset="0"/>
              </a:rPr>
              <a:t> </a:t>
            </a:r>
            <a:r>
              <a:rPr lang="fr-FR" sz="1200" b="1" dirty="0" err="1">
                <a:solidFill>
                  <a:schemeClr val="tx1">
                    <a:lumMod val="95000"/>
                    <a:lumOff val="5000"/>
                  </a:schemeClr>
                </a:solidFill>
                <a:latin typeface="Times New Roman" pitchFamily="18" charset="0"/>
                <a:cs typeface="Times New Roman" pitchFamily="18" charset="0"/>
              </a:rPr>
              <a:t>Cfc</a:t>
            </a:r>
            <a:r>
              <a:rPr lang="fr-FR" sz="1200" dirty="0">
                <a:solidFill>
                  <a:schemeClr val="tx1">
                    <a:lumMod val="95000"/>
                    <a:lumOff val="5000"/>
                  </a:schemeClr>
                </a:solidFill>
                <a:latin typeface="Times New Roman" pitchFamily="18" charset="0"/>
                <a:cs typeface="Times New Roman" pitchFamily="18" charset="0"/>
              </a:rPr>
              <a:t> 	   méditerranéen </a:t>
            </a:r>
            <a:r>
              <a:rPr lang="fr-FR" sz="1200" b="1" dirty="0">
                <a:solidFill>
                  <a:schemeClr val="tx1">
                    <a:lumMod val="95000"/>
                    <a:lumOff val="5000"/>
                  </a:schemeClr>
                </a:solidFill>
                <a:latin typeface="Times New Roman" pitchFamily="18" charset="0"/>
                <a:cs typeface="Times New Roman" pitchFamily="18" charset="0"/>
              </a:rPr>
              <a:t>Csa</a:t>
            </a:r>
          </a:p>
          <a:p>
            <a:pPr>
              <a:defRPr/>
            </a:pPr>
            <a:r>
              <a:rPr lang="fr-FR" sz="1200" dirty="0">
                <a:solidFill>
                  <a:schemeClr val="tx1">
                    <a:lumMod val="95000"/>
                    <a:lumOff val="5000"/>
                  </a:schemeClr>
                </a:solidFill>
                <a:latin typeface="Times New Roman" pitchFamily="18" charset="0"/>
                <a:cs typeface="Times New Roman" pitchFamily="18" charset="0"/>
              </a:rPr>
              <a:t>	-façades est :</a:t>
            </a:r>
            <a:r>
              <a:rPr lang="fr-FR" sz="1200" b="1" dirty="0">
                <a:solidFill>
                  <a:schemeClr val="tx1">
                    <a:lumMod val="95000"/>
                    <a:lumOff val="5000"/>
                  </a:schemeClr>
                </a:solidFill>
                <a:latin typeface="Times New Roman" pitchFamily="18" charset="0"/>
                <a:cs typeface="Times New Roman" pitchFamily="18" charset="0"/>
              </a:rPr>
              <a:t> </a:t>
            </a:r>
            <a:r>
              <a:rPr lang="fr-FR" sz="1200" b="1" dirty="0" err="1">
                <a:solidFill>
                  <a:schemeClr val="tx1">
                    <a:lumMod val="95000"/>
                    <a:lumOff val="5000"/>
                  </a:schemeClr>
                </a:solidFill>
                <a:latin typeface="Times New Roman" pitchFamily="18" charset="0"/>
                <a:cs typeface="Times New Roman" pitchFamily="18" charset="0"/>
              </a:rPr>
              <a:t>Cfa</a:t>
            </a:r>
            <a:r>
              <a:rPr lang="fr-FR" sz="1200" dirty="0">
                <a:solidFill>
                  <a:schemeClr val="tx1">
                    <a:lumMod val="95000"/>
                    <a:lumOff val="5000"/>
                  </a:schemeClr>
                </a:solidFill>
                <a:latin typeface="Times New Roman" pitchFamily="18" charset="0"/>
                <a:cs typeface="Times New Roman" pitchFamily="18" charset="0"/>
              </a:rPr>
              <a:t> ou </a:t>
            </a:r>
            <a:r>
              <a:rPr lang="fr-FR" sz="1200" b="1" dirty="0" err="1">
                <a:solidFill>
                  <a:schemeClr val="tx1">
                    <a:lumMod val="95000"/>
                    <a:lumOff val="5000"/>
                  </a:schemeClr>
                </a:solidFill>
                <a:latin typeface="Times New Roman" pitchFamily="18" charset="0"/>
                <a:cs typeface="Times New Roman" pitchFamily="18" charset="0"/>
              </a:rPr>
              <a:t>Cwa</a:t>
            </a:r>
            <a:endParaRPr lang="fr-FR" sz="1200" b="1" dirty="0">
              <a:solidFill>
                <a:schemeClr val="tx1">
                  <a:lumMod val="95000"/>
                  <a:lumOff val="5000"/>
                </a:schemeClr>
              </a:solidFill>
              <a:latin typeface="Times New Roman" pitchFamily="18" charset="0"/>
              <a:cs typeface="Times New Roman" pitchFamily="18" charset="0"/>
            </a:endParaRPr>
          </a:p>
          <a:p>
            <a:pPr>
              <a:defRPr/>
            </a:pPr>
            <a:r>
              <a:rPr lang="fr-FR" sz="1400" b="1" dirty="0">
                <a:solidFill>
                  <a:schemeClr val="tx1">
                    <a:lumMod val="95000"/>
                    <a:lumOff val="5000"/>
                  </a:schemeClr>
                </a:solidFill>
                <a:latin typeface="Times New Roman" pitchFamily="18" charset="0"/>
                <a:cs typeface="Times New Roman" pitchFamily="18" charset="0"/>
              </a:rPr>
              <a:t>[ D ]</a:t>
            </a:r>
            <a:r>
              <a:rPr lang="fr-FR" sz="1400" dirty="0">
                <a:solidFill>
                  <a:schemeClr val="tx1">
                    <a:lumMod val="95000"/>
                    <a:lumOff val="5000"/>
                  </a:schemeClr>
                </a:solidFill>
                <a:latin typeface="Times New Roman" pitchFamily="18" charset="0"/>
                <a:cs typeface="Times New Roman" pitchFamily="18" charset="0"/>
              </a:rPr>
              <a:t> </a:t>
            </a:r>
            <a:r>
              <a:rPr lang="fr-FR" sz="1400" i="1" dirty="0">
                <a:solidFill>
                  <a:schemeClr val="tx1">
                    <a:lumMod val="95000"/>
                    <a:lumOff val="5000"/>
                  </a:schemeClr>
                </a:solidFill>
                <a:latin typeface="Times New Roman" pitchFamily="18" charset="0"/>
                <a:cs typeface="Times New Roman" pitchFamily="18" charset="0"/>
              </a:rPr>
              <a:t>zone tempérée</a:t>
            </a:r>
          </a:p>
          <a:p>
            <a:pPr>
              <a:defRPr/>
            </a:pPr>
            <a:r>
              <a:rPr lang="fr-FR" sz="1400" i="1" dirty="0">
                <a:solidFill>
                  <a:schemeClr val="tx1">
                    <a:lumMod val="95000"/>
                    <a:lumOff val="5000"/>
                  </a:schemeClr>
                </a:solidFill>
                <a:latin typeface="Times New Roman" pitchFamily="18" charset="0"/>
                <a:cs typeface="Times New Roman" pitchFamily="18" charset="0"/>
              </a:rPr>
              <a:t> climats à hivers froids </a:t>
            </a:r>
          </a:p>
          <a:p>
            <a:pPr>
              <a:defRPr/>
            </a:pPr>
            <a:r>
              <a:rPr lang="fr-FR" sz="1200" dirty="0">
                <a:solidFill>
                  <a:schemeClr val="tx1">
                    <a:lumMod val="95000"/>
                    <a:lumOff val="5000"/>
                  </a:schemeClr>
                </a:solidFill>
                <a:latin typeface="Times New Roman" pitchFamily="18" charset="0"/>
                <a:cs typeface="Times New Roman" pitchFamily="18" charset="0"/>
              </a:rPr>
              <a:t>	-continental  </a:t>
            </a:r>
            <a:r>
              <a:rPr lang="fr-FR" sz="1200" b="1" dirty="0" err="1">
                <a:solidFill>
                  <a:schemeClr val="tx1">
                    <a:lumMod val="95000"/>
                    <a:lumOff val="5000"/>
                  </a:schemeClr>
                </a:solidFill>
                <a:latin typeface="Times New Roman" pitchFamily="18" charset="0"/>
                <a:cs typeface="Times New Roman" pitchFamily="18" charset="0"/>
              </a:rPr>
              <a:t>Dwb</a:t>
            </a:r>
            <a:r>
              <a:rPr lang="fr-FR" sz="1200" b="1" dirty="0">
                <a:solidFill>
                  <a:schemeClr val="tx1">
                    <a:lumMod val="95000"/>
                    <a:lumOff val="5000"/>
                  </a:schemeClr>
                </a:solidFill>
                <a:latin typeface="Times New Roman" pitchFamily="18" charset="0"/>
                <a:cs typeface="Times New Roman" pitchFamily="18" charset="0"/>
              </a:rPr>
              <a:t>-d  </a:t>
            </a:r>
            <a:r>
              <a:rPr lang="fr-FR" sz="1200" b="1" dirty="0" err="1">
                <a:solidFill>
                  <a:schemeClr val="tx1">
                    <a:lumMod val="95000"/>
                    <a:lumOff val="5000"/>
                  </a:schemeClr>
                </a:solidFill>
                <a:latin typeface="Times New Roman" pitchFamily="18" charset="0"/>
                <a:cs typeface="Times New Roman" pitchFamily="18" charset="0"/>
              </a:rPr>
              <a:t>Dfb</a:t>
            </a:r>
            <a:r>
              <a:rPr lang="fr-FR" sz="1200" b="1" dirty="0">
                <a:solidFill>
                  <a:schemeClr val="tx1">
                    <a:lumMod val="95000"/>
                    <a:lumOff val="5000"/>
                  </a:schemeClr>
                </a:solidFill>
                <a:latin typeface="Times New Roman" pitchFamily="18" charset="0"/>
                <a:cs typeface="Times New Roman" pitchFamily="18" charset="0"/>
              </a:rPr>
              <a:t>-c</a:t>
            </a:r>
          </a:p>
          <a:p>
            <a:pPr>
              <a:defRPr/>
            </a:pPr>
            <a:r>
              <a:rPr lang="fr-FR" sz="1200" dirty="0">
                <a:solidFill>
                  <a:schemeClr val="tx1">
                    <a:lumMod val="95000"/>
                    <a:lumOff val="5000"/>
                  </a:schemeClr>
                </a:solidFill>
                <a:latin typeface="Times New Roman" pitchFamily="18" charset="0"/>
                <a:cs typeface="Times New Roman" pitchFamily="18" charset="0"/>
              </a:rPr>
              <a:t>	-façades est  </a:t>
            </a:r>
            <a:r>
              <a:rPr lang="fr-FR" sz="1200" b="1" dirty="0" err="1">
                <a:solidFill>
                  <a:schemeClr val="tx1">
                    <a:lumMod val="95000"/>
                    <a:lumOff val="5000"/>
                  </a:schemeClr>
                </a:solidFill>
                <a:latin typeface="Times New Roman" pitchFamily="18" charset="0"/>
                <a:cs typeface="Times New Roman" pitchFamily="18" charset="0"/>
              </a:rPr>
              <a:t>Dwa</a:t>
            </a:r>
            <a:r>
              <a:rPr lang="fr-FR" sz="1200" b="1" dirty="0">
                <a:solidFill>
                  <a:schemeClr val="tx1">
                    <a:lumMod val="95000"/>
                    <a:lumOff val="5000"/>
                  </a:schemeClr>
                </a:solidFill>
                <a:latin typeface="Times New Roman" pitchFamily="18" charset="0"/>
                <a:cs typeface="Times New Roman" pitchFamily="18" charset="0"/>
              </a:rPr>
              <a:t> </a:t>
            </a:r>
            <a:r>
              <a:rPr lang="fr-FR" sz="1200" b="1" dirty="0" err="1">
                <a:solidFill>
                  <a:schemeClr val="tx1">
                    <a:lumMod val="95000"/>
                    <a:lumOff val="5000"/>
                  </a:schemeClr>
                </a:solidFill>
                <a:latin typeface="Times New Roman" pitchFamily="18" charset="0"/>
                <a:cs typeface="Times New Roman" pitchFamily="18" charset="0"/>
              </a:rPr>
              <a:t>Dfa</a:t>
            </a:r>
            <a:r>
              <a:rPr lang="fr-FR" sz="1200" b="1" dirty="0">
                <a:solidFill>
                  <a:schemeClr val="tx1">
                    <a:lumMod val="95000"/>
                    <a:lumOff val="5000"/>
                  </a:schemeClr>
                </a:solidFill>
                <a:latin typeface="Times New Roman" pitchFamily="18" charset="0"/>
                <a:cs typeface="Times New Roman" pitchFamily="18" charset="0"/>
              </a:rPr>
              <a:t> </a:t>
            </a:r>
          </a:p>
          <a:p>
            <a:pPr>
              <a:defRPr/>
            </a:pPr>
            <a:endParaRPr lang="fr-FR" sz="1200" dirty="0">
              <a:solidFill>
                <a:schemeClr val="tx1">
                  <a:lumMod val="95000"/>
                  <a:lumOff val="5000"/>
                </a:schemeClr>
              </a:solidFill>
              <a:latin typeface="Times New Roman" pitchFamily="18" charset="0"/>
              <a:cs typeface="Times New Roman" pitchFamily="18" charset="0"/>
            </a:endParaRPr>
          </a:p>
          <a:p>
            <a:pPr>
              <a:defRPr/>
            </a:pPr>
            <a:r>
              <a:rPr lang="fr-FR" sz="1200" dirty="0">
                <a:solidFill>
                  <a:schemeClr val="tx1">
                    <a:lumMod val="95000"/>
                    <a:lumOff val="5000"/>
                  </a:schemeClr>
                </a:solidFill>
                <a:latin typeface="Times New Roman" pitchFamily="18" charset="0"/>
                <a:cs typeface="Times New Roman" pitchFamily="18" charset="0"/>
              </a:rPr>
              <a:t>saison sèche</a:t>
            </a:r>
          </a:p>
          <a:p>
            <a:pPr algn="ctr">
              <a:defRPr/>
            </a:pPr>
            <a:r>
              <a:rPr lang="fr-FR" sz="1200" dirty="0" err="1">
                <a:solidFill>
                  <a:schemeClr val="tx1">
                    <a:lumMod val="95000"/>
                    <a:lumOff val="5000"/>
                  </a:schemeClr>
                </a:solidFill>
                <a:latin typeface="Times New Roman" pitchFamily="18" charset="0"/>
                <a:cs typeface="Times New Roman" pitchFamily="18" charset="0"/>
              </a:rPr>
              <a:t>Ik</a:t>
            </a:r>
            <a:r>
              <a:rPr lang="fr-FR" sz="1200" dirty="0">
                <a:solidFill>
                  <a:schemeClr val="tx1">
                    <a:lumMod val="95000"/>
                    <a:lumOff val="5000"/>
                  </a:schemeClr>
                </a:solidFill>
                <a:latin typeface="Times New Roman" pitchFamily="18" charset="0"/>
                <a:cs typeface="Times New Roman" pitchFamily="18" charset="0"/>
              </a:rPr>
              <a:t> = </a:t>
            </a:r>
            <a:r>
              <a:rPr lang="fr-FR" sz="1600" u="sng" baseline="30000" dirty="0">
                <a:solidFill>
                  <a:schemeClr val="tx1">
                    <a:lumMod val="95000"/>
                    <a:lumOff val="5000"/>
                  </a:schemeClr>
                </a:solidFill>
                <a:latin typeface="Times New Roman" pitchFamily="18" charset="0"/>
                <a:cs typeface="Times New Roman" pitchFamily="18" charset="0"/>
              </a:rPr>
              <a:t>   P   </a:t>
            </a:r>
            <a:r>
              <a:rPr lang="fr-FR" sz="1200" dirty="0">
                <a:solidFill>
                  <a:schemeClr val="tx1">
                    <a:lumMod val="95000"/>
                    <a:lumOff val="5000"/>
                  </a:schemeClr>
                </a:solidFill>
                <a:latin typeface="Times New Roman" pitchFamily="18" charset="0"/>
                <a:cs typeface="Times New Roman" pitchFamily="18" charset="0"/>
              </a:rPr>
              <a:t>      x= 0  , 7 ou 14</a:t>
            </a:r>
          </a:p>
          <a:p>
            <a:pPr>
              <a:defRPr/>
            </a:pPr>
            <a:r>
              <a:rPr lang="fr-FR" sz="1200" baseline="30000" dirty="0">
                <a:solidFill>
                  <a:schemeClr val="tx1">
                    <a:lumMod val="95000"/>
                    <a:lumOff val="5000"/>
                  </a:schemeClr>
                </a:solidFill>
                <a:latin typeface="Times New Roman" pitchFamily="18" charset="0"/>
                <a:cs typeface="Times New Roman" pitchFamily="18" charset="0"/>
              </a:rPr>
              <a:t>                            </a:t>
            </a:r>
            <a:r>
              <a:rPr lang="fr-FR" sz="1600" baseline="30000" dirty="0">
                <a:solidFill>
                  <a:schemeClr val="tx1">
                    <a:lumMod val="95000"/>
                    <a:lumOff val="5000"/>
                  </a:schemeClr>
                </a:solidFill>
                <a:latin typeface="Times New Roman" pitchFamily="18" charset="0"/>
                <a:cs typeface="Times New Roman" pitchFamily="18" charset="0"/>
              </a:rPr>
              <a:t>T + x</a:t>
            </a:r>
          </a:p>
          <a:p>
            <a:pPr>
              <a:defRPr/>
            </a:pPr>
            <a:r>
              <a:rPr lang="fr-FR" sz="1200" dirty="0">
                <a:solidFill>
                  <a:schemeClr val="tx1">
                    <a:lumMod val="95000"/>
                    <a:lumOff val="5000"/>
                  </a:schemeClr>
                </a:solidFill>
                <a:latin typeface="Times New Roman" pitchFamily="18" charset="0"/>
                <a:cs typeface="Times New Roman" pitchFamily="18" charset="0"/>
              </a:rPr>
              <a:t>	f : pas de saison sèche x=7 </a:t>
            </a:r>
          </a:p>
          <a:p>
            <a:pPr>
              <a:defRPr/>
            </a:pPr>
            <a:r>
              <a:rPr lang="fr-FR" sz="1200" dirty="0">
                <a:solidFill>
                  <a:schemeClr val="tx1">
                    <a:lumMod val="95000"/>
                    <a:lumOff val="5000"/>
                  </a:schemeClr>
                </a:solidFill>
                <a:latin typeface="Times New Roman" pitchFamily="18" charset="0"/>
                <a:cs typeface="Times New Roman" pitchFamily="18" charset="0"/>
              </a:rPr>
              <a:t>	w : saison sèche d’hiver x=14</a:t>
            </a:r>
          </a:p>
          <a:p>
            <a:pPr>
              <a:defRPr/>
            </a:pPr>
            <a:r>
              <a:rPr lang="fr-FR" sz="1200" dirty="0">
                <a:solidFill>
                  <a:schemeClr val="tx1">
                    <a:lumMod val="95000"/>
                    <a:lumOff val="5000"/>
                  </a:schemeClr>
                </a:solidFill>
                <a:latin typeface="Times New Roman" pitchFamily="18" charset="0"/>
                <a:cs typeface="Times New Roman" pitchFamily="18" charset="0"/>
              </a:rPr>
              <a:t>	s : saison sèche d’été  x=0</a:t>
            </a:r>
          </a:p>
          <a:p>
            <a:pPr>
              <a:defRPr/>
            </a:pPr>
            <a:r>
              <a:rPr lang="fr-FR" sz="1400" b="1" dirty="0">
                <a:solidFill>
                  <a:schemeClr val="tx1">
                    <a:lumMod val="95000"/>
                    <a:lumOff val="5000"/>
                  </a:schemeClr>
                </a:solidFill>
                <a:latin typeface="Times New Roman" pitchFamily="18" charset="0"/>
                <a:cs typeface="Times New Roman" pitchFamily="18" charset="0"/>
              </a:rPr>
              <a:t>[</a:t>
            </a:r>
            <a:r>
              <a:rPr lang="fr-FR" sz="1400" dirty="0">
                <a:solidFill>
                  <a:schemeClr val="tx1">
                    <a:lumMod val="95000"/>
                    <a:lumOff val="5000"/>
                  </a:schemeClr>
                </a:solidFill>
                <a:latin typeface="Times New Roman" pitchFamily="18" charset="0"/>
                <a:cs typeface="Times New Roman" pitchFamily="18" charset="0"/>
              </a:rPr>
              <a:t> </a:t>
            </a:r>
            <a:r>
              <a:rPr lang="fr-FR" sz="1400" b="1" dirty="0">
                <a:solidFill>
                  <a:schemeClr val="tx1">
                    <a:lumMod val="95000"/>
                    <a:lumOff val="5000"/>
                  </a:schemeClr>
                </a:solidFill>
                <a:latin typeface="Times New Roman" pitchFamily="18" charset="0"/>
                <a:cs typeface="Times New Roman" pitchFamily="18" charset="0"/>
              </a:rPr>
              <a:t>B ]</a:t>
            </a:r>
            <a:r>
              <a:rPr lang="fr-FR" sz="1400" dirty="0">
                <a:solidFill>
                  <a:schemeClr val="tx1">
                    <a:lumMod val="95000"/>
                    <a:lumOff val="5000"/>
                  </a:schemeClr>
                </a:solidFill>
                <a:latin typeface="Times New Roman" pitchFamily="18" charset="0"/>
                <a:cs typeface="Times New Roman" pitchFamily="18" charset="0"/>
              </a:rPr>
              <a:t> </a:t>
            </a:r>
            <a:r>
              <a:rPr lang="fr-FR" sz="1400" i="1" dirty="0">
                <a:solidFill>
                  <a:schemeClr val="tx1">
                    <a:lumMod val="95000"/>
                    <a:lumOff val="5000"/>
                  </a:schemeClr>
                </a:solidFill>
                <a:latin typeface="Times New Roman" pitchFamily="18" charset="0"/>
                <a:cs typeface="Times New Roman" pitchFamily="18" charset="0"/>
              </a:rPr>
              <a:t>climats secs azonaux</a:t>
            </a:r>
          </a:p>
          <a:p>
            <a:pPr>
              <a:defRPr/>
            </a:pPr>
            <a:r>
              <a:rPr lang="fr-FR" sz="1200" dirty="0">
                <a:solidFill>
                  <a:schemeClr val="tx1">
                    <a:lumMod val="95000"/>
                    <a:lumOff val="5000"/>
                  </a:schemeClr>
                </a:solidFill>
                <a:latin typeface="Times New Roman" pitchFamily="18" charset="0"/>
                <a:cs typeface="Times New Roman" pitchFamily="18" charset="0"/>
              </a:rPr>
              <a:t>-désertiques </a:t>
            </a:r>
            <a:r>
              <a:rPr lang="fr-FR" sz="1200" b="1" dirty="0">
                <a:solidFill>
                  <a:schemeClr val="tx1">
                    <a:lumMod val="95000"/>
                    <a:lumOff val="5000"/>
                  </a:schemeClr>
                </a:solidFill>
                <a:latin typeface="Times New Roman" pitchFamily="18" charset="0"/>
                <a:cs typeface="Times New Roman" pitchFamily="18" charset="0"/>
              </a:rPr>
              <a:t>BW</a:t>
            </a:r>
            <a:r>
              <a:rPr lang="fr-FR" sz="1200" dirty="0">
                <a:solidFill>
                  <a:schemeClr val="tx1">
                    <a:lumMod val="95000"/>
                    <a:lumOff val="5000"/>
                  </a:schemeClr>
                </a:solidFill>
                <a:latin typeface="Times New Roman" pitchFamily="18" charset="0"/>
                <a:cs typeface="Times New Roman" pitchFamily="18" charset="0"/>
              </a:rPr>
              <a:t> (</a:t>
            </a:r>
            <a:r>
              <a:rPr lang="fr-FR" sz="1200" dirty="0" err="1">
                <a:solidFill>
                  <a:schemeClr val="tx1">
                    <a:lumMod val="95000"/>
                    <a:lumOff val="5000"/>
                  </a:schemeClr>
                </a:solidFill>
                <a:latin typeface="Times New Roman" pitchFamily="18" charset="0"/>
                <a:cs typeface="Times New Roman" pitchFamily="18" charset="0"/>
              </a:rPr>
              <a:t>Ik</a:t>
            </a:r>
            <a:r>
              <a:rPr lang="fr-FR" sz="1200" dirty="0">
                <a:solidFill>
                  <a:schemeClr val="tx1">
                    <a:lumMod val="95000"/>
                    <a:lumOff val="5000"/>
                  </a:schemeClr>
                </a:solidFill>
                <a:latin typeface="Times New Roman" pitchFamily="18" charset="0"/>
                <a:cs typeface="Times New Roman" pitchFamily="18" charset="0"/>
              </a:rPr>
              <a:t>&lt;10) </a:t>
            </a:r>
          </a:p>
          <a:p>
            <a:pPr>
              <a:defRPr/>
            </a:pPr>
            <a:r>
              <a:rPr lang="fr-FR" sz="1200" dirty="0">
                <a:solidFill>
                  <a:schemeClr val="tx1">
                    <a:lumMod val="95000"/>
                    <a:lumOff val="5000"/>
                  </a:schemeClr>
                </a:solidFill>
                <a:latin typeface="Times New Roman" pitchFamily="18" charset="0"/>
                <a:cs typeface="Times New Roman" pitchFamily="18" charset="0"/>
              </a:rPr>
              <a:t>-steppiques </a:t>
            </a:r>
            <a:r>
              <a:rPr lang="fr-FR" sz="1200" b="1" dirty="0">
                <a:solidFill>
                  <a:schemeClr val="tx1">
                    <a:lumMod val="95000"/>
                    <a:lumOff val="5000"/>
                  </a:schemeClr>
                </a:solidFill>
                <a:latin typeface="Times New Roman" pitchFamily="18" charset="0"/>
                <a:cs typeface="Times New Roman" pitchFamily="18" charset="0"/>
              </a:rPr>
              <a:t>BS </a:t>
            </a:r>
            <a:r>
              <a:rPr lang="fr-FR" sz="1200" dirty="0">
                <a:solidFill>
                  <a:schemeClr val="tx1">
                    <a:lumMod val="95000"/>
                    <a:lumOff val="5000"/>
                  </a:schemeClr>
                </a:solidFill>
                <a:latin typeface="Times New Roman" pitchFamily="18" charset="0"/>
                <a:cs typeface="Times New Roman" pitchFamily="18" charset="0"/>
              </a:rPr>
              <a:t>(</a:t>
            </a:r>
            <a:r>
              <a:rPr lang="fr-FR" sz="1200" dirty="0" err="1">
                <a:solidFill>
                  <a:schemeClr val="tx1">
                    <a:lumMod val="95000"/>
                    <a:lumOff val="5000"/>
                  </a:schemeClr>
                </a:solidFill>
                <a:latin typeface="Times New Roman" pitchFamily="18" charset="0"/>
                <a:cs typeface="Times New Roman" pitchFamily="18" charset="0"/>
              </a:rPr>
              <a:t>Ik</a:t>
            </a:r>
            <a:r>
              <a:rPr lang="fr-FR" sz="1200" dirty="0">
                <a:solidFill>
                  <a:schemeClr val="tx1">
                    <a:lumMod val="95000"/>
                    <a:lumOff val="5000"/>
                  </a:schemeClr>
                </a:solidFill>
                <a:latin typeface="Times New Roman" pitchFamily="18" charset="0"/>
                <a:cs typeface="Times New Roman" pitchFamily="18" charset="0"/>
              </a:rPr>
              <a:t>&lt;20)</a:t>
            </a:r>
          </a:p>
          <a:p>
            <a:pPr>
              <a:defRPr/>
            </a:pPr>
            <a:endParaRPr lang="fr-FR" sz="1200" dirty="0">
              <a:solidFill>
                <a:schemeClr val="tx1">
                  <a:lumMod val="95000"/>
                  <a:lumOff val="5000"/>
                </a:schemeClr>
              </a:solidFill>
              <a:latin typeface="Times New Roman" pitchFamily="18" charset="0"/>
              <a:cs typeface="Times New Roman" pitchFamily="18" charset="0"/>
            </a:endParaRPr>
          </a:p>
          <a:p>
            <a:pPr>
              <a:defRPr/>
            </a:pPr>
            <a:r>
              <a:rPr lang="fr-FR" sz="1200" dirty="0">
                <a:solidFill>
                  <a:schemeClr val="tx1">
                    <a:lumMod val="95000"/>
                    <a:lumOff val="5000"/>
                  </a:schemeClr>
                </a:solidFill>
                <a:latin typeface="Times New Roman" pitchFamily="18" charset="0"/>
                <a:cs typeface="Times New Roman" pitchFamily="18" charset="0"/>
              </a:rPr>
              <a:t>Lettre thermique , climats </a:t>
            </a:r>
            <a:r>
              <a:rPr lang="fr-FR" sz="1400" dirty="0">
                <a:solidFill>
                  <a:schemeClr val="tx1">
                    <a:lumMod val="95000"/>
                    <a:lumOff val="5000"/>
                  </a:schemeClr>
                </a:solidFill>
                <a:latin typeface="Times New Roman" pitchFamily="18" charset="0"/>
                <a:cs typeface="Times New Roman" pitchFamily="18" charset="0"/>
              </a:rPr>
              <a:t>C</a:t>
            </a:r>
            <a:r>
              <a:rPr lang="fr-FR" sz="1200" dirty="0">
                <a:solidFill>
                  <a:schemeClr val="tx1">
                    <a:lumMod val="95000"/>
                    <a:lumOff val="5000"/>
                  </a:schemeClr>
                </a:solidFill>
                <a:latin typeface="Times New Roman" pitchFamily="18" charset="0"/>
                <a:cs typeface="Times New Roman" pitchFamily="18" charset="0"/>
              </a:rPr>
              <a:t> et </a:t>
            </a:r>
            <a:r>
              <a:rPr lang="fr-FR" sz="1400" dirty="0">
                <a:solidFill>
                  <a:schemeClr val="tx1">
                    <a:lumMod val="95000"/>
                    <a:lumOff val="5000"/>
                  </a:schemeClr>
                </a:solidFill>
                <a:latin typeface="Times New Roman" pitchFamily="18" charset="0"/>
                <a:cs typeface="Times New Roman" pitchFamily="18" charset="0"/>
              </a:rPr>
              <a:t>D</a:t>
            </a:r>
            <a:r>
              <a:rPr lang="fr-FR" sz="1200" dirty="0">
                <a:solidFill>
                  <a:schemeClr val="tx1">
                    <a:lumMod val="95000"/>
                    <a:lumOff val="5000"/>
                  </a:schemeClr>
                </a:solidFill>
                <a:latin typeface="Times New Roman" pitchFamily="18" charset="0"/>
                <a:cs typeface="Times New Roman" pitchFamily="18" charset="0"/>
              </a:rPr>
              <a:t> :</a:t>
            </a:r>
          </a:p>
          <a:p>
            <a:pPr>
              <a:spcBef>
                <a:spcPct val="40000"/>
              </a:spcBef>
              <a:defRPr/>
            </a:pPr>
            <a:r>
              <a:rPr lang="fr-FR" sz="1200" dirty="0">
                <a:solidFill>
                  <a:schemeClr val="tx1">
                    <a:lumMod val="95000"/>
                    <a:lumOff val="5000"/>
                  </a:schemeClr>
                </a:solidFill>
                <a:latin typeface="Times New Roman" pitchFamily="18" charset="0"/>
                <a:cs typeface="Times New Roman" pitchFamily="18" charset="0"/>
              </a:rPr>
              <a:t>	a : 1mois&gt;22°</a:t>
            </a:r>
          </a:p>
          <a:p>
            <a:pPr>
              <a:defRPr/>
            </a:pPr>
            <a:r>
              <a:rPr lang="fr-FR" sz="1200" dirty="0">
                <a:solidFill>
                  <a:schemeClr val="tx1">
                    <a:lumMod val="95000"/>
                    <a:lumOff val="5000"/>
                  </a:schemeClr>
                </a:solidFill>
                <a:latin typeface="Times New Roman" pitchFamily="18" charset="0"/>
                <a:cs typeface="Times New Roman" pitchFamily="18" charset="0"/>
              </a:rPr>
              <a:t>	d : 1 mois &lt;-38°</a:t>
            </a:r>
          </a:p>
          <a:p>
            <a:pPr>
              <a:defRPr/>
            </a:pPr>
            <a:r>
              <a:rPr lang="fr-FR" sz="1200" dirty="0">
                <a:solidFill>
                  <a:schemeClr val="tx1">
                    <a:lumMod val="95000"/>
                    <a:lumOff val="5000"/>
                  </a:schemeClr>
                </a:solidFill>
                <a:latin typeface="Times New Roman" pitchFamily="18" charset="0"/>
                <a:cs typeface="Times New Roman" pitchFamily="18" charset="0"/>
              </a:rPr>
              <a:t>	b :  5 mois &gt;10°</a:t>
            </a:r>
          </a:p>
          <a:p>
            <a:pPr>
              <a:defRPr/>
            </a:pPr>
            <a:r>
              <a:rPr lang="fr-FR" sz="1200" dirty="0">
                <a:solidFill>
                  <a:schemeClr val="tx1">
                    <a:lumMod val="95000"/>
                    <a:lumOff val="5000"/>
                  </a:schemeClr>
                </a:solidFill>
                <a:latin typeface="Times New Roman" pitchFamily="18" charset="0"/>
                <a:cs typeface="Times New Roman" pitchFamily="18" charset="0"/>
              </a:rPr>
              <a:t>	c :  1 à 4 mois &gt;10°</a:t>
            </a:r>
          </a:p>
        </p:txBody>
      </p:sp>
      <p:pic>
        <p:nvPicPr>
          <p:cNvPr id="74761" name="Picture 30" descr="zone-cli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0"/>
            <a:ext cx="66198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p:cNvSpPr>
            <a:spLocks noChangeArrowheads="1"/>
          </p:cNvSpPr>
          <p:nvPr/>
        </p:nvSpPr>
        <p:spPr bwMode="auto">
          <a:xfrm>
            <a:off x="3870325" y="0"/>
            <a:ext cx="32004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fr-FR" b="1" dirty="0">
                <a:solidFill>
                  <a:srgbClr val="FF0000"/>
                </a:solidFill>
                <a:latin typeface="Calibri" panose="020F0502020204030204" pitchFamily="34" charset="0"/>
                <a:cs typeface="Calibri" panose="020F0502020204030204" pitchFamily="34" charset="0"/>
              </a:rPr>
              <a:t>Classification de </a:t>
            </a:r>
            <a:r>
              <a:rPr lang="fr-FR" b="1" dirty="0" err="1">
                <a:solidFill>
                  <a:srgbClr val="FF0000"/>
                </a:solidFill>
                <a:latin typeface="Calibri" panose="020F0502020204030204" pitchFamily="34" charset="0"/>
                <a:cs typeface="Calibri" panose="020F0502020204030204" pitchFamily="34" charset="0"/>
              </a:rPr>
              <a:t>Köppen</a:t>
            </a:r>
            <a:endParaRPr lang="fr-FR" b="1" dirty="0">
              <a:solidFill>
                <a:srgbClr val="FF0000"/>
              </a:solidFill>
              <a:latin typeface="Calibri" panose="020F0502020204030204" pitchFamily="34" charset="0"/>
              <a:cs typeface="Calibri" panose="020F050202020403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0"/>
          <p:cNvSpPr>
            <a:spLocks noChangeArrowheads="1"/>
          </p:cNvSpPr>
          <p:nvPr/>
        </p:nvSpPr>
        <p:spPr bwMode="auto">
          <a:xfrm>
            <a:off x="0" y="192648"/>
            <a:ext cx="8904968" cy="830997"/>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III. Les domaines climatiques et la définition du climat</a:t>
            </a:r>
          </a:p>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	2. La classification de </a:t>
            </a:r>
            <a:r>
              <a:rPr lang="fr-FR" altLang="fr-FR" sz="2400" dirty="0" err="1">
                <a:solidFill>
                  <a:schemeClr val="tx1">
                    <a:lumMod val="95000"/>
                    <a:lumOff val="5000"/>
                  </a:schemeClr>
                </a:solidFill>
                <a:latin typeface="Calibri" panose="020F0502020204030204" pitchFamily="34" charset="0"/>
                <a:cs typeface="Calibri" panose="020F0502020204030204" pitchFamily="34" charset="0"/>
              </a:rPr>
              <a:t>Köppen</a:t>
            </a:r>
            <a:endParaRPr lang="fr-FR" altLang="fr-FR" sz="2400" dirty="0">
              <a:solidFill>
                <a:schemeClr val="tx1">
                  <a:lumMod val="95000"/>
                  <a:lumOff val="5000"/>
                </a:schemeClr>
              </a:solidFill>
              <a:latin typeface="Comic Sans MS" pitchFamily="66" charset="0"/>
            </a:endParaRPr>
          </a:p>
        </p:txBody>
      </p:sp>
      <p:sp>
        <p:nvSpPr>
          <p:cNvPr id="4" name="Rectangle 30"/>
          <p:cNvSpPr>
            <a:spLocks noChangeArrowheads="1"/>
          </p:cNvSpPr>
          <p:nvPr/>
        </p:nvSpPr>
        <p:spPr bwMode="auto">
          <a:xfrm>
            <a:off x="1392918" y="1026467"/>
            <a:ext cx="3026682" cy="461665"/>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A. La zone chaude</a:t>
            </a:r>
            <a:endParaRPr lang="fr-FR" altLang="fr-FR" sz="2400" dirty="0">
              <a:solidFill>
                <a:schemeClr val="tx1">
                  <a:lumMod val="95000"/>
                  <a:lumOff val="5000"/>
                </a:schemeClr>
              </a:solidFill>
              <a:latin typeface="Comic Sans MS" pitchFamily="66" charset="0"/>
            </a:endParaRPr>
          </a:p>
        </p:txBody>
      </p:sp>
      <p:sp>
        <p:nvSpPr>
          <p:cNvPr id="5" name="Rectangle 30"/>
          <p:cNvSpPr>
            <a:spLocks noChangeArrowheads="1"/>
          </p:cNvSpPr>
          <p:nvPr/>
        </p:nvSpPr>
        <p:spPr bwMode="auto">
          <a:xfrm>
            <a:off x="1780449" y="1488132"/>
            <a:ext cx="3026682" cy="830997"/>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marL="342900" indent="-342900" eaLnBrk="1" hangingPunct="1">
              <a:spcBef>
                <a:spcPct val="0"/>
              </a:spcBef>
              <a:buFont typeface="Wingdings" panose="05000000000000000000" pitchFamily="2" charset="2"/>
              <a:buChar char="§"/>
            </a:pPr>
            <a:r>
              <a:rPr lang="fr-FR" altLang="fr-FR" sz="2400" dirty="0">
                <a:solidFill>
                  <a:schemeClr val="accent5">
                    <a:lumMod val="50000"/>
                  </a:schemeClr>
                </a:solidFill>
                <a:latin typeface="Calibri" panose="020F0502020204030204" pitchFamily="34" charset="0"/>
                <a:cs typeface="Calibri" panose="020F0502020204030204" pitchFamily="34" charset="0"/>
              </a:rPr>
              <a:t>Le climat tropical</a:t>
            </a:r>
          </a:p>
          <a:p>
            <a:pPr marL="342900" indent="-342900" eaLnBrk="1" hangingPunct="1">
              <a:spcBef>
                <a:spcPct val="0"/>
              </a:spcBef>
              <a:buFont typeface="Wingdings" panose="05000000000000000000" pitchFamily="2" charset="2"/>
              <a:buChar char="§"/>
            </a:pPr>
            <a:r>
              <a:rPr lang="fr-FR" altLang="fr-FR" sz="2400" dirty="0">
                <a:solidFill>
                  <a:schemeClr val="accent5">
                    <a:lumMod val="50000"/>
                  </a:schemeClr>
                </a:solidFill>
                <a:latin typeface="Calibri" panose="020F0502020204030204" pitchFamily="34" charset="0"/>
                <a:cs typeface="Calibri" panose="020F0502020204030204" pitchFamily="34" charset="0"/>
              </a:rPr>
              <a:t>Le climat équatorial</a:t>
            </a:r>
            <a:endParaRPr lang="fr-FR" altLang="fr-FR" sz="2400" dirty="0">
              <a:solidFill>
                <a:schemeClr val="accent5">
                  <a:lumMod val="50000"/>
                </a:schemeClr>
              </a:solidFill>
              <a:latin typeface="Comic Sans MS" pitchFamily="66"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25"/>
          <p:cNvSpPr txBox="1"/>
          <p:nvPr/>
        </p:nvSpPr>
        <p:spPr>
          <a:xfrm>
            <a:off x="184913" y="435790"/>
            <a:ext cx="4155075" cy="3600986"/>
          </a:xfrm>
          <a:prstGeom prst="rect">
            <a:avLst/>
          </a:prstGeom>
          <a:noFill/>
        </p:spPr>
        <p:txBody>
          <a:bodyPr wrap="square">
            <a:spAutoFit/>
          </a:bodyPr>
          <a:lstStyle>
            <a:lvl1pPr marL="363538" indent="-363538">
              <a:tabLst>
                <a:tab pos="536575" algn="l"/>
              </a:tabLst>
              <a:defRPr>
                <a:solidFill>
                  <a:schemeClr val="tx1"/>
                </a:solidFill>
                <a:latin typeface="Arial" charset="0"/>
                <a:cs typeface="Arial" charset="0"/>
              </a:defRPr>
            </a:lvl1pPr>
            <a:lvl2pPr marL="914400" indent="-285750">
              <a:tabLst>
                <a:tab pos="536575" algn="l"/>
              </a:tabLst>
              <a:defRPr>
                <a:solidFill>
                  <a:schemeClr val="tx1"/>
                </a:solidFill>
                <a:latin typeface="Arial" charset="0"/>
                <a:cs typeface="Arial" charset="0"/>
              </a:defRPr>
            </a:lvl2pPr>
            <a:lvl3pPr marL="1322388" indent="-228600">
              <a:tabLst>
                <a:tab pos="536575" algn="l"/>
              </a:tabLst>
              <a:defRPr>
                <a:solidFill>
                  <a:schemeClr val="tx1"/>
                </a:solidFill>
                <a:latin typeface="Arial" charset="0"/>
                <a:cs typeface="Arial" charset="0"/>
              </a:defRPr>
            </a:lvl3pPr>
            <a:lvl4pPr marL="1730375" indent="-228600">
              <a:tabLst>
                <a:tab pos="536575" algn="l"/>
              </a:tabLst>
              <a:defRPr>
                <a:solidFill>
                  <a:schemeClr val="tx1"/>
                </a:solidFill>
                <a:latin typeface="Arial" charset="0"/>
                <a:cs typeface="Arial" charset="0"/>
              </a:defRPr>
            </a:lvl4pPr>
            <a:lvl5pPr marL="2138363" indent="-228600">
              <a:tabLst>
                <a:tab pos="536575" algn="l"/>
              </a:tabLst>
              <a:defRPr>
                <a:solidFill>
                  <a:schemeClr val="tx1"/>
                </a:solidFill>
                <a:latin typeface="Arial" charset="0"/>
                <a:cs typeface="Arial" charset="0"/>
              </a:defRPr>
            </a:lvl5pPr>
            <a:lvl6pPr marL="2595563" indent="-228600" fontAlgn="base">
              <a:spcBef>
                <a:spcPct val="0"/>
              </a:spcBef>
              <a:spcAft>
                <a:spcPct val="0"/>
              </a:spcAft>
              <a:tabLst>
                <a:tab pos="536575" algn="l"/>
              </a:tabLst>
              <a:defRPr>
                <a:solidFill>
                  <a:schemeClr val="tx1"/>
                </a:solidFill>
                <a:latin typeface="Arial" charset="0"/>
                <a:cs typeface="Arial" charset="0"/>
              </a:defRPr>
            </a:lvl6pPr>
            <a:lvl7pPr marL="3052763" indent="-228600" fontAlgn="base">
              <a:spcBef>
                <a:spcPct val="0"/>
              </a:spcBef>
              <a:spcAft>
                <a:spcPct val="0"/>
              </a:spcAft>
              <a:tabLst>
                <a:tab pos="536575" algn="l"/>
              </a:tabLst>
              <a:defRPr>
                <a:solidFill>
                  <a:schemeClr val="tx1"/>
                </a:solidFill>
                <a:latin typeface="Arial" charset="0"/>
                <a:cs typeface="Arial" charset="0"/>
              </a:defRPr>
            </a:lvl7pPr>
            <a:lvl8pPr marL="3509963" indent="-228600" fontAlgn="base">
              <a:spcBef>
                <a:spcPct val="0"/>
              </a:spcBef>
              <a:spcAft>
                <a:spcPct val="0"/>
              </a:spcAft>
              <a:tabLst>
                <a:tab pos="536575" algn="l"/>
              </a:tabLst>
              <a:defRPr>
                <a:solidFill>
                  <a:schemeClr val="tx1"/>
                </a:solidFill>
                <a:latin typeface="Arial" charset="0"/>
                <a:cs typeface="Arial" charset="0"/>
              </a:defRPr>
            </a:lvl8pPr>
            <a:lvl9pPr marL="3967163" indent="-228600" fontAlgn="base">
              <a:spcBef>
                <a:spcPct val="0"/>
              </a:spcBef>
              <a:spcAft>
                <a:spcPct val="0"/>
              </a:spcAft>
              <a:tabLst>
                <a:tab pos="536575" algn="l"/>
              </a:tabLst>
              <a:defRPr>
                <a:solidFill>
                  <a:schemeClr val="tx1"/>
                </a:solidFill>
                <a:latin typeface="Arial" charset="0"/>
                <a:cs typeface="Arial" charset="0"/>
              </a:defRPr>
            </a:lvl9pPr>
          </a:lstStyle>
          <a:p>
            <a:pPr algn="just">
              <a:defRPr/>
            </a:pPr>
            <a:r>
              <a:rPr lang="fr-FR" sz="2800" b="1" dirty="0">
                <a:solidFill>
                  <a:schemeClr val="tx2">
                    <a:lumMod val="95000"/>
                    <a:lumOff val="5000"/>
                  </a:schemeClr>
                </a:solidFill>
                <a:latin typeface="Calibri" panose="020F0502020204030204" pitchFamily="34" charset="0"/>
                <a:cs typeface="Calibri" panose="020F0502020204030204" pitchFamily="34" charset="0"/>
              </a:rPr>
              <a:t>Le climat Tropical </a:t>
            </a:r>
            <a:r>
              <a:rPr lang="fr-FR" sz="2800" b="1" dirty="0" err="1">
                <a:solidFill>
                  <a:schemeClr val="tx2">
                    <a:lumMod val="95000"/>
                    <a:lumOff val="5000"/>
                  </a:schemeClr>
                </a:solidFill>
                <a:latin typeface="Calibri" panose="020F0502020204030204" pitchFamily="34" charset="0"/>
                <a:cs typeface="Calibri" panose="020F0502020204030204" pitchFamily="34" charset="0"/>
              </a:rPr>
              <a:t>Aw</a:t>
            </a:r>
            <a:r>
              <a:rPr lang="fr-FR" sz="2800" b="1" dirty="0">
                <a:solidFill>
                  <a:schemeClr val="tx2">
                    <a:lumMod val="95000"/>
                    <a:lumOff val="5000"/>
                  </a:schemeClr>
                </a:solidFill>
                <a:latin typeface="Calibri" panose="020F0502020204030204" pitchFamily="34" charset="0"/>
                <a:cs typeface="Calibri" panose="020F0502020204030204" pitchFamily="34" charset="0"/>
              </a:rPr>
              <a:t>  :</a:t>
            </a:r>
          </a:p>
          <a:p>
            <a:pPr algn="just">
              <a:defRPr/>
            </a:pPr>
            <a:endParaRPr lang="fr-FR" sz="2000" b="1" dirty="0">
              <a:solidFill>
                <a:schemeClr val="tx2">
                  <a:lumMod val="95000"/>
                  <a:lumOff val="5000"/>
                </a:schemeClr>
              </a:solidFill>
              <a:latin typeface="Calibri" panose="020F0502020204030204" pitchFamily="34" charset="0"/>
              <a:cs typeface="Calibri" panose="020F0502020204030204" pitchFamily="34" charset="0"/>
            </a:endParaRPr>
          </a:p>
          <a:p>
            <a:pPr algn="just">
              <a:defRPr/>
            </a:pPr>
            <a:r>
              <a:rPr lang="fr-FR" sz="2000" dirty="0">
                <a:solidFill>
                  <a:schemeClr val="tx2">
                    <a:lumMod val="95000"/>
                    <a:lumOff val="5000"/>
                  </a:schemeClr>
                </a:solidFill>
                <a:latin typeface="Calibri" panose="020F0502020204030204" pitchFamily="34" charset="0"/>
                <a:cs typeface="Calibri" panose="020F0502020204030204" pitchFamily="34" charset="0"/>
              </a:rPr>
              <a:t>	- une </a:t>
            </a:r>
            <a:r>
              <a:rPr lang="fr-FR" sz="2000" b="1" dirty="0">
                <a:solidFill>
                  <a:schemeClr val="tx2">
                    <a:lumMod val="95000"/>
                    <a:lumOff val="5000"/>
                  </a:schemeClr>
                </a:solidFill>
                <a:latin typeface="Calibri" panose="020F0502020204030204" pitchFamily="34" charset="0"/>
                <a:cs typeface="Calibri" panose="020F0502020204030204" pitchFamily="34" charset="0"/>
              </a:rPr>
              <a:t>saison sèche </a:t>
            </a:r>
            <a:r>
              <a:rPr lang="fr-FR" sz="2000" dirty="0">
                <a:solidFill>
                  <a:schemeClr val="tx2">
                    <a:lumMod val="95000"/>
                    <a:lumOff val="5000"/>
                  </a:schemeClr>
                </a:solidFill>
                <a:latin typeface="Calibri" panose="020F0502020204030204" pitchFamily="34" charset="0"/>
                <a:cs typeface="Calibri" panose="020F0502020204030204" pitchFamily="34" charset="0"/>
              </a:rPr>
              <a:t>de plusieurs mois ;</a:t>
            </a:r>
          </a:p>
          <a:p>
            <a:pPr algn="just">
              <a:defRPr/>
            </a:pPr>
            <a:endParaRPr lang="fr-FR" sz="2000" dirty="0">
              <a:solidFill>
                <a:schemeClr val="tx2">
                  <a:lumMod val="95000"/>
                  <a:lumOff val="5000"/>
                </a:schemeClr>
              </a:solidFill>
              <a:latin typeface="Calibri" panose="020F0502020204030204" pitchFamily="34" charset="0"/>
              <a:cs typeface="Calibri" panose="020F0502020204030204" pitchFamily="34" charset="0"/>
            </a:endParaRPr>
          </a:p>
          <a:p>
            <a:pPr algn="just">
              <a:defRPr/>
            </a:pPr>
            <a:r>
              <a:rPr lang="fr-FR" sz="2000" dirty="0">
                <a:solidFill>
                  <a:schemeClr val="tx2">
                    <a:lumMod val="95000"/>
                    <a:lumOff val="5000"/>
                  </a:schemeClr>
                </a:solidFill>
                <a:latin typeface="Calibri" panose="020F0502020204030204" pitchFamily="34" charset="0"/>
                <a:cs typeface="Calibri" panose="020F0502020204030204" pitchFamily="34" charset="0"/>
              </a:rPr>
              <a:t>	- une </a:t>
            </a:r>
            <a:r>
              <a:rPr lang="fr-FR" sz="2000" b="1" dirty="0">
                <a:solidFill>
                  <a:schemeClr val="tx2">
                    <a:lumMod val="95000"/>
                    <a:lumOff val="5000"/>
                  </a:schemeClr>
                </a:solidFill>
                <a:latin typeface="Calibri" panose="020F0502020204030204" pitchFamily="34" charset="0"/>
                <a:cs typeface="Calibri" panose="020F0502020204030204" pitchFamily="34" charset="0"/>
              </a:rPr>
              <a:t>saison des pluies </a:t>
            </a:r>
            <a:r>
              <a:rPr lang="fr-FR" sz="2000" dirty="0">
                <a:solidFill>
                  <a:schemeClr val="tx2">
                    <a:lumMod val="95000"/>
                    <a:lumOff val="5000"/>
                  </a:schemeClr>
                </a:solidFill>
                <a:latin typeface="Calibri" panose="020F0502020204030204" pitchFamily="34" charset="0"/>
                <a:cs typeface="Calibri" panose="020F0502020204030204" pitchFamily="34" charset="0"/>
              </a:rPr>
              <a:t>correspondant à 	l’été de l’hémisphère ;</a:t>
            </a:r>
          </a:p>
          <a:p>
            <a:pPr algn="just">
              <a:defRPr/>
            </a:pPr>
            <a:endParaRPr lang="fr-FR" sz="2000" dirty="0">
              <a:solidFill>
                <a:schemeClr val="tx2">
                  <a:lumMod val="95000"/>
                  <a:lumOff val="5000"/>
                </a:schemeClr>
              </a:solidFill>
              <a:latin typeface="Calibri" panose="020F0502020204030204" pitchFamily="34" charset="0"/>
              <a:cs typeface="Calibri" panose="020F0502020204030204" pitchFamily="34" charset="0"/>
            </a:endParaRPr>
          </a:p>
          <a:p>
            <a:pPr algn="just">
              <a:defRPr/>
            </a:pPr>
            <a:r>
              <a:rPr lang="fr-FR" sz="2000" dirty="0">
                <a:solidFill>
                  <a:schemeClr val="tx2">
                    <a:lumMod val="95000"/>
                    <a:lumOff val="5000"/>
                  </a:schemeClr>
                </a:solidFill>
                <a:latin typeface="Calibri" panose="020F0502020204030204" pitchFamily="34" charset="0"/>
                <a:cs typeface="Calibri" panose="020F0502020204030204" pitchFamily="34" charset="0"/>
              </a:rPr>
              <a:t>	- </a:t>
            </a:r>
            <a:r>
              <a:rPr lang="fr-FR" sz="2000" b="1" dirty="0">
                <a:solidFill>
                  <a:schemeClr val="tx2">
                    <a:lumMod val="95000"/>
                    <a:lumOff val="5000"/>
                  </a:schemeClr>
                </a:solidFill>
                <a:latin typeface="Calibri" panose="020F0502020204030204" pitchFamily="34" charset="0"/>
                <a:cs typeface="Calibri" panose="020F0502020204030204" pitchFamily="34" charset="0"/>
              </a:rPr>
              <a:t>amplitude thermique moyenne annuelle &lt; 10°C.</a:t>
            </a:r>
          </a:p>
        </p:txBody>
      </p:sp>
      <p:pic>
        <p:nvPicPr>
          <p:cNvPr id="31" name="Picture 23" descr="Darw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9481" y="667792"/>
            <a:ext cx="3002507" cy="601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3" name="Group 24"/>
          <p:cNvGrpSpPr>
            <a:grpSpLocks/>
          </p:cNvGrpSpPr>
          <p:nvPr/>
        </p:nvGrpSpPr>
        <p:grpSpPr bwMode="auto">
          <a:xfrm>
            <a:off x="5924849" y="3195911"/>
            <a:ext cx="2986922" cy="3451631"/>
            <a:chOff x="0" y="0"/>
            <a:chExt cx="1375" cy="1500"/>
          </a:xfrm>
        </p:grpSpPr>
        <p:pic>
          <p:nvPicPr>
            <p:cNvPr id="7681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5"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6" name="Freeform 26"/>
            <p:cNvSpPr>
              <a:spLocks/>
            </p:cNvSpPr>
            <p:nvPr/>
          </p:nvSpPr>
          <p:spPr bwMode="auto">
            <a:xfrm>
              <a:off x="1155" y="1270"/>
              <a:ext cx="90" cy="178"/>
            </a:xfrm>
            <a:custGeom>
              <a:avLst/>
              <a:gdLst>
                <a:gd name="T0" fmla="*/ 0 w 90"/>
                <a:gd name="T1" fmla="*/ 1 h 178"/>
                <a:gd name="T2" fmla="*/ 84 w 90"/>
                <a:gd name="T3" fmla="*/ 0 h 178"/>
                <a:gd name="T4" fmla="*/ 90 w 90"/>
                <a:gd name="T5" fmla="*/ 178 h 178"/>
                <a:gd name="T6" fmla="*/ 0 w 90"/>
                <a:gd name="T7" fmla="*/ 178 h 178"/>
                <a:gd name="T8" fmla="*/ 0 w 90"/>
                <a:gd name="T9" fmla="*/ 1 h 178"/>
                <a:gd name="T10" fmla="*/ 0 60000 65536"/>
                <a:gd name="T11" fmla="*/ 0 60000 65536"/>
                <a:gd name="T12" fmla="*/ 0 60000 65536"/>
                <a:gd name="T13" fmla="*/ 0 60000 65536"/>
                <a:gd name="T14" fmla="*/ 0 60000 65536"/>
                <a:gd name="T15" fmla="*/ 0 w 90"/>
                <a:gd name="T16" fmla="*/ 0 h 178"/>
                <a:gd name="T17" fmla="*/ 90 w 90"/>
                <a:gd name="T18" fmla="*/ 178 h 178"/>
              </a:gdLst>
              <a:ahLst/>
              <a:cxnLst>
                <a:cxn ang="T10">
                  <a:pos x="T0" y="T1"/>
                </a:cxn>
                <a:cxn ang="T11">
                  <a:pos x="T2" y="T3"/>
                </a:cxn>
                <a:cxn ang="T12">
                  <a:pos x="T4" y="T5"/>
                </a:cxn>
                <a:cxn ang="T13">
                  <a:pos x="T6" y="T7"/>
                </a:cxn>
                <a:cxn ang="T14">
                  <a:pos x="T8" y="T9"/>
                </a:cxn>
              </a:cxnLst>
              <a:rect l="T15" t="T16" r="T17" b="T18"/>
              <a:pathLst>
                <a:path w="90" h="178">
                  <a:moveTo>
                    <a:pt x="0" y="1"/>
                  </a:moveTo>
                  <a:lnTo>
                    <a:pt x="84" y="0"/>
                  </a:lnTo>
                  <a:lnTo>
                    <a:pt x="90" y="178"/>
                  </a:lnTo>
                  <a:lnTo>
                    <a:pt x="0" y="178"/>
                  </a:lnTo>
                  <a:lnTo>
                    <a:pt x="0" y="1"/>
                  </a:lnTo>
                  <a:close/>
                </a:path>
              </a:pathLst>
            </a:custGeom>
            <a:solidFill>
              <a:srgbClr val="FFFF00">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76817" name="Freeform 27"/>
            <p:cNvSpPr>
              <a:spLocks/>
            </p:cNvSpPr>
            <p:nvPr/>
          </p:nvSpPr>
          <p:spPr bwMode="auto">
            <a:xfrm>
              <a:off x="143" y="1250"/>
              <a:ext cx="359" cy="189"/>
            </a:xfrm>
            <a:custGeom>
              <a:avLst/>
              <a:gdLst>
                <a:gd name="T0" fmla="*/ 0 w 359"/>
                <a:gd name="T1" fmla="*/ 21 h 189"/>
                <a:gd name="T2" fmla="*/ 57 w 359"/>
                <a:gd name="T3" fmla="*/ 24 h 189"/>
                <a:gd name="T4" fmla="*/ 144 w 359"/>
                <a:gd name="T5" fmla="*/ 8 h 189"/>
                <a:gd name="T6" fmla="*/ 233 w 359"/>
                <a:gd name="T7" fmla="*/ 5 h 189"/>
                <a:gd name="T8" fmla="*/ 323 w 359"/>
                <a:gd name="T9" fmla="*/ 0 h 189"/>
                <a:gd name="T10" fmla="*/ 359 w 359"/>
                <a:gd name="T11" fmla="*/ 3 h 189"/>
                <a:gd name="T12" fmla="*/ 359 w 359"/>
                <a:gd name="T13" fmla="*/ 57 h 189"/>
                <a:gd name="T14" fmla="*/ 269 w 359"/>
                <a:gd name="T15" fmla="*/ 57 h 189"/>
                <a:gd name="T16" fmla="*/ 272 w 359"/>
                <a:gd name="T17" fmla="*/ 165 h 189"/>
                <a:gd name="T18" fmla="*/ 183 w 359"/>
                <a:gd name="T19" fmla="*/ 170 h 189"/>
                <a:gd name="T20" fmla="*/ 177 w 359"/>
                <a:gd name="T21" fmla="*/ 188 h 189"/>
                <a:gd name="T22" fmla="*/ 93 w 359"/>
                <a:gd name="T23" fmla="*/ 189 h 189"/>
                <a:gd name="T24" fmla="*/ 92 w 359"/>
                <a:gd name="T25" fmla="*/ 153 h 189"/>
                <a:gd name="T26" fmla="*/ 3 w 359"/>
                <a:gd name="T27" fmla="*/ 155 h 189"/>
                <a:gd name="T28" fmla="*/ 0 w 359"/>
                <a:gd name="T29" fmla="*/ 21 h 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9"/>
                <a:gd name="T46" fmla="*/ 0 h 189"/>
                <a:gd name="T47" fmla="*/ 359 w 359"/>
                <a:gd name="T48" fmla="*/ 189 h 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9" h="189">
                  <a:moveTo>
                    <a:pt x="0" y="21"/>
                  </a:moveTo>
                  <a:lnTo>
                    <a:pt x="57" y="24"/>
                  </a:lnTo>
                  <a:lnTo>
                    <a:pt x="144" y="8"/>
                  </a:lnTo>
                  <a:lnTo>
                    <a:pt x="233" y="5"/>
                  </a:lnTo>
                  <a:lnTo>
                    <a:pt x="323" y="0"/>
                  </a:lnTo>
                  <a:lnTo>
                    <a:pt x="359" y="3"/>
                  </a:lnTo>
                  <a:lnTo>
                    <a:pt x="359" y="57"/>
                  </a:lnTo>
                  <a:lnTo>
                    <a:pt x="269" y="57"/>
                  </a:lnTo>
                  <a:lnTo>
                    <a:pt x="272" y="165"/>
                  </a:lnTo>
                  <a:lnTo>
                    <a:pt x="183" y="170"/>
                  </a:lnTo>
                  <a:lnTo>
                    <a:pt x="177" y="188"/>
                  </a:lnTo>
                  <a:lnTo>
                    <a:pt x="93" y="189"/>
                  </a:lnTo>
                  <a:lnTo>
                    <a:pt x="92" y="153"/>
                  </a:lnTo>
                  <a:lnTo>
                    <a:pt x="3" y="155"/>
                  </a:lnTo>
                  <a:lnTo>
                    <a:pt x="0" y="21"/>
                  </a:lnTo>
                  <a:close/>
                </a:path>
              </a:pathLst>
            </a:custGeom>
            <a:solidFill>
              <a:srgbClr val="FFFF00">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76807" name="Picture 22" descr="Nio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5888" y="247469"/>
            <a:ext cx="3306227" cy="277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25"/>
          <p:cNvSpPr txBox="1"/>
          <p:nvPr/>
        </p:nvSpPr>
        <p:spPr>
          <a:xfrm>
            <a:off x="156495" y="339705"/>
            <a:ext cx="5431505" cy="4074962"/>
          </a:xfrm>
          <a:prstGeom prst="rect">
            <a:avLst/>
          </a:prstGeom>
          <a:noFill/>
        </p:spPr>
        <p:txBody>
          <a:bodyPr wrap="square">
            <a:spAutoFit/>
          </a:bodyPr>
          <a:lstStyle>
            <a:lvl1pPr marL="363538" indent="-363538">
              <a:tabLst>
                <a:tab pos="536575" algn="l"/>
              </a:tabLst>
              <a:defRPr>
                <a:solidFill>
                  <a:schemeClr val="tx1"/>
                </a:solidFill>
                <a:latin typeface="Arial" charset="0"/>
                <a:cs typeface="Arial" charset="0"/>
              </a:defRPr>
            </a:lvl1pPr>
            <a:lvl2pPr marL="914400" indent="-285750">
              <a:tabLst>
                <a:tab pos="536575" algn="l"/>
              </a:tabLst>
              <a:defRPr>
                <a:solidFill>
                  <a:schemeClr val="tx1"/>
                </a:solidFill>
                <a:latin typeface="Arial" charset="0"/>
                <a:cs typeface="Arial" charset="0"/>
              </a:defRPr>
            </a:lvl2pPr>
            <a:lvl3pPr marL="1322388" indent="-228600">
              <a:tabLst>
                <a:tab pos="536575" algn="l"/>
              </a:tabLst>
              <a:defRPr>
                <a:solidFill>
                  <a:schemeClr val="tx1"/>
                </a:solidFill>
                <a:latin typeface="Arial" charset="0"/>
                <a:cs typeface="Arial" charset="0"/>
              </a:defRPr>
            </a:lvl3pPr>
            <a:lvl4pPr marL="1730375" indent="-228600">
              <a:tabLst>
                <a:tab pos="536575" algn="l"/>
              </a:tabLst>
              <a:defRPr>
                <a:solidFill>
                  <a:schemeClr val="tx1"/>
                </a:solidFill>
                <a:latin typeface="Arial" charset="0"/>
                <a:cs typeface="Arial" charset="0"/>
              </a:defRPr>
            </a:lvl4pPr>
            <a:lvl5pPr marL="2138363" indent="-228600">
              <a:tabLst>
                <a:tab pos="536575" algn="l"/>
              </a:tabLst>
              <a:defRPr>
                <a:solidFill>
                  <a:schemeClr val="tx1"/>
                </a:solidFill>
                <a:latin typeface="Arial" charset="0"/>
                <a:cs typeface="Arial" charset="0"/>
              </a:defRPr>
            </a:lvl5pPr>
            <a:lvl6pPr marL="2595563" indent="-228600" fontAlgn="base">
              <a:spcBef>
                <a:spcPct val="0"/>
              </a:spcBef>
              <a:spcAft>
                <a:spcPct val="0"/>
              </a:spcAft>
              <a:tabLst>
                <a:tab pos="536575" algn="l"/>
              </a:tabLst>
              <a:defRPr>
                <a:solidFill>
                  <a:schemeClr val="tx1"/>
                </a:solidFill>
                <a:latin typeface="Arial" charset="0"/>
                <a:cs typeface="Arial" charset="0"/>
              </a:defRPr>
            </a:lvl6pPr>
            <a:lvl7pPr marL="3052763" indent="-228600" fontAlgn="base">
              <a:spcBef>
                <a:spcPct val="0"/>
              </a:spcBef>
              <a:spcAft>
                <a:spcPct val="0"/>
              </a:spcAft>
              <a:tabLst>
                <a:tab pos="536575" algn="l"/>
              </a:tabLst>
              <a:defRPr>
                <a:solidFill>
                  <a:schemeClr val="tx1"/>
                </a:solidFill>
                <a:latin typeface="Arial" charset="0"/>
                <a:cs typeface="Arial" charset="0"/>
              </a:defRPr>
            </a:lvl7pPr>
            <a:lvl8pPr marL="3509963" indent="-228600" fontAlgn="base">
              <a:spcBef>
                <a:spcPct val="0"/>
              </a:spcBef>
              <a:spcAft>
                <a:spcPct val="0"/>
              </a:spcAft>
              <a:tabLst>
                <a:tab pos="536575" algn="l"/>
              </a:tabLst>
              <a:defRPr>
                <a:solidFill>
                  <a:schemeClr val="tx1"/>
                </a:solidFill>
                <a:latin typeface="Arial" charset="0"/>
                <a:cs typeface="Arial" charset="0"/>
              </a:defRPr>
            </a:lvl8pPr>
            <a:lvl9pPr marL="3967163" indent="-228600" fontAlgn="base">
              <a:spcBef>
                <a:spcPct val="0"/>
              </a:spcBef>
              <a:spcAft>
                <a:spcPct val="0"/>
              </a:spcAft>
              <a:tabLst>
                <a:tab pos="536575" algn="l"/>
              </a:tabLst>
              <a:defRPr>
                <a:solidFill>
                  <a:schemeClr val="tx1"/>
                </a:solidFill>
                <a:latin typeface="Arial" charset="0"/>
                <a:cs typeface="Arial" charset="0"/>
              </a:defRPr>
            </a:lvl9pPr>
          </a:lstStyle>
          <a:p>
            <a:pPr>
              <a:defRPr/>
            </a:pPr>
            <a:r>
              <a:rPr lang="fr-FR" sz="2800" b="1" dirty="0">
                <a:solidFill>
                  <a:srgbClr val="0000FF"/>
                </a:solidFill>
                <a:latin typeface="Calibri" panose="020F0502020204030204" pitchFamily="34" charset="0"/>
                <a:cs typeface="Calibri" panose="020F0502020204030204" pitchFamily="34" charset="0"/>
              </a:rPr>
              <a:t>Les nuances du climat Tropical :</a:t>
            </a:r>
          </a:p>
          <a:p>
            <a:pPr>
              <a:defRPr/>
            </a:pPr>
            <a:endParaRPr lang="fr-FR" sz="2800" b="1" dirty="0">
              <a:solidFill>
                <a:schemeClr val="tx2">
                  <a:lumMod val="95000"/>
                  <a:lumOff val="5000"/>
                </a:schemeClr>
              </a:solidFill>
              <a:latin typeface="Calibri" panose="020F0502020204030204" pitchFamily="34" charset="0"/>
              <a:cs typeface="Calibri" panose="020F0502020204030204" pitchFamily="34" charset="0"/>
            </a:endParaRPr>
          </a:p>
          <a:p>
            <a:pPr>
              <a:defRPr/>
            </a:pPr>
            <a:r>
              <a:rPr lang="fr-FR" sz="2400" b="1" dirty="0">
                <a:solidFill>
                  <a:srgbClr val="0000FF"/>
                </a:solidFill>
                <a:latin typeface="Calibri" panose="020F0502020204030204" pitchFamily="34" charset="0"/>
                <a:cs typeface="Calibri" panose="020F0502020204030204" pitchFamily="34" charset="0"/>
              </a:rPr>
              <a:t>Nuance tropicale sèche  </a:t>
            </a:r>
            <a:r>
              <a:rPr lang="fr-FR" sz="2400" b="1" dirty="0" err="1">
                <a:solidFill>
                  <a:srgbClr val="0000FF"/>
                </a:solidFill>
                <a:latin typeface="Calibri" panose="020F0502020204030204" pitchFamily="34" charset="0"/>
                <a:cs typeface="Calibri" panose="020F0502020204030204" pitchFamily="34" charset="0"/>
              </a:rPr>
              <a:t>Aw</a:t>
            </a:r>
            <a:r>
              <a:rPr lang="fr-FR" sz="2400" b="1" dirty="0">
                <a:solidFill>
                  <a:srgbClr val="0000FF"/>
                </a:solidFill>
                <a:latin typeface="Calibri" panose="020F0502020204030204" pitchFamily="34" charset="0"/>
                <a:cs typeface="Calibri" panose="020F0502020204030204" pitchFamily="34" charset="0"/>
              </a:rPr>
              <a:t> /</a:t>
            </a:r>
            <a:r>
              <a:rPr lang="fr-FR" sz="2400" b="1" dirty="0" err="1">
                <a:solidFill>
                  <a:srgbClr val="0000FF"/>
                </a:solidFill>
                <a:latin typeface="Calibri" panose="020F0502020204030204" pitchFamily="34" charset="0"/>
                <a:cs typeface="Calibri" panose="020F0502020204030204" pitchFamily="34" charset="0"/>
              </a:rPr>
              <a:t>BSw</a:t>
            </a:r>
            <a:endParaRPr lang="fr-FR" sz="2400" b="1" dirty="0">
              <a:solidFill>
                <a:srgbClr val="0000FF"/>
              </a:solidFill>
              <a:latin typeface="Calibri" panose="020F0502020204030204" pitchFamily="34" charset="0"/>
              <a:cs typeface="Calibri" panose="020F0502020204030204" pitchFamily="34" charset="0"/>
            </a:endParaRPr>
          </a:p>
          <a:p>
            <a:pPr>
              <a:lnSpc>
                <a:spcPct val="75000"/>
              </a:lnSpc>
              <a:buFont typeface="Wingdings" panose="05000000000000000000" pitchFamily="2" charset="2"/>
              <a:buChar char="Ø"/>
              <a:defRPr/>
            </a:pPr>
            <a:r>
              <a:rPr lang="fr-FR" sz="2400" dirty="0">
                <a:solidFill>
                  <a:schemeClr val="tx2">
                    <a:lumMod val="95000"/>
                    <a:lumOff val="5000"/>
                  </a:schemeClr>
                </a:solidFill>
                <a:latin typeface="Calibri" panose="020F0502020204030204" pitchFamily="34" charset="0"/>
                <a:cs typeface="Calibri" panose="020F0502020204030204" pitchFamily="34" charset="0"/>
              </a:rPr>
              <a:t>courte saison des pluies : </a:t>
            </a:r>
            <a:r>
              <a:rPr lang="fr-FR" sz="2400" b="1" dirty="0">
                <a:solidFill>
                  <a:schemeClr val="tx2">
                    <a:lumMod val="95000"/>
                    <a:lumOff val="5000"/>
                  </a:schemeClr>
                </a:solidFill>
                <a:latin typeface="Calibri" panose="020F0502020204030204" pitchFamily="34" charset="0"/>
                <a:cs typeface="Calibri" panose="020F0502020204030204" pitchFamily="34" charset="0"/>
              </a:rPr>
              <a:t>P &lt; 600 mm</a:t>
            </a:r>
          </a:p>
          <a:p>
            <a:pPr>
              <a:lnSpc>
                <a:spcPct val="75000"/>
              </a:lnSpc>
              <a:buFont typeface="Wingdings" panose="05000000000000000000" pitchFamily="2" charset="2"/>
              <a:buChar char="Ø"/>
              <a:defRPr/>
            </a:pPr>
            <a:endParaRPr lang="fr-FR" sz="2400" dirty="0">
              <a:solidFill>
                <a:srgbClr val="0000FF"/>
              </a:solidFill>
              <a:latin typeface="Calibri" panose="020F0502020204030204" pitchFamily="34" charset="0"/>
              <a:cs typeface="Calibri" panose="020F0502020204030204" pitchFamily="34" charset="0"/>
            </a:endParaRPr>
          </a:p>
          <a:p>
            <a:pPr>
              <a:defRPr/>
            </a:pPr>
            <a:r>
              <a:rPr lang="fr-FR" sz="2400" b="1" dirty="0">
                <a:solidFill>
                  <a:srgbClr val="0000FF"/>
                </a:solidFill>
                <a:latin typeface="Calibri" panose="020F0502020204030204" pitchFamily="34" charset="0"/>
                <a:cs typeface="Calibri" panose="020F0502020204030204" pitchFamily="34" charset="0"/>
              </a:rPr>
              <a:t>Nuance  tropicale humide</a:t>
            </a:r>
          </a:p>
          <a:p>
            <a:pPr>
              <a:lnSpc>
                <a:spcPct val="75000"/>
              </a:lnSpc>
              <a:buFont typeface="Wingdings" panose="05000000000000000000" pitchFamily="2" charset="2"/>
              <a:buChar char="Ø"/>
              <a:defRPr/>
            </a:pPr>
            <a:r>
              <a:rPr lang="fr-FR" sz="2400" dirty="0">
                <a:solidFill>
                  <a:schemeClr val="tx2">
                    <a:lumMod val="95000"/>
                    <a:lumOff val="5000"/>
                  </a:schemeClr>
                </a:solidFill>
                <a:latin typeface="Calibri" panose="020F0502020204030204" pitchFamily="34" charset="0"/>
                <a:cs typeface="Calibri" panose="020F0502020204030204" pitchFamily="34" charset="0"/>
              </a:rPr>
              <a:t>une courte saison sèche : </a:t>
            </a:r>
            <a:r>
              <a:rPr lang="fr-FR" sz="2400" b="1" dirty="0">
                <a:solidFill>
                  <a:schemeClr val="tx2">
                    <a:lumMod val="95000"/>
                    <a:lumOff val="5000"/>
                  </a:schemeClr>
                </a:solidFill>
                <a:latin typeface="Calibri" panose="020F0502020204030204" pitchFamily="34" charset="0"/>
                <a:cs typeface="Calibri" panose="020F0502020204030204" pitchFamily="34" charset="0"/>
              </a:rPr>
              <a:t>P &gt; 1000 mm</a:t>
            </a:r>
          </a:p>
          <a:p>
            <a:pPr>
              <a:lnSpc>
                <a:spcPct val="75000"/>
              </a:lnSpc>
              <a:buFont typeface="Wingdings" panose="05000000000000000000" pitchFamily="2" charset="2"/>
              <a:buChar char="Ø"/>
              <a:defRPr/>
            </a:pPr>
            <a:endParaRPr lang="fr-FR" sz="2400" dirty="0">
              <a:solidFill>
                <a:schemeClr val="tx2">
                  <a:lumMod val="95000"/>
                  <a:lumOff val="5000"/>
                </a:schemeClr>
              </a:solidFill>
              <a:latin typeface="Calibri" panose="020F0502020204030204" pitchFamily="34" charset="0"/>
              <a:cs typeface="Calibri" panose="020F0502020204030204" pitchFamily="34" charset="0"/>
            </a:endParaRPr>
          </a:p>
          <a:p>
            <a:pPr>
              <a:lnSpc>
                <a:spcPct val="120000"/>
              </a:lnSpc>
              <a:defRPr/>
            </a:pPr>
            <a:r>
              <a:rPr lang="fr-FR" sz="2400" b="1" dirty="0">
                <a:solidFill>
                  <a:srgbClr val="0000FF"/>
                </a:solidFill>
                <a:latin typeface="Calibri" panose="020F0502020204030204" pitchFamily="34" charset="0"/>
                <a:cs typeface="Calibri" panose="020F0502020204030204" pitchFamily="34" charset="0"/>
              </a:rPr>
              <a:t>Nuance  moussons </a:t>
            </a:r>
            <a:r>
              <a:rPr lang="fr-FR" sz="2400" b="1" dirty="0" err="1">
                <a:solidFill>
                  <a:srgbClr val="0000FF"/>
                </a:solidFill>
                <a:latin typeface="Calibri" panose="020F0502020204030204" pitchFamily="34" charset="0"/>
                <a:cs typeface="Calibri" panose="020F0502020204030204" pitchFamily="34" charset="0"/>
              </a:rPr>
              <a:t>Aw</a:t>
            </a:r>
            <a:r>
              <a:rPr lang="fr-FR" sz="2400" b="1" dirty="0">
                <a:solidFill>
                  <a:srgbClr val="0000FF"/>
                </a:solidFill>
                <a:latin typeface="Calibri" panose="020F0502020204030204" pitchFamily="34" charset="0"/>
                <a:cs typeface="Calibri" panose="020F0502020204030204" pitchFamily="34" charset="0"/>
              </a:rPr>
              <a:t>(m) (Asie)</a:t>
            </a:r>
          </a:p>
          <a:p>
            <a:pPr>
              <a:lnSpc>
                <a:spcPct val="75000"/>
              </a:lnSpc>
              <a:buFont typeface="Wingdings" panose="05000000000000000000" pitchFamily="2" charset="2"/>
              <a:buChar char="Ø"/>
              <a:defRPr/>
            </a:pPr>
            <a:r>
              <a:rPr lang="fr-FR" sz="2400" dirty="0">
                <a:solidFill>
                  <a:schemeClr val="tx2">
                    <a:lumMod val="95000"/>
                    <a:lumOff val="5000"/>
                  </a:schemeClr>
                </a:solidFill>
                <a:latin typeface="Calibri" panose="020F0502020204030204" pitchFamily="34" charset="0"/>
                <a:cs typeface="Calibri" panose="020F0502020204030204" pitchFamily="34" charset="0"/>
              </a:rPr>
              <a:t>une saison des pluies violente. Mousson d’été ou/et d’automne</a:t>
            </a:r>
          </a:p>
          <a:p>
            <a:pPr>
              <a:lnSpc>
                <a:spcPct val="75000"/>
              </a:lnSpc>
              <a:buFont typeface="Wingdings" panose="05000000000000000000" pitchFamily="2" charset="2"/>
              <a:buChar char="Ø"/>
              <a:defRPr/>
            </a:pPr>
            <a:r>
              <a:rPr lang="fr-FR" sz="2400" dirty="0" err="1">
                <a:solidFill>
                  <a:schemeClr val="tx2">
                    <a:lumMod val="95000"/>
                    <a:lumOff val="5000"/>
                  </a:schemeClr>
                </a:solidFill>
                <a:latin typeface="Calibri" panose="020F0502020204030204" pitchFamily="34" charset="0"/>
                <a:cs typeface="Calibri" panose="020F0502020204030204" pitchFamily="34" charset="0"/>
              </a:rPr>
              <a:t>Saïgon</a:t>
            </a:r>
            <a:r>
              <a:rPr lang="fr-FR" sz="2400" dirty="0">
                <a:solidFill>
                  <a:schemeClr val="tx2">
                    <a:lumMod val="95000"/>
                    <a:lumOff val="5000"/>
                  </a:schemeClr>
                </a:solidFill>
                <a:latin typeface="Calibri" panose="020F0502020204030204" pitchFamily="34" charset="0"/>
                <a:cs typeface="Calibri" panose="020F0502020204030204" pitchFamily="34" charset="0"/>
              </a:rPr>
              <a:t> : les 2 </a:t>
            </a:r>
          </a:p>
        </p:txBody>
      </p:sp>
    </p:spTree>
    <p:extLst>
      <p:ext uri="{BB962C8B-B14F-4D97-AF65-F5344CB8AC3E}">
        <p14:creationId xmlns:p14="http://schemas.microsoft.com/office/powerpoint/2010/main" val="16687270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5" descr="http://www.jaia-bharati.org/livres/fred-dom/mouss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1665"/>
            <a:ext cx="5074578" cy="333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6"/>
          <p:cNvSpPr>
            <a:spLocks noChangeArrowheads="1"/>
          </p:cNvSpPr>
          <p:nvPr/>
        </p:nvSpPr>
        <p:spPr bwMode="auto">
          <a:xfrm>
            <a:off x="-451519" y="0"/>
            <a:ext cx="48156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fr-FR" altLang="fr-FR" sz="2400" b="1" dirty="0">
                <a:solidFill>
                  <a:schemeClr val="tx2">
                    <a:lumMod val="95000"/>
                    <a:lumOff val="5000"/>
                  </a:schemeClr>
                </a:solidFill>
                <a:latin typeface="Calibri" panose="020F0502020204030204" pitchFamily="34" charset="0"/>
                <a:cs typeface="Calibri" panose="020F0502020204030204" pitchFamily="34" charset="0"/>
              </a:rPr>
              <a:t>Arrivée de la mousson en Inde</a:t>
            </a:r>
            <a:endParaRPr lang="fr-FR" altLang="fr-FR" sz="2400" dirty="0">
              <a:solidFill>
                <a:schemeClr val="tx2">
                  <a:lumMod val="95000"/>
                  <a:lumOff val="5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F4F0859-A324-4E3D-B181-EC4737005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03" y="3266418"/>
            <a:ext cx="4788775" cy="359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25"/>
          <p:cNvSpPr txBox="1"/>
          <p:nvPr/>
        </p:nvSpPr>
        <p:spPr>
          <a:xfrm>
            <a:off x="212208" y="299313"/>
            <a:ext cx="5192305" cy="3600986"/>
          </a:xfrm>
          <a:prstGeom prst="rect">
            <a:avLst/>
          </a:prstGeom>
          <a:noFill/>
        </p:spPr>
        <p:txBody>
          <a:bodyPr wrap="square">
            <a:spAutoFit/>
          </a:bodyPr>
          <a:lstStyle>
            <a:lvl1pPr marL="363538" indent="-363538">
              <a:tabLst>
                <a:tab pos="536575" algn="l"/>
              </a:tabLst>
              <a:defRPr>
                <a:solidFill>
                  <a:schemeClr val="tx1"/>
                </a:solidFill>
                <a:latin typeface="Arial" charset="0"/>
                <a:cs typeface="Arial" charset="0"/>
              </a:defRPr>
            </a:lvl1pPr>
            <a:lvl2pPr marL="914400" indent="-285750">
              <a:tabLst>
                <a:tab pos="536575" algn="l"/>
              </a:tabLst>
              <a:defRPr>
                <a:solidFill>
                  <a:schemeClr val="tx1"/>
                </a:solidFill>
                <a:latin typeface="Arial" charset="0"/>
                <a:cs typeface="Arial" charset="0"/>
              </a:defRPr>
            </a:lvl2pPr>
            <a:lvl3pPr marL="1322388" indent="-228600">
              <a:tabLst>
                <a:tab pos="536575" algn="l"/>
              </a:tabLst>
              <a:defRPr>
                <a:solidFill>
                  <a:schemeClr val="tx1"/>
                </a:solidFill>
                <a:latin typeface="Arial" charset="0"/>
                <a:cs typeface="Arial" charset="0"/>
              </a:defRPr>
            </a:lvl3pPr>
            <a:lvl4pPr marL="1730375" indent="-228600">
              <a:tabLst>
                <a:tab pos="536575" algn="l"/>
              </a:tabLst>
              <a:defRPr>
                <a:solidFill>
                  <a:schemeClr val="tx1"/>
                </a:solidFill>
                <a:latin typeface="Arial" charset="0"/>
                <a:cs typeface="Arial" charset="0"/>
              </a:defRPr>
            </a:lvl4pPr>
            <a:lvl5pPr marL="2138363" indent="-228600">
              <a:tabLst>
                <a:tab pos="536575" algn="l"/>
              </a:tabLst>
              <a:defRPr>
                <a:solidFill>
                  <a:schemeClr val="tx1"/>
                </a:solidFill>
                <a:latin typeface="Arial" charset="0"/>
                <a:cs typeface="Arial" charset="0"/>
              </a:defRPr>
            </a:lvl5pPr>
            <a:lvl6pPr marL="2595563" indent="-228600" fontAlgn="base">
              <a:spcBef>
                <a:spcPct val="0"/>
              </a:spcBef>
              <a:spcAft>
                <a:spcPct val="0"/>
              </a:spcAft>
              <a:tabLst>
                <a:tab pos="536575" algn="l"/>
              </a:tabLst>
              <a:defRPr>
                <a:solidFill>
                  <a:schemeClr val="tx1"/>
                </a:solidFill>
                <a:latin typeface="Arial" charset="0"/>
                <a:cs typeface="Arial" charset="0"/>
              </a:defRPr>
            </a:lvl6pPr>
            <a:lvl7pPr marL="3052763" indent="-228600" fontAlgn="base">
              <a:spcBef>
                <a:spcPct val="0"/>
              </a:spcBef>
              <a:spcAft>
                <a:spcPct val="0"/>
              </a:spcAft>
              <a:tabLst>
                <a:tab pos="536575" algn="l"/>
              </a:tabLst>
              <a:defRPr>
                <a:solidFill>
                  <a:schemeClr val="tx1"/>
                </a:solidFill>
                <a:latin typeface="Arial" charset="0"/>
                <a:cs typeface="Arial" charset="0"/>
              </a:defRPr>
            </a:lvl7pPr>
            <a:lvl8pPr marL="3509963" indent="-228600" fontAlgn="base">
              <a:spcBef>
                <a:spcPct val="0"/>
              </a:spcBef>
              <a:spcAft>
                <a:spcPct val="0"/>
              </a:spcAft>
              <a:tabLst>
                <a:tab pos="536575" algn="l"/>
              </a:tabLst>
              <a:defRPr>
                <a:solidFill>
                  <a:schemeClr val="tx1"/>
                </a:solidFill>
                <a:latin typeface="Arial" charset="0"/>
                <a:cs typeface="Arial" charset="0"/>
              </a:defRPr>
            </a:lvl8pPr>
            <a:lvl9pPr marL="3967163" indent="-228600" fontAlgn="base">
              <a:spcBef>
                <a:spcPct val="0"/>
              </a:spcBef>
              <a:spcAft>
                <a:spcPct val="0"/>
              </a:spcAft>
              <a:tabLst>
                <a:tab pos="536575" algn="l"/>
              </a:tabLst>
              <a:defRPr>
                <a:solidFill>
                  <a:schemeClr val="tx1"/>
                </a:solidFill>
                <a:latin typeface="Arial" charset="0"/>
                <a:cs typeface="Arial" charset="0"/>
              </a:defRPr>
            </a:lvl9pPr>
          </a:lstStyle>
          <a:p>
            <a:pPr algn="just">
              <a:defRPr/>
            </a:pPr>
            <a:r>
              <a:rPr lang="fr-FR" sz="2800" b="1" dirty="0">
                <a:solidFill>
                  <a:schemeClr val="tx2">
                    <a:lumMod val="95000"/>
                    <a:lumOff val="5000"/>
                  </a:schemeClr>
                </a:solidFill>
                <a:latin typeface="Calibri" panose="020F0502020204030204" pitchFamily="34" charset="0"/>
                <a:cs typeface="Calibri" panose="020F0502020204030204" pitchFamily="34" charset="0"/>
              </a:rPr>
              <a:t>Le climat Equatorial </a:t>
            </a:r>
            <a:r>
              <a:rPr lang="fr-FR" sz="2800" b="1" dirty="0" err="1">
                <a:solidFill>
                  <a:schemeClr val="tx2">
                    <a:lumMod val="95000"/>
                    <a:lumOff val="5000"/>
                  </a:schemeClr>
                </a:solidFill>
                <a:latin typeface="Calibri" panose="020F0502020204030204" pitchFamily="34" charset="0"/>
                <a:cs typeface="Calibri" panose="020F0502020204030204" pitchFamily="34" charset="0"/>
              </a:rPr>
              <a:t>Af</a:t>
            </a:r>
            <a:r>
              <a:rPr lang="fr-FR" sz="2800" b="1" dirty="0">
                <a:solidFill>
                  <a:schemeClr val="tx2">
                    <a:lumMod val="95000"/>
                    <a:lumOff val="5000"/>
                  </a:schemeClr>
                </a:solidFill>
                <a:latin typeface="Calibri" panose="020F0502020204030204" pitchFamily="34" charset="0"/>
                <a:cs typeface="Calibri" panose="020F0502020204030204" pitchFamily="34" charset="0"/>
              </a:rPr>
              <a:t>  :</a:t>
            </a:r>
          </a:p>
          <a:p>
            <a:pPr algn="just">
              <a:defRPr/>
            </a:pPr>
            <a:endParaRPr lang="fr-FR" sz="2000" b="1" dirty="0">
              <a:solidFill>
                <a:schemeClr val="tx2">
                  <a:lumMod val="95000"/>
                  <a:lumOff val="5000"/>
                </a:schemeClr>
              </a:solidFill>
              <a:latin typeface="Calibri" panose="020F0502020204030204" pitchFamily="34" charset="0"/>
              <a:cs typeface="Calibri" panose="020F0502020204030204" pitchFamily="34" charset="0"/>
            </a:endParaRPr>
          </a:p>
          <a:p>
            <a:pPr algn="just">
              <a:defRPr/>
            </a:pPr>
            <a:r>
              <a:rPr lang="fr-FR" sz="2000" dirty="0">
                <a:solidFill>
                  <a:schemeClr val="tx2">
                    <a:lumMod val="95000"/>
                    <a:lumOff val="5000"/>
                  </a:schemeClr>
                </a:solidFill>
                <a:latin typeface="Calibri" panose="020F0502020204030204" pitchFamily="34" charset="0"/>
                <a:cs typeface="Calibri" panose="020F0502020204030204" pitchFamily="34" charset="0"/>
              </a:rPr>
              <a:t>	- très </a:t>
            </a:r>
            <a:r>
              <a:rPr lang="fr-FR" sz="2000" b="1" dirty="0">
                <a:solidFill>
                  <a:schemeClr val="tx2">
                    <a:lumMod val="95000"/>
                    <a:lumOff val="5000"/>
                  </a:schemeClr>
                </a:solidFill>
                <a:latin typeface="Calibri" panose="020F0502020204030204" pitchFamily="34" charset="0"/>
                <a:cs typeface="Calibri" panose="020F0502020204030204" pitchFamily="34" charset="0"/>
              </a:rPr>
              <a:t>faible amplitude thermique</a:t>
            </a:r>
            <a:r>
              <a:rPr lang="fr-FR" sz="2000" dirty="0">
                <a:solidFill>
                  <a:schemeClr val="tx2">
                    <a:lumMod val="95000"/>
                    <a:lumOff val="5000"/>
                  </a:schemeClr>
                </a:solidFill>
                <a:latin typeface="Calibri" panose="020F0502020204030204" pitchFamily="34" charset="0"/>
                <a:cs typeface="Calibri" panose="020F0502020204030204" pitchFamily="34" charset="0"/>
              </a:rPr>
              <a:t> moyenne annuelle (&lt; 5°) ;</a:t>
            </a:r>
          </a:p>
          <a:p>
            <a:pPr algn="just">
              <a:defRPr/>
            </a:pPr>
            <a:endParaRPr lang="fr-FR" sz="2000" dirty="0">
              <a:solidFill>
                <a:schemeClr val="tx2">
                  <a:lumMod val="95000"/>
                  <a:lumOff val="5000"/>
                </a:schemeClr>
              </a:solidFill>
              <a:latin typeface="Calibri" panose="020F0502020204030204" pitchFamily="34" charset="0"/>
              <a:cs typeface="Calibri" panose="020F0502020204030204" pitchFamily="34" charset="0"/>
            </a:endParaRPr>
          </a:p>
          <a:p>
            <a:pPr algn="just">
              <a:defRPr/>
            </a:pPr>
            <a:r>
              <a:rPr lang="fr-FR" sz="2000" dirty="0">
                <a:solidFill>
                  <a:schemeClr val="tx2">
                    <a:lumMod val="95000"/>
                    <a:lumOff val="5000"/>
                  </a:schemeClr>
                </a:solidFill>
                <a:latin typeface="Calibri" panose="020F0502020204030204" pitchFamily="34" charset="0"/>
                <a:cs typeface="Calibri" panose="020F0502020204030204" pitchFamily="34" charset="0"/>
              </a:rPr>
              <a:t>	- </a:t>
            </a:r>
            <a:r>
              <a:rPr lang="fr-FR" sz="2000" b="1" dirty="0">
                <a:solidFill>
                  <a:schemeClr val="tx2">
                    <a:lumMod val="95000"/>
                    <a:lumOff val="5000"/>
                  </a:schemeClr>
                </a:solidFill>
                <a:latin typeface="Calibri" panose="020F0502020204030204" pitchFamily="34" charset="0"/>
                <a:cs typeface="Calibri" panose="020F0502020204030204" pitchFamily="34" charset="0"/>
              </a:rPr>
              <a:t>pluies tout le temps </a:t>
            </a:r>
            <a:r>
              <a:rPr lang="fr-FR" sz="2000" dirty="0">
                <a:solidFill>
                  <a:schemeClr val="tx2">
                    <a:lumMod val="95000"/>
                    <a:lumOff val="5000"/>
                  </a:schemeClr>
                </a:solidFill>
                <a:latin typeface="Calibri" panose="020F0502020204030204" pitchFamily="34" charset="0"/>
                <a:cs typeface="Calibri" panose="020F0502020204030204" pitchFamily="34" charset="0"/>
              </a:rPr>
              <a:t>;</a:t>
            </a:r>
          </a:p>
          <a:p>
            <a:pPr algn="just">
              <a:defRPr/>
            </a:pPr>
            <a:endParaRPr lang="fr-FR" sz="2000" dirty="0">
              <a:solidFill>
                <a:schemeClr val="tx2">
                  <a:lumMod val="95000"/>
                  <a:lumOff val="5000"/>
                </a:schemeClr>
              </a:solidFill>
              <a:latin typeface="Calibri" panose="020F0502020204030204" pitchFamily="34" charset="0"/>
              <a:cs typeface="Calibri" panose="020F0502020204030204" pitchFamily="34" charset="0"/>
            </a:endParaRPr>
          </a:p>
          <a:p>
            <a:pPr algn="just">
              <a:defRPr/>
            </a:pPr>
            <a:r>
              <a:rPr lang="fr-FR" sz="2000" dirty="0">
                <a:solidFill>
                  <a:schemeClr val="tx2">
                    <a:lumMod val="95000"/>
                    <a:lumOff val="5000"/>
                  </a:schemeClr>
                </a:solidFill>
                <a:latin typeface="Calibri" panose="020F0502020204030204" pitchFamily="34" charset="0"/>
                <a:cs typeface="Calibri" panose="020F0502020204030204" pitchFamily="34" charset="0"/>
              </a:rPr>
              <a:t>	- </a:t>
            </a:r>
            <a:r>
              <a:rPr lang="fr-FR" sz="2000" b="1" dirty="0">
                <a:solidFill>
                  <a:schemeClr val="tx2">
                    <a:lumMod val="95000"/>
                    <a:lumOff val="5000"/>
                  </a:schemeClr>
                </a:solidFill>
                <a:latin typeface="Calibri" panose="020F0502020204030204" pitchFamily="34" charset="0"/>
                <a:cs typeface="Calibri" panose="020F0502020204030204" pitchFamily="34" charset="0"/>
              </a:rPr>
              <a:t>maximum de précipitations </a:t>
            </a:r>
            <a:r>
              <a:rPr lang="fr-FR" sz="2000" dirty="0">
                <a:solidFill>
                  <a:schemeClr val="tx2">
                    <a:lumMod val="95000"/>
                    <a:lumOff val="5000"/>
                  </a:schemeClr>
                </a:solidFill>
                <a:latin typeface="Calibri" panose="020F0502020204030204" pitchFamily="34" charset="0"/>
                <a:cs typeface="Calibri" panose="020F0502020204030204" pitchFamily="34" charset="0"/>
              </a:rPr>
              <a:t>aux alentours du passage du soleil au zénith (</a:t>
            </a:r>
            <a:r>
              <a:rPr lang="fr-FR" sz="2000" b="1" dirty="0">
                <a:solidFill>
                  <a:schemeClr val="tx2">
                    <a:lumMod val="95000"/>
                    <a:lumOff val="5000"/>
                  </a:schemeClr>
                </a:solidFill>
                <a:latin typeface="Calibri" panose="020F0502020204030204" pitchFamily="34" charset="0"/>
                <a:cs typeface="Calibri" panose="020F0502020204030204" pitchFamily="34" charset="0"/>
              </a:rPr>
              <a:t>équinoxes</a:t>
            </a:r>
            <a:r>
              <a:rPr lang="fr-FR" sz="2000" dirty="0">
                <a:solidFill>
                  <a:schemeClr val="tx2">
                    <a:lumMod val="95000"/>
                    <a:lumOff val="5000"/>
                  </a:schemeClr>
                </a:solidFill>
                <a:latin typeface="Calibri" panose="020F0502020204030204" pitchFamily="34" charset="0"/>
                <a:cs typeface="Calibri" panose="020F0502020204030204" pitchFamily="34" charset="0"/>
              </a:rPr>
              <a:t>) ; </a:t>
            </a:r>
          </a:p>
          <a:p>
            <a:pPr algn="just">
              <a:defRPr/>
            </a:pPr>
            <a:endParaRPr lang="fr-FR" sz="2000" dirty="0">
              <a:solidFill>
                <a:schemeClr val="tx2">
                  <a:lumMod val="95000"/>
                  <a:lumOff val="5000"/>
                </a:schemeClr>
              </a:solidFill>
              <a:latin typeface="Calibri" panose="020F0502020204030204" pitchFamily="34" charset="0"/>
              <a:cs typeface="Calibri" panose="020F0502020204030204" pitchFamily="34" charset="0"/>
            </a:endParaRPr>
          </a:p>
          <a:p>
            <a:pPr algn="just">
              <a:defRPr/>
            </a:pPr>
            <a:r>
              <a:rPr lang="fr-FR" sz="2000" dirty="0">
                <a:solidFill>
                  <a:schemeClr val="tx2">
                    <a:lumMod val="95000"/>
                    <a:lumOff val="5000"/>
                  </a:schemeClr>
                </a:solidFill>
                <a:latin typeface="Calibri" panose="020F0502020204030204" pitchFamily="34" charset="0"/>
                <a:cs typeface="Calibri" panose="020F0502020204030204" pitchFamily="34" charset="0"/>
              </a:rPr>
              <a:t>	- 2 saisons des pluies parfois bien marquées.</a:t>
            </a:r>
          </a:p>
        </p:txBody>
      </p:sp>
      <p:grpSp>
        <p:nvGrpSpPr>
          <p:cNvPr id="25" name="Group 21"/>
          <p:cNvGrpSpPr>
            <a:grpSpLocks/>
          </p:cNvGrpSpPr>
          <p:nvPr/>
        </p:nvGrpSpPr>
        <p:grpSpPr bwMode="auto">
          <a:xfrm>
            <a:off x="5568286" y="1952081"/>
            <a:ext cx="3430469" cy="3896436"/>
            <a:chOff x="96" y="2822"/>
            <a:chExt cx="1458" cy="1498"/>
          </a:xfrm>
        </p:grpSpPr>
        <p:pic>
          <p:nvPicPr>
            <p:cNvPr id="27"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2822"/>
              <a:ext cx="1458" cy="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Line 18"/>
            <p:cNvSpPr>
              <a:spLocks noChangeShapeType="1"/>
            </p:cNvSpPr>
            <p:nvPr/>
          </p:nvSpPr>
          <p:spPr bwMode="auto">
            <a:xfrm flipH="1" flipV="1">
              <a:off x="282" y="3928"/>
              <a:ext cx="38"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9" name="Line 19"/>
            <p:cNvSpPr>
              <a:spLocks noChangeShapeType="1"/>
            </p:cNvSpPr>
            <p:nvPr/>
          </p:nvSpPr>
          <p:spPr bwMode="auto">
            <a:xfrm flipH="1" flipV="1">
              <a:off x="1325" y="3928"/>
              <a:ext cx="38"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0" name="Freeform 20"/>
            <p:cNvSpPr>
              <a:spLocks/>
            </p:cNvSpPr>
            <p:nvPr/>
          </p:nvSpPr>
          <p:spPr bwMode="auto">
            <a:xfrm>
              <a:off x="279" y="3929"/>
              <a:ext cx="86" cy="100"/>
            </a:xfrm>
            <a:custGeom>
              <a:avLst/>
              <a:gdLst>
                <a:gd name="T0" fmla="*/ 0 w 86"/>
                <a:gd name="T1" fmla="*/ 4 h 100"/>
                <a:gd name="T2" fmla="*/ 0 w 86"/>
                <a:gd name="T3" fmla="*/ 100 h 100"/>
                <a:gd name="T4" fmla="*/ 86 w 86"/>
                <a:gd name="T5" fmla="*/ 99 h 100"/>
                <a:gd name="T6" fmla="*/ 86 w 86"/>
                <a:gd name="T7" fmla="*/ 0 h 100"/>
                <a:gd name="T8" fmla="*/ 45 w 86"/>
                <a:gd name="T9" fmla="*/ 4 h 100"/>
                <a:gd name="T10" fmla="*/ 0 w 86"/>
                <a:gd name="T11" fmla="*/ 4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100">
                  <a:moveTo>
                    <a:pt x="0" y="4"/>
                  </a:moveTo>
                  <a:lnTo>
                    <a:pt x="0" y="100"/>
                  </a:lnTo>
                  <a:lnTo>
                    <a:pt x="86" y="99"/>
                  </a:lnTo>
                  <a:lnTo>
                    <a:pt x="86" y="0"/>
                  </a:lnTo>
                  <a:lnTo>
                    <a:pt x="45" y="4"/>
                  </a:lnTo>
                  <a:lnTo>
                    <a:pt x="0" y="4"/>
                  </a:lnTo>
                  <a:close/>
                </a:path>
              </a:pathLst>
            </a:custGeom>
            <a:solidFill>
              <a:srgbClr val="FFFF99"/>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Tree>
    <p:extLst>
      <p:ext uri="{BB962C8B-B14F-4D97-AF65-F5344CB8AC3E}">
        <p14:creationId xmlns:p14="http://schemas.microsoft.com/office/powerpoint/2010/main" val="1361783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0"/>
          <p:cNvSpPr>
            <a:spLocks noChangeArrowheads="1"/>
          </p:cNvSpPr>
          <p:nvPr/>
        </p:nvSpPr>
        <p:spPr bwMode="auto">
          <a:xfrm>
            <a:off x="0" y="192648"/>
            <a:ext cx="8904968" cy="830997"/>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III. Les domaines climatiques et la définition du climat</a:t>
            </a:r>
          </a:p>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	2. La classification de </a:t>
            </a:r>
            <a:r>
              <a:rPr lang="fr-FR" altLang="fr-FR" sz="2400" dirty="0" err="1">
                <a:solidFill>
                  <a:schemeClr val="tx1">
                    <a:lumMod val="95000"/>
                    <a:lumOff val="5000"/>
                  </a:schemeClr>
                </a:solidFill>
                <a:latin typeface="Calibri" panose="020F0502020204030204" pitchFamily="34" charset="0"/>
                <a:cs typeface="Calibri" panose="020F0502020204030204" pitchFamily="34" charset="0"/>
              </a:rPr>
              <a:t>Köppen</a:t>
            </a:r>
            <a:endParaRPr lang="fr-FR" altLang="fr-FR" sz="2400" dirty="0">
              <a:solidFill>
                <a:schemeClr val="tx1">
                  <a:lumMod val="95000"/>
                  <a:lumOff val="5000"/>
                </a:schemeClr>
              </a:solidFill>
              <a:latin typeface="Comic Sans MS" pitchFamily="66" charset="0"/>
            </a:endParaRPr>
          </a:p>
        </p:txBody>
      </p:sp>
      <p:sp>
        <p:nvSpPr>
          <p:cNvPr id="4" name="Rectangle 30"/>
          <p:cNvSpPr>
            <a:spLocks noChangeArrowheads="1"/>
          </p:cNvSpPr>
          <p:nvPr/>
        </p:nvSpPr>
        <p:spPr bwMode="auto">
          <a:xfrm>
            <a:off x="1392918" y="1026467"/>
            <a:ext cx="3026682" cy="461665"/>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B. La zone tempérée</a:t>
            </a:r>
            <a:endParaRPr lang="fr-FR" altLang="fr-FR" sz="2400" dirty="0">
              <a:solidFill>
                <a:schemeClr val="tx1">
                  <a:lumMod val="95000"/>
                  <a:lumOff val="5000"/>
                </a:schemeClr>
              </a:solidFill>
              <a:latin typeface="Comic Sans MS" pitchFamily="66" charset="0"/>
            </a:endParaRPr>
          </a:p>
        </p:txBody>
      </p:sp>
      <p:sp>
        <p:nvSpPr>
          <p:cNvPr id="5" name="Rectangle 30"/>
          <p:cNvSpPr>
            <a:spLocks noChangeArrowheads="1"/>
          </p:cNvSpPr>
          <p:nvPr/>
        </p:nvSpPr>
        <p:spPr bwMode="auto">
          <a:xfrm>
            <a:off x="1780448" y="1488132"/>
            <a:ext cx="7124519" cy="1938992"/>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marL="342900" indent="-342900" eaLnBrk="1" hangingPunct="1">
              <a:spcBef>
                <a:spcPct val="0"/>
              </a:spcBef>
              <a:buFont typeface="Wingdings" panose="05000000000000000000" pitchFamily="2" charset="2"/>
              <a:buChar char="§"/>
            </a:pPr>
            <a:r>
              <a:rPr lang="fr-FR" altLang="fr-FR" sz="2400" dirty="0">
                <a:solidFill>
                  <a:schemeClr val="accent5">
                    <a:lumMod val="50000"/>
                  </a:schemeClr>
                </a:solidFill>
                <a:latin typeface="Calibri" panose="020F0502020204030204" pitchFamily="34" charset="0"/>
                <a:cs typeface="Calibri" panose="020F0502020204030204" pitchFamily="34" charset="0"/>
              </a:rPr>
              <a:t>Le climat méditerranéen</a:t>
            </a:r>
          </a:p>
          <a:p>
            <a:pPr marL="342900" indent="-342900" eaLnBrk="1" hangingPunct="1">
              <a:spcBef>
                <a:spcPct val="0"/>
              </a:spcBef>
              <a:buFont typeface="Wingdings" panose="05000000000000000000" pitchFamily="2" charset="2"/>
              <a:buChar char="§"/>
            </a:pPr>
            <a:r>
              <a:rPr lang="fr-FR" altLang="fr-FR" sz="2400" dirty="0">
                <a:solidFill>
                  <a:schemeClr val="accent5">
                    <a:lumMod val="50000"/>
                  </a:schemeClr>
                </a:solidFill>
                <a:latin typeface="Calibri" panose="020F0502020204030204" pitchFamily="34" charset="0"/>
                <a:cs typeface="Calibri" panose="020F0502020204030204" pitchFamily="34" charset="0"/>
              </a:rPr>
              <a:t>Le climat océanique</a:t>
            </a:r>
          </a:p>
          <a:p>
            <a:pPr marL="342900" indent="-342900" eaLnBrk="1" hangingPunct="1">
              <a:spcBef>
                <a:spcPct val="0"/>
              </a:spcBef>
              <a:buFont typeface="Wingdings" panose="05000000000000000000" pitchFamily="2" charset="2"/>
              <a:buChar char="§"/>
            </a:pPr>
            <a:r>
              <a:rPr lang="fr-FR" altLang="fr-FR" sz="2400" dirty="0">
                <a:solidFill>
                  <a:schemeClr val="accent5">
                    <a:lumMod val="50000"/>
                  </a:schemeClr>
                </a:solidFill>
                <a:latin typeface="Calibri" panose="020F0502020204030204" pitchFamily="34" charset="0"/>
                <a:cs typeface="Calibri" panose="020F0502020204030204" pitchFamily="34" charset="0"/>
              </a:rPr>
              <a:t>Le climat continental</a:t>
            </a:r>
          </a:p>
          <a:p>
            <a:pPr marL="342900" indent="-342900" eaLnBrk="1" hangingPunct="1">
              <a:spcBef>
                <a:spcPct val="0"/>
              </a:spcBef>
              <a:buFont typeface="Wingdings" panose="05000000000000000000" pitchFamily="2" charset="2"/>
              <a:buChar char="§"/>
            </a:pPr>
            <a:r>
              <a:rPr lang="fr-FR" altLang="fr-FR" sz="2400" dirty="0">
                <a:solidFill>
                  <a:schemeClr val="accent5">
                    <a:lumMod val="50000"/>
                  </a:schemeClr>
                </a:solidFill>
                <a:latin typeface="Calibri" panose="020F0502020204030204" pitchFamily="34" charset="0"/>
                <a:cs typeface="Calibri" panose="020F0502020204030204" pitchFamily="34" charset="0"/>
              </a:rPr>
              <a:t>Le climat humide de façade orientale de continent</a:t>
            </a:r>
          </a:p>
          <a:p>
            <a:pPr marL="342900" indent="-342900" eaLnBrk="1" hangingPunct="1">
              <a:spcBef>
                <a:spcPct val="0"/>
              </a:spcBef>
              <a:buFont typeface="Wingdings" panose="05000000000000000000" pitchFamily="2" charset="2"/>
              <a:buChar char="§"/>
            </a:pPr>
            <a:endParaRPr lang="fr-FR" altLang="fr-FR" sz="2400" dirty="0">
              <a:solidFill>
                <a:schemeClr val="accent5">
                  <a:lumMod val="50000"/>
                </a:schemeClr>
              </a:solidFill>
              <a:latin typeface="Comic Sans MS" pitchFamily="66" charset="0"/>
            </a:endParaRPr>
          </a:p>
        </p:txBody>
      </p:sp>
    </p:spTree>
    <p:extLst>
      <p:ext uri="{BB962C8B-B14F-4D97-AF65-F5344CB8AC3E}">
        <p14:creationId xmlns:p14="http://schemas.microsoft.com/office/powerpoint/2010/main" val="39410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5" name="Group 3">
            <a:extLst>
              <a:ext uri="{FF2B5EF4-FFF2-40B4-BE49-F238E27FC236}">
                <a16:creationId xmlns:a16="http://schemas.microsoft.com/office/drawing/2014/main" id="{6A260B5D-E42F-41A3-B292-E1CF2FCBE090}"/>
              </a:ext>
            </a:extLst>
          </p:cNvPr>
          <p:cNvGrpSpPr>
            <a:grpSpLocks/>
          </p:cNvGrpSpPr>
          <p:nvPr/>
        </p:nvGrpSpPr>
        <p:grpSpPr bwMode="auto">
          <a:xfrm>
            <a:off x="0" y="1400175"/>
            <a:ext cx="9144000" cy="5457825"/>
            <a:chOff x="0" y="882"/>
            <a:chExt cx="5760" cy="3438"/>
          </a:xfrm>
        </p:grpSpPr>
        <p:pic>
          <p:nvPicPr>
            <p:cNvPr id="110596" name="Picture 4">
              <a:extLst>
                <a:ext uri="{FF2B5EF4-FFF2-40B4-BE49-F238E27FC236}">
                  <a16:creationId xmlns:a16="http://schemas.microsoft.com/office/drawing/2014/main" id="{513A1F55-1D4E-4089-84A4-7F23050D5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063" t="24921" r="15793" b="20508"/>
            <a:stretch>
              <a:fillRect/>
            </a:stretch>
          </p:blipFill>
          <p:spPr bwMode="auto">
            <a:xfrm>
              <a:off x="0" y="882"/>
              <a:ext cx="5760" cy="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7" name="Picture 5">
              <a:extLst>
                <a:ext uri="{FF2B5EF4-FFF2-40B4-BE49-F238E27FC236}">
                  <a16:creationId xmlns:a16="http://schemas.microsoft.com/office/drawing/2014/main" id="{28B65BF3-FD1A-4651-982A-93AD36B0F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85" t="86185" r="87097" b="11304"/>
            <a:stretch>
              <a:fillRect/>
            </a:stretch>
          </p:blipFill>
          <p:spPr bwMode="auto">
            <a:xfrm>
              <a:off x="4563" y="4050"/>
              <a:ext cx="1061" cy="1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598" name="Oval 6">
              <a:extLst>
                <a:ext uri="{FF2B5EF4-FFF2-40B4-BE49-F238E27FC236}">
                  <a16:creationId xmlns:a16="http://schemas.microsoft.com/office/drawing/2014/main" id="{CDA9A512-D725-4957-A509-28349B70CC51}"/>
                </a:ext>
              </a:extLst>
            </p:cNvPr>
            <p:cNvSpPr>
              <a:spLocks noChangeArrowheads="1"/>
            </p:cNvSpPr>
            <p:nvPr/>
          </p:nvSpPr>
          <p:spPr bwMode="auto">
            <a:xfrm>
              <a:off x="176" y="3784"/>
              <a:ext cx="120" cy="120"/>
            </a:xfrm>
            <a:prstGeom prst="ellipse">
              <a:avLst/>
            </a:prstGeom>
            <a:solidFill>
              <a:srgbClr val="FFFF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599" name="Text Box 7">
              <a:extLst>
                <a:ext uri="{FF2B5EF4-FFF2-40B4-BE49-F238E27FC236}">
                  <a16:creationId xmlns:a16="http://schemas.microsoft.com/office/drawing/2014/main" id="{700D62C3-1771-4F4B-AA31-A8E0B5050987}"/>
                </a:ext>
              </a:extLst>
            </p:cNvPr>
            <p:cNvSpPr txBox="1">
              <a:spLocks noChangeArrowheads="1"/>
            </p:cNvSpPr>
            <p:nvPr/>
          </p:nvSpPr>
          <p:spPr bwMode="auto">
            <a:xfrm>
              <a:off x="250" y="3685"/>
              <a:ext cx="90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altLang="fr-FR" sz="1100">
                  <a:solidFill>
                    <a:schemeClr val="bg1"/>
                  </a:solidFill>
                </a:rPr>
                <a:t>Raon l’Etape</a:t>
              </a:r>
            </a:p>
          </p:txBody>
        </p:sp>
        <p:sp>
          <p:nvSpPr>
            <p:cNvPr id="110600" name="Oval 8">
              <a:extLst>
                <a:ext uri="{FF2B5EF4-FFF2-40B4-BE49-F238E27FC236}">
                  <a16:creationId xmlns:a16="http://schemas.microsoft.com/office/drawing/2014/main" id="{68651AEC-2EB6-4EE5-912B-25F0CF964572}"/>
                </a:ext>
              </a:extLst>
            </p:cNvPr>
            <p:cNvSpPr>
              <a:spLocks noChangeArrowheads="1"/>
            </p:cNvSpPr>
            <p:nvPr/>
          </p:nvSpPr>
          <p:spPr bwMode="auto">
            <a:xfrm>
              <a:off x="1695" y="2828"/>
              <a:ext cx="72" cy="72"/>
            </a:xfrm>
            <a:prstGeom prst="ellipse">
              <a:avLst/>
            </a:prstGeom>
            <a:solidFill>
              <a:srgbClr val="FFFF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01" name="Text Box 9">
              <a:extLst>
                <a:ext uri="{FF2B5EF4-FFF2-40B4-BE49-F238E27FC236}">
                  <a16:creationId xmlns:a16="http://schemas.microsoft.com/office/drawing/2014/main" id="{25B2CE6B-22BC-49C9-A995-9813A2354E7E}"/>
                </a:ext>
              </a:extLst>
            </p:cNvPr>
            <p:cNvSpPr txBox="1">
              <a:spLocks noChangeArrowheads="1"/>
            </p:cNvSpPr>
            <p:nvPr/>
          </p:nvSpPr>
          <p:spPr bwMode="auto">
            <a:xfrm>
              <a:off x="1730" y="2699"/>
              <a:ext cx="90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altLang="fr-FR" sz="1100">
                  <a:solidFill>
                    <a:schemeClr val="bg1"/>
                  </a:solidFill>
                </a:rPr>
                <a:t>Celles-sur-Plaine</a:t>
              </a:r>
            </a:p>
          </p:txBody>
        </p:sp>
        <p:sp>
          <p:nvSpPr>
            <p:cNvPr id="110602" name="Oval 10">
              <a:extLst>
                <a:ext uri="{FF2B5EF4-FFF2-40B4-BE49-F238E27FC236}">
                  <a16:creationId xmlns:a16="http://schemas.microsoft.com/office/drawing/2014/main" id="{F26653FE-AD4A-4E55-9F2D-036989205C58}"/>
                </a:ext>
              </a:extLst>
            </p:cNvPr>
            <p:cNvSpPr>
              <a:spLocks noChangeArrowheads="1"/>
            </p:cNvSpPr>
            <p:nvPr/>
          </p:nvSpPr>
          <p:spPr bwMode="auto">
            <a:xfrm>
              <a:off x="2653" y="2229"/>
              <a:ext cx="72" cy="72"/>
            </a:xfrm>
            <a:prstGeom prst="ellipse">
              <a:avLst/>
            </a:prstGeom>
            <a:solidFill>
              <a:srgbClr val="FFFF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03" name="Text Box 11">
              <a:extLst>
                <a:ext uri="{FF2B5EF4-FFF2-40B4-BE49-F238E27FC236}">
                  <a16:creationId xmlns:a16="http://schemas.microsoft.com/office/drawing/2014/main" id="{6F311C0E-4CE0-4BA1-B96F-791621E46E08}"/>
                </a:ext>
              </a:extLst>
            </p:cNvPr>
            <p:cNvSpPr txBox="1">
              <a:spLocks noChangeArrowheads="1"/>
            </p:cNvSpPr>
            <p:nvPr/>
          </p:nvSpPr>
          <p:spPr bwMode="auto">
            <a:xfrm>
              <a:off x="2268" y="2082"/>
              <a:ext cx="60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altLang="fr-FR" sz="1100">
                  <a:solidFill>
                    <a:schemeClr val="bg1"/>
                  </a:solidFill>
                </a:rPr>
                <a:t>Allarmont</a:t>
              </a:r>
            </a:p>
          </p:txBody>
        </p:sp>
        <p:sp>
          <p:nvSpPr>
            <p:cNvPr id="110604" name="Oval 12">
              <a:extLst>
                <a:ext uri="{FF2B5EF4-FFF2-40B4-BE49-F238E27FC236}">
                  <a16:creationId xmlns:a16="http://schemas.microsoft.com/office/drawing/2014/main" id="{D07F4CCE-6028-495E-BAB8-90951D2CE0A6}"/>
                </a:ext>
              </a:extLst>
            </p:cNvPr>
            <p:cNvSpPr>
              <a:spLocks noChangeArrowheads="1"/>
            </p:cNvSpPr>
            <p:nvPr/>
          </p:nvSpPr>
          <p:spPr bwMode="auto">
            <a:xfrm>
              <a:off x="3104" y="2026"/>
              <a:ext cx="72" cy="72"/>
            </a:xfrm>
            <a:prstGeom prst="ellipse">
              <a:avLst/>
            </a:prstGeom>
            <a:solidFill>
              <a:srgbClr val="FFFF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05" name="Text Box 13">
              <a:extLst>
                <a:ext uri="{FF2B5EF4-FFF2-40B4-BE49-F238E27FC236}">
                  <a16:creationId xmlns:a16="http://schemas.microsoft.com/office/drawing/2014/main" id="{347C0CB5-90C0-43F7-95B0-F95E6D340BCA}"/>
                </a:ext>
              </a:extLst>
            </p:cNvPr>
            <p:cNvSpPr txBox="1">
              <a:spLocks noChangeArrowheads="1"/>
            </p:cNvSpPr>
            <p:nvPr/>
          </p:nvSpPr>
          <p:spPr bwMode="auto">
            <a:xfrm>
              <a:off x="2719" y="1859"/>
              <a:ext cx="727"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altLang="fr-FR" sz="1100">
                  <a:solidFill>
                    <a:schemeClr val="bg1"/>
                  </a:solidFill>
                </a:rPr>
                <a:t>Vexaincourt</a:t>
              </a:r>
            </a:p>
          </p:txBody>
        </p:sp>
        <p:sp>
          <p:nvSpPr>
            <p:cNvPr id="110606" name="Oval 14">
              <a:extLst>
                <a:ext uri="{FF2B5EF4-FFF2-40B4-BE49-F238E27FC236}">
                  <a16:creationId xmlns:a16="http://schemas.microsoft.com/office/drawing/2014/main" id="{100E2F71-BD31-4399-AA33-77A200F3B580}"/>
                </a:ext>
              </a:extLst>
            </p:cNvPr>
            <p:cNvSpPr>
              <a:spLocks noChangeArrowheads="1"/>
            </p:cNvSpPr>
            <p:nvPr/>
          </p:nvSpPr>
          <p:spPr bwMode="auto">
            <a:xfrm>
              <a:off x="3504" y="1842"/>
              <a:ext cx="72" cy="72"/>
            </a:xfrm>
            <a:prstGeom prst="ellipse">
              <a:avLst/>
            </a:prstGeom>
            <a:solidFill>
              <a:srgbClr val="FFFF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07" name="Text Box 15">
              <a:extLst>
                <a:ext uri="{FF2B5EF4-FFF2-40B4-BE49-F238E27FC236}">
                  <a16:creationId xmlns:a16="http://schemas.microsoft.com/office/drawing/2014/main" id="{E8184695-1F47-48CB-A6CB-5392823C4625}"/>
                </a:ext>
              </a:extLst>
            </p:cNvPr>
            <p:cNvSpPr txBox="1">
              <a:spLocks noChangeArrowheads="1"/>
            </p:cNvSpPr>
            <p:nvPr/>
          </p:nvSpPr>
          <p:spPr bwMode="auto">
            <a:xfrm>
              <a:off x="3175" y="1675"/>
              <a:ext cx="531"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altLang="fr-FR" sz="1100">
                  <a:solidFill>
                    <a:schemeClr val="bg1"/>
                  </a:solidFill>
                </a:rPr>
                <a:t>Luvigny</a:t>
              </a:r>
            </a:p>
          </p:txBody>
        </p:sp>
        <p:sp>
          <p:nvSpPr>
            <p:cNvPr id="110608" name="Oval 16">
              <a:extLst>
                <a:ext uri="{FF2B5EF4-FFF2-40B4-BE49-F238E27FC236}">
                  <a16:creationId xmlns:a16="http://schemas.microsoft.com/office/drawing/2014/main" id="{CC595635-DCC6-479F-B476-77AC975E5C99}"/>
                </a:ext>
              </a:extLst>
            </p:cNvPr>
            <p:cNvSpPr>
              <a:spLocks noChangeArrowheads="1"/>
            </p:cNvSpPr>
            <p:nvPr/>
          </p:nvSpPr>
          <p:spPr bwMode="auto">
            <a:xfrm>
              <a:off x="3848" y="1634"/>
              <a:ext cx="72" cy="72"/>
            </a:xfrm>
            <a:prstGeom prst="ellipse">
              <a:avLst/>
            </a:prstGeom>
            <a:solidFill>
              <a:srgbClr val="FFFF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09" name="Text Box 17">
              <a:extLst>
                <a:ext uri="{FF2B5EF4-FFF2-40B4-BE49-F238E27FC236}">
                  <a16:creationId xmlns:a16="http://schemas.microsoft.com/office/drawing/2014/main" id="{3C0B754A-C66E-47AE-A3A9-50AF4470AB7C}"/>
                </a:ext>
              </a:extLst>
            </p:cNvPr>
            <p:cNvSpPr txBox="1">
              <a:spLocks noChangeArrowheads="1"/>
            </p:cNvSpPr>
            <p:nvPr/>
          </p:nvSpPr>
          <p:spPr bwMode="auto">
            <a:xfrm>
              <a:off x="3635" y="1463"/>
              <a:ext cx="82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altLang="fr-FR" sz="1100">
                  <a:solidFill>
                    <a:schemeClr val="bg1"/>
                  </a:solidFill>
                </a:rPr>
                <a:t>Raon-les-Leau</a:t>
              </a:r>
            </a:p>
          </p:txBody>
        </p:sp>
        <p:sp>
          <p:nvSpPr>
            <p:cNvPr id="110610" name="Oval 18">
              <a:extLst>
                <a:ext uri="{FF2B5EF4-FFF2-40B4-BE49-F238E27FC236}">
                  <a16:creationId xmlns:a16="http://schemas.microsoft.com/office/drawing/2014/main" id="{4DD66B9B-60C6-4523-ABCE-E0117352235F}"/>
                </a:ext>
              </a:extLst>
            </p:cNvPr>
            <p:cNvSpPr>
              <a:spLocks noChangeArrowheads="1"/>
            </p:cNvSpPr>
            <p:nvPr/>
          </p:nvSpPr>
          <p:spPr bwMode="auto">
            <a:xfrm>
              <a:off x="3888" y="1594"/>
              <a:ext cx="72" cy="72"/>
            </a:xfrm>
            <a:prstGeom prst="ellipse">
              <a:avLst/>
            </a:prstGeom>
            <a:solidFill>
              <a:srgbClr val="FFFF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11" name="Text Box 19">
              <a:extLst>
                <a:ext uri="{FF2B5EF4-FFF2-40B4-BE49-F238E27FC236}">
                  <a16:creationId xmlns:a16="http://schemas.microsoft.com/office/drawing/2014/main" id="{2BE723A8-E732-4F10-A7E2-F29424E5E402}"/>
                </a:ext>
              </a:extLst>
            </p:cNvPr>
            <p:cNvSpPr txBox="1">
              <a:spLocks noChangeArrowheads="1"/>
            </p:cNvSpPr>
            <p:nvPr/>
          </p:nvSpPr>
          <p:spPr bwMode="auto">
            <a:xfrm>
              <a:off x="3875" y="1647"/>
              <a:ext cx="887"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altLang="fr-FR" sz="1100">
                  <a:solidFill>
                    <a:schemeClr val="bg1"/>
                  </a:solidFill>
                </a:rPr>
                <a:t>Raon-sur-Plaine</a:t>
              </a:r>
            </a:p>
          </p:txBody>
        </p:sp>
        <p:sp>
          <p:nvSpPr>
            <p:cNvPr id="110612" name="Oval 20">
              <a:extLst>
                <a:ext uri="{FF2B5EF4-FFF2-40B4-BE49-F238E27FC236}">
                  <a16:creationId xmlns:a16="http://schemas.microsoft.com/office/drawing/2014/main" id="{DCC03A0D-0A53-4002-8477-2A16F6B9B7DF}"/>
                </a:ext>
              </a:extLst>
            </p:cNvPr>
            <p:cNvSpPr>
              <a:spLocks noChangeArrowheads="1"/>
            </p:cNvSpPr>
            <p:nvPr/>
          </p:nvSpPr>
          <p:spPr bwMode="auto">
            <a:xfrm>
              <a:off x="2621" y="2245"/>
              <a:ext cx="72" cy="72"/>
            </a:xfrm>
            <a:prstGeom prst="ellipse">
              <a:avLst/>
            </a:prstGeom>
            <a:solidFill>
              <a:srgbClr val="FFFF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13" name="Text Box 21">
              <a:extLst>
                <a:ext uri="{FF2B5EF4-FFF2-40B4-BE49-F238E27FC236}">
                  <a16:creationId xmlns:a16="http://schemas.microsoft.com/office/drawing/2014/main" id="{D39E8A8D-3E03-4188-BF84-E6D0F66701FB}"/>
                </a:ext>
              </a:extLst>
            </p:cNvPr>
            <p:cNvSpPr txBox="1">
              <a:spLocks noChangeArrowheads="1"/>
            </p:cNvSpPr>
            <p:nvPr/>
          </p:nvSpPr>
          <p:spPr bwMode="auto">
            <a:xfrm>
              <a:off x="2188" y="2210"/>
              <a:ext cx="60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FR" altLang="fr-FR" sz="1100">
                  <a:solidFill>
                    <a:schemeClr val="bg1"/>
                  </a:solidFill>
                </a:rPr>
                <a:t>Bionville</a:t>
              </a:r>
            </a:p>
          </p:txBody>
        </p:sp>
      </p:grpSp>
      <p:grpSp>
        <p:nvGrpSpPr>
          <p:cNvPr id="110614" name="Group 22">
            <a:extLst>
              <a:ext uri="{FF2B5EF4-FFF2-40B4-BE49-F238E27FC236}">
                <a16:creationId xmlns:a16="http://schemas.microsoft.com/office/drawing/2014/main" id="{46ABF574-61BA-40DA-9A3A-CDB33D1FE052}"/>
              </a:ext>
            </a:extLst>
          </p:cNvPr>
          <p:cNvGrpSpPr>
            <a:grpSpLocks/>
          </p:cNvGrpSpPr>
          <p:nvPr/>
        </p:nvGrpSpPr>
        <p:grpSpPr bwMode="auto">
          <a:xfrm>
            <a:off x="288925" y="1835150"/>
            <a:ext cx="7629525" cy="4519613"/>
            <a:chOff x="-480" y="-6973"/>
            <a:chExt cx="19347" cy="11385"/>
          </a:xfrm>
        </p:grpSpPr>
        <p:sp>
          <p:nvSpPr>
            <p:cNvPr id="110615" name="Freeform 23">
              <a:extLst>
                <a:ext uri="{FF2B5EF4-FFF2-40B4-BE49-F238E27FC236}">
                  <a16:creationId xmlns:a16="http://schemas.microsoft.com/office/drawing/2014/main" id="{A6901EFB-50A8-403F-A9F5-7FC760A4C763}"/>
                </a:ext>
              </a:extLst>
            </p:cNvPr>
            <p:cNvSpPr>
              <a:spLocks/>
            </p:cNvSpPr>
            <p:nvPr/>
          </p:nvSpPr>
          <p:spPr bwMode="auto">
            <a:xfrm>
              <a:off x="6624" y="-870"/>
              <a:ext cx="5448" cy="2244"/>
            </a:xfrm>
            <a:custGeom>
              <a:avLst/>
              <a:gdLst>
                <a:gd name="T0" fmla="*/ 0 w 5448"/>
                <a:gd name="T1" fmla="*/ 2244 h 2244"/>
                <a:gd name="T2" fmla="*/ 186 w 5448"/>
                <a:gd name="T3" fmla="*/ 2166 h 2244"/>
                <a:gd name="T4" fmla="*/ 276 w 5448"/>
                <a:gd name="T5" fmla="*/ 2130 h 2244"/>
                <a:gd name="T6" fmla="*/ 468 w 5448"/>
                <a:gd name="T7" fmla="*/ 2184 h 2244"/>
                <a:gd name="T8" fmla="*/ 624 w 5448"/>
                <a:gd name="T9" fmla="*/ 2226 h 2244"/>
                <a:gd name="T10" fmla="*/ 744 w 5448"/>
                <a:gd name="T11" fmla="*/ 2226 h 2244"/>
                <a:gd name="T12" fmla="*/ 858 w 5448"/>
                <a:gd name="T13" fmla="*/ 2202 h 2244"/>
                <a:gd name="T14" fmla="*/ 972 w 5448"/>
                <a:gd name="T15" fmla="*/ 2154 h 2244"/>
                <a:gd name="T16" fmla="*/ 1164 w 5448"/>
                <a:gd name="T17" fmla="*/ 2160 h 2244"/>
                <a:gd name="T18" fmla="*/ 1284 w 5448"/>
                <a:gd name="T19" fmla="*/ 2160 h 2244"/>
                <a:gd name="T20" fmla="*/ 1446 w 5448"/>
                <a:gd name="T21" fmla="*/ 2106 h 2244"/>
                <a:gd name="T22" fmla="*/ 1560 w 5448"/>
                <a:gd name="T23" fmla="*/ 2040 h 2244"/>
                <a:gd name="T24" fmla="*/ 1668 w 5448"/>
                <a:gd name="T25" fmla="*/ 1956 h 2244"/>
                <a:gd name="T26" fmla="*/ 1698 w 5448"/>
                <a:gd name="T27" fmla="*/ 1914 h 2244"/>
                <a:gd name="T28" fmla="*/ 1782 w 5448"/>
                <a:gd name="T29" fmla="*/ 1860 h 2244"/>
                <a:gd name="T30" fmla="*/ 1956 w 5448"/>
                <a:gd name="T31" fmla="*/ 1944 h 2244"/>
                <a:gd name="T32" fmla="*/ 2064 w 5448"/>
                <a:gd name="T33" fmla="*/ 2010 h 2244"/>
                <a:gd name="T34" fmla="*/ 2130 w 5448"/>
                <a:gd name="T35" fmla="*/ 2040 h 2244"/>
                <a:gd name="T36" fmla="*/ 2220 w 5448"/>
                <a:gd name="T37" fmla="*/ 2034 h 2244"/>
                <a:gd name="T38" fmla="*/ 2316 w 5448"/>
                <a:gd name="T39" fmla="*/ 1950 h 2244"/>
                <a:gd name="T40" fmla="*/ 2400 w 5448"/>
                <a:gd name="T41" fmla="*/ 1812 h 2244"/>
                <a:gd name="T42" fmla="*/ 2442 w 5448"/>
                <a:gd name="T43" fmla="*/ 1722 h 2244"/>
                <a:gd name="T44" fmla="*/ 2496 w 5448"/>
                <a:gd name="T45" fmla="*/ 1668 h 2244"/>
                <a:gd name="T46" fmla="*/ 2742 w 5448"/>
                <a:gd name="T47" fmla="*/ 1566 h 2244"/>
                <a:gd name="T48" fmla="*/ 2808 w 5448"/>
                <a:gd name="T49" fmla="*/ 1446 h 2244"/>
                <a:gd name="T50" fmla="*/ 2874 w 5448"/>
                <a:gd name="T51" fmla="*/ 1362 h 2244"/>
                <a:gd name="T52" fmla="*/ 3006 w 5448"/>
                <a:gd name="T53" fmla="*/ 1332 h 2244"/>
                <a:gd name="T54" fmla="*/ 3144 w 5448"/>
                <a:gd name="T55" fmla="*/ 1326 h 2244"/>
                <a:gd name="T56" fmla="*/ 3252 w 5448"/>
                <a:gd name="T57" fmla="*/ 1308 h 2244"/>
                <a:gd name="T58" fmla="*/ 3510 w 5448"/>
                <a:gd name="T59" fmla="*/ 1284 h 2244"/>
                <a:gd name="T60" fmla="*/ 3666 w 5448"/>
                <a:gd name="T61" fmla="*/ 1218 h 2244"/>
                <a:gd name="T62" fmla="*/ 3816 w 5448"/>
                <a:gd name="T63" fmla="*/ 1188 h 2244"/>
                <a:gd name="T64" fmla="*/ 3852 w 5448"/>
                <a:gd name="T65" fmla="*/ 1146 h 2244"/>
                <a:gd name="T66" fmla="*/ 3996 w 5448"/>
                <a:gd name="T67" fmla="*/ 1098 h 2244"/>
                <a:gd name="T68" fmla="*/ 4068 w 5448"/>
                <a:gd name="T69" fmla="*/ 1002 h 2244"/>
                <a:gd name="T70" fmla="*/ 4194 w 5448"/>
                <a:gd name="T71" fmla="*/ 954 h 2244"/>
                <a:gd name="T72" fmla="*/ 4296 w 5448"/>
                <a:gd name="T73" fmla="*/ 906 h 2244"/>
                <a:gd name="T74" fmla="*/ 4416 w 5448"/>
                <a:gd name="T75" fmla="*/ 792 h 2244"/>
                <a:gd name="T76" fmla="*/ 4584 w 5448"/>
                <a:gd name="T77" fmla="*/ 702 h 2244"/>
                <a:gd name="T78" fmla="*/ 4680 w 5448"/>
                <a:gd name="T79" fmla="*/ 654 h 2244"/>
                <a:gd name="T80" fmla="*/ 4812 w 5448"/>
                <a:gd name="T81" fmla="*/ 558 h 2244"/>
                <a:gd name="T82" fmla="*/ 4920 w 5448"/>
                <a:gd name="T83" fmla="*/ 510 h 2244"/>
                <a:gd name="T84" fmla="*/ 4986 w 5448"/>
                <a:gd name="T85" fmla="*/ 468 h 2244"/>
                <a:gd name="T86" fmla="*/ 5070 w 5448"/>
                <a:gd name="T87" fmla="*/ 354 h 2244"/>
                <a:gd name="T88" fmla="*/ 5214 w 5448"/>
                <a:gd name="T89" fmla="*/ 264 h 2244"/>
                <a:gd name="T90" fmla="*/ 5358 w 5448"/>
                <a:gd name="T91" fmla="*/ 144 h 2244"/>
                <a:gd name="T92" fmla="*/ 5424 w 5448"/>
                <a:gd name="T93" fmla="*/ 48 h 2244"/>
                <a:gd name="T94" fmla="*/ 5448 w 5448"/>
                <a:gd name="T95" fmla="*/ 0 h 2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48" h="2244">
                  <a:moveTo>
                    <a:pt x="0" y="2244"/>
                  </a:moveTo>
                  <a:cubicBezTo>
                    <a:pt x="70" y="2214"/>
                    <a:pt x="140" y="2185"/>
                    <a:pt x="186" y="2166"/>
                  </a:cubicBezTo>
                  <a:cubicBezTo>
                    <a:pt x="232" y="2147"/>
                    <a:pt x="229" y="2127"/>
                    <a:pt x="276" y="2130"/>
                  </a:cubicBezTo>
                  <a:cubicBezTo>
                    <a:pt x="323" y="2133"/>
                    <a:pt x="410" y="2168"/>
                    <a:pt x="468" y="2184"/>
                  </a:cubicBezTo>
                  <a:cubicBezTo>
                    <a:pt x="526" y="2200"/>
                    <a:pt x="578" y="2219"/>
                    <a:pt x="624" y="2226"/>
                  </a:cubicBezTo>
                  <a:cubicBezTo>
                    <a:pt x="670" y="2233"/>
                    <a:pt x="705" y="2230"/>
                    <a:pt x="744" y="2226"/>
                  </a:cubicBezTo>
                  <a:cubicBezTo>
                    <a:pt x="783" y="2222"/>
                    <a:pt x="820" y="2214"/>
                    <a:pt x="858" y="2202"/>
                  </a:cubicBezTo>
                  <a:cubicBezTo>
                    <a:pt x="896" y="2190"/>
                    <a:pt x="921" y="2161"/>
                    <a:pt x="972" y="2154"/>
                  </a:cubicBezTo>
                  <a:cubicBezTo>
                    <a:pt x="1023" y="2147"/>
                    <a:pt x="1112" y="2159"/>
                    <a:pt x="1164" y="2160"/>
                  </a:cubicBezTo>
                  <a:cubicBezTo>
                    <a:pt x="1216" y="2161"/>
                    <a:pt x="1237" y="2169"/>
                    <a:pt x="1284" y="2160"/>
                  </a:cubicBezTo>
                  <a:cubicBezTo>
                    <a:pt x="1331" y="2151"/>
                    <a:pt x="1400" y="2126"/>
                    <a:pt x="1446" y="2106"/>
                  </a:cubicBezTo>
                  <a:cubicBezTo>
                    <a:pt x="1492" y="2086"/>
                    <a:pt x="1523" y="2065"/>
                    <a:pt x="1560" y="2040"/>
                  </a:cubicBezTo>
                  <a:cubicBezTo>
                    <a:pt x="1597" y="2015"/>
                    <a:pt x="1645" y="1977"/>
                    <a:pt x="1668" y="1956"/>
                  </a:cubicBezTo>
                  <a:cubicBezTo>
                    <a:pt x="1691" y="1935"/>
                    <a:pt x="1679" y="1930"/>
                    <a:pt x="1698" y="1914"/>
                  </a:cubicBezTo>
                  <a:cubicBezTo>
                    <a:pt x="1717" y="1898"/>
                    <a:pt x="1739" y="1855"/>
                    <a:pt x="1782" y="1860"/>
                  </a:cubicBezTo>
                  <a:cubicBezTo>
                    <a:pt x="1825" y="1865"/>
                    <a:pt x="1909" y="1919"/>
                    <a:pt x="1956" y="1944"/>
                  </a:cubicBezTo>
                  <a:cubicBezTo>
                    <a:pt x="2003" y="1969"/>
                    <a:pt x="2035" y="1994"/>
                    <a:pt x="2064" y="2010"/>
                  </a:cubicBezTo>
                  <a:cubicBezTo>
                    <a:pt x="2093" y="2026"/>
                    <a:pt x="2104" y="2036"/>
                    <a:pt x="2130" y="2040"/>
                  </a:cubicBezTo>
                  <a:cubicBezTo>
                    <a:pt x="2156" y="2044"/>
                    <a:pt x="2189" y="2049"/>
                    <a:pt x="2220" y="2034"/>
                  </a:cubicBezTo>
                  <a:cubicBezTo>
                    <a:pt x="2251" y="2019"/>
                    <a:pt x="2286" y="1987"/>
                    <a:pt x="2316" y="1950"/>
                  </a:cubicBezTo>
                  <a:cubicBezTo>
                    <a:pt x="2346" y="1913"/>
                    <a:pt x="2379" y="1850"/>
                    <a:pt x="2400" y="1812"/>
                  </a:cubicBezTo>
                  <a:cubicBezTo>
                    <a:pt x="2421" y="1774"/>
                    <a:pt x="2426" y="1746"/>
                    <a:pt x="2442" y="1722"/>
                  </a:cubicBezTo>
                  <a:cubicBezTo>
                    <a:pt x="2458" y="1698"/>
                    <a:pt x="2446" y="1694"/>
                    <a:pt x="2496" y="1668"/>
                  </a:cubicBezTo>
                  <a:cubicBezTo>
                    <a:pt x="2546" y="1642"/>
                    <a:pt x="2690" y="1603"/>
                    <a:pt x="2742" y="1566"/>
                  </a:cubicBezTo>
                  <a:cubicBezTo>
                    <a:pt x="2794" y="1529"/>
                    <a:pt x="2786" y="1480"/>
                    <a:pt x="2808" y="1446"/>
                  </a:cubicBezTo>
                  <a:cubicBezTo>
                    <a:pt x="2830" y="1412"/>
                    <a:pt x="2841" y="1381"/>
                    <a:pt x="2874" y="1362"/>
                  </a:cubicBezTo>
                  <a:cubicBezTo>
                    <a:pt x="2907" y="1343"/>
                    <a:pt x="2961" y="1338"/>
                    <a:pt x="3006" y="1332"/>
                  </a:cubicBezTo>
                  <a:cubicBezTo>
                    <a:pt x="3051" y="1326"/>
                    <a:pt x="3103" y="1330"/>
                    <a:pt x="3144" y="1326"/>
                  </a:cubicBezTo>
                  <a:cubicBezTo>
                    <a:pt x="3185" y="1322"/>
                    <a:pt x="3191" y="1315"/>
                    <a:pt x="3252" y="1308"/>
                  </a:cubicBezTo>
                  <a:cubicBezTo>
                    <a:pt x="3313" y="1301"/>
                    <a:pt x="3441" y="1299"/>
                    <a:pt x="3510" y="1284"/>
                  </a:cubicBezTo>
                  <a:cubicBezTo>
                    <a:pt x="3579" y="1269"/>
                    <a:pt x="3615" y="1234"/>
                    <a:pt x="3666" y="1218"/>
                  </a:cubicBezTo>
                  <a:cubicBezTo>
                    <a:pt x="3717" y="1202"/>
                    <a:pt x="3785" y="1200"/>
                    <a:pt x="3816" y="1188"/>
                  </a:cubicBezTo>
                  <a:cubicBezTo>
                    <a:pt x="3847" y="1176"/>
                    <a:pt x="3822" y="1161"/>
                    <a:pt x="3852" y="1146"/>
                  </a:cubicBezTo>
                  <a:cubicBezTo>
                    <a:pt x="3882" y="1131"/>
                    <a:pt x="3960" y="1122"/>
                    <a:pt x="3996" y="1098"/>
                  </a:cubicBezTo>
                  <a:cubicBezTo>
                    <a:pt x="4032" y="1074"/>
                    <a:pt x="4035" y="1026"/>
                    <a:pt x="4068" y="1002"/>
                  </a:cubicBezTo>
                  <a:cubicBezTo>
                    <a:pt x="4101" y="978"/>
                    <a:pt x="4156" y="970"/>
                    <a:pt x="4194" y="954"/>
                  </a:cubicBezTo>
                  <a:cubicBezTo>
                    <a:pt x="4232" y="938"/>
                    <a:pt x="4259" y="933"/>
                    <a:pt x="4296" y="906"/>
                  </a:cubicBezTo>
                  <a:cubicBezTo>
                    <a:pt x="4333" y="879"/>
                    <a:pt x="4368" y="826"/>
                    <a:pt x="4416" y="792"/>
                  </a:cubicBezTo>
                  <a:cubicBezTo>
                    <a:pt x="4464" y="758"/>
                    <a:pt x="4540" y="725"/>
                    <a:pt x="4584" y="702"/>
                  </a:cubicBezTo>
                  <a:cubicBezTo>
                    <a:pt x="4628" y="679"/>
                    <a:pt x="4642" y="678"/>
                    <a:pt x="4680" y="654"/>
                  </a:cubicBezTo>
                  <a:cubicBezTo>
                    <a:pt x="4718" y="630"/>
                    <a:pt x="4772" y="582"/>
                    <a:pt x="4812" y="558"/>
                  </a:cubicBezTo>
                  <a:cubicBezTo>
                    <a:pt x="4852" y="534"/>
                    <a:pt x="4891" y="525"/>
                    <a:pt x="4920" y="510"/>
                  </a:cubicBezTo>
                  <a:cubicBezTo>
                    <a:pt x="4949" y="495"/>
                    <a:pt x="4961" y="494"/>
                    <a:pt x="4986" y="468"/>
                  </a:cubicBezTo>
                  <a:cubicBezTo>
                    <a:pt x="5011" y="442"/>
                    <a:pt x="5032" y="388"/>
                    <a:pt x="5070" y="354"/>
                  </a:cubicBezTo>
                  <a:cubicBezTo>
                    <a:pt x="5108" y="320"/>
                    <a:pt x="5166" y="299"/>
                    <a:pt x="5214" y="264"/>
                  </a:cubicBezTo>
                  <a:cubicBezTo>
                    <a:pt x="5262" y="229"/>
                    <a:pt x="5323" y="180"/>
                    <a:pt x="5358" y="144"/>
                  </a:cubicBezTo>
                  <a:cubicBezTo>
                    <a:pt x="5393" y="108"/>
                    <a:pt x="5409" y="72"/>
                    <a:pt x="5424" y="48"/>
                  </a:cubicBezTo>
                  <a:cubicBezTo>
                    <a:pt x="5439" y="24"/>
                    <a:pt x="5443" y="12"/>
                    <a:pt x="5448" y="0"/>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616" name="Freeform 24">
              <a:extLst>
                <a:ext uri="{FF2B5EF4-FFF2-40B4-BE49-F238E27FC236}">
                  <a16:creationId xmlns:a16="http://schemas.microsoft.com/office/drawing/2014/main" id="{CA7BC719-B36F-44D0-AD79-D9CBA8448765}"/>
                </a:ext>
              </a:extLst>
            </p:cNvPr>
            <p:cNvSpPr>
              <a:spLocks/>
            </p:cNvSpPr>
            <p:nvPr/>
          </p:nvSpPr>
          <p:spPr bwMode="auto">
            <a:xfrm>
              <a:off x="12078" y="-3762"/>
              <a:ext cx="4878" cy="2892"/>
            </a:xfrm>
            <a:custGeom>
              <a:avLst/>
              <a:gdLst>
                <a:gd name="T0" fmla="*/ 0 w 4878"/>
                <a:gd name="T1" fmla="*/ 2892 h 2892"/>
                <a:gd name="T2" fmla="*/ 48 w 4878"/>
                <a:gd name="T3" fmla="*/ 2814 h 2892"/>
                <a:gd name="T4" fmla="*/ 186 w 4878"/>
                <a:gd name="T5" fmla="*/ 2742 h 2892"/>
                <a:gd name="T6" fmla="*/ 276 w 4878"/>
                <a:gd name="T7" fmla="*/ 2712 h 2892"/>
                <a:gd name="T8" fmla="*/ 384 w 4878"/>
                <a:gd name="T9" fmla="*/ 2712 h 2892"/>
                <a:gd name="T10" fmla="*/ 474 w 4878"/>
                <a:gd name="T11" fmla="*/ 2652 h 2892"/>
                <a:gd name="T12" fmla="*/ 558 w 4878"/>
                <a:gd name="T13" fmla="*/ 2580 h 2892"/>
                <a:gd name="T14" fmla="*/ 648 w 4878"/>
                <a:gd name="T15" fmla="*/ 2508 h 2892"/>
                <a:gd name="T16" fmla="*/ 738 w 4878"/>
                <a:gd name="T17" fmla="*/ 2376 h 2892"/>
                <a:gd name="T18" fmla="*/ 774 w 4878"/>
                <a:gd name="T19" fmla="*/ 2268 h 2892"/>
                <a:gd name="T20" fmla="*/ 834 w 4878"/>
                <a:gd name="T21" fmla="*/ 2202 h 2892"/>
                <a:gd name="T22" fmla="*/ 882 w 4878"/>
                <a:gd name="T23" fmla="*/ 2160 h 2892"/>
                <a:gd name="T24" fmla="*/ 924 w 4878"/>
                <a:gd name="T25" fmla="*/ 2118 h 2892"/>
                <a:gd name="T26" fmla="*/ 984 w 4878"/>
                <a:gd name="T27" fmla="*/ 2118 h 2892"/>
                <a:gd name="T28" fmla="*/ 1248 w 4878"/>
                <a:gd name="T29" fmla="*/ 2076 h 2892"/>
                <a:gd name="T30" fmla="*/ 1356 w 4878"/>
                <a:gd name="T31" fmla="*/ 2016 h 2892"/>
                <a:gd name="T32" fmla="*/ 1512 w 4878"/>
                <a:gd name="T33" fmla="*/ 1932 h 2892"/>
                <a:gd name="T34" fmla="*/ 1704 w 4878"/>
                <a:gd name="T35" fmla="*/ 1878 h 2892"/>
                <a:gd name="T36" fmla="*/ 1800 w 4878"/>
                <a:gd name="T37" fmla="*/ 1842 h 2892"/>
                <a:gd name="T38" fmla="*/ 1950 w 4878"/>
                <a:gd name="T39" fmla="*/ 1794 h 2892"/>
                <a:gd name="T40" fmla="*/ 2088 w 4878"/>
                <a:gd name="T41" fmla="*/ 1746 h 2892"/>
                <a:gd name="T42" fmla="*/ 2298 w 4878"/>
                <a:gd name="T43" fmla="*/ 1662 h 2892"/>
                <a:gd name="T44" fmla="*/ 2502 w 4878"/>
                <a:gd name="T45" fmla="*/ 1584 h 2892"/>
                <a:gd name="T46" fmla="*/ 2784 w 4878"/>
                <a:gd name="T47" fmla="*/ 1488 h 2892"/>
                <a:gd name="T48" fmla="*/ 2952 w 4878"/>
                <a:gd name="T49" fmla="*/ 1446 h 2892"/>
                <a:gd name="T50" fmla="*/ 3090 w 4878"/>
                <a:gd name="T51" fmla="*/ 1434 h 2892"/>
                <a:gd name="T52" fmla="*/ 3168 w 4878"/>
                <a:gd name="T53" fmla="*/ 1386 h 2892"/>
                <a:gd name="T54" fmla="*/ 3270 w 4878"/>
                <a:gd name="T55" fmla="*/ 1350 h 2892"/>
                <a:gd name="T56" fmla="*/ 3390 w 4878"/>
                <a:gd name="T57" fmla="*/ 1338 h 2892"/>
                <a:gd name="T58" fmla="*/ 3492 w 4878"/>
                <a:gd name="T59" fmla="*/ 1260 h 2892"/>
                <a:gd name="T60" fmla="*/ 3570 w 4878"/>
                <a:gd name="T61" fmla="*/ 1176 h 2892"/>
                <a:gd name="T62" fmla="*/ 3618 w 4878"/>
                <a:gd name="T63" fmla="*/ 1080 h 2892"/>
                <a:gd name="T64" fmla="*/ 3654 w 4878"/>
                <a:gd name="T65" fmla="*/ 1038 h 2892"/>
                <a:gd name="T66" fmla="*/ 3660 w 4878"/>
                <a:gd name="T67" fmla="*/ 966 h 2892"/>
                <a:gd name="T68" fmla="*/ 3846 w 4878"/>
                <a:gd name="T69" fmla="*/ 858 h 2892"/>
                <a:gd name="T70" fmla="*/ 3930 w 4878"/>
                <a:gd name="T71" fmla="*/ 744 h 2892"/>
                <a:gd name="T72" fmla="*/ 4068 w 4878"/>
                <a:gd name="T73" fmla="*/ 648 h 2892"/>
                <a:gd name="T74" fmla="*/ 4200 w 4878"/>
                <a:gd name="T75" fmla="*/ 576 h 2892"/>
                <a:gd name="T76" fmla="*/ 4302 w 4878"/>
                <a:gd name="T77" fmla="*/ 492 h 2892"/>
                <a:gd name="T78" fmla="*/ 4428 w 4878"/>
                <a:gd name="T79" fmla="*/ 360 h 2892"/>
                <a:gd name="T80" fmla="*/ 4632 w 4878"/>
                <a:gd name="T81" fmla="*/ 210 h 2892"/>
                <a:gd name="T82" fmla="*/ 4878 w 4878"/>
                <a:gd name="T83" fmla="*/ 0 h 2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78" h="2892">
                  <a:moveTo>
                    <a:pt x="0" y="2892"/>
                  </a:moveTo>
                  <a:cubicBezTo>
                    <a:pt x="8" y="2865"/>
                    <a:pt x="17" y="2839"/>
                    <a:pt x="48" y="2814"/>
                  </a:cubicBezTo>
                  <a:cubicBezTo>
                    <a:pt x="79" y="2789"/>
                    <a:pt x="148" y="2759"/>
                    <a:pt x="186" y="2742"/>
                  </a:cubicBezTo>
                  <a:cubicBezTo>
                    <a:pt x="224" y="2725"/>
                    <a:pt x="243" y="2717"/>
                    <a:pt x="276" y="2712"/>
                  </a:cubicBezTo>
                  <a:cubicBezTo>
                    <a:pt x="309" y="2707"/>
                    <a:pt x="351" y="2722"/>
                    <a:pt x="384" y="2712"/>
                  </a:cubicBezTo>
                  <a:cubicBezTo>
                    <a:pt x="417" y="2702"/>
                    <a:pt x="445" y="2674"/>
                    <a:pt x="474" y="2652"/>
                  </a:cubicBezTo>
                  <a:cubicBezTo>
                    <a:pt x="503" y="2630"/>
                    <a:pt x="529" y="2604"/>
                    <a:pt x="558" y="2580"/>
                  </a:cubicBezTo>
                  <a:cubicBezTo>
                    <a:pt x="587" y="2556"/>
                    <a:pt x="618" y="2542"/>
                    <a:pt x="648" y="2508"/>
                  </a:cubicBezTo>
                  <a:cubicBezTo>
                    <a:pt x="678" y="2474"/>
                    <a:pt x="717" y="2416"/>
                    <a:pt x="738" y="2376"/>
                  </a:cubicBezTo>
                  <a:cubicBezTo>
                    <a:pt x="759" y="2336"/>
                    <a:pt x="758" y="2297"/>
                    <a:pt x="774" y="2268"/>
                  </a:cubicBezTo>
                  <a:cubicBezTo>
                    <a:pt x="790" y="2239"/>
                    <a:pt x="816" y="2220"/>
                    <a:pt x="834" y="2202"/>
                  </a:cubicBezTo>
                  <a:cubicBezTo>
                    <a:pt x="852" y="2184"/>
                    <a:pt x="867" y="2174"/>
                    <a:pt x="882" y="2160"/>
                  </a:cubicBezTo>
                  <a:cubicBezTo>
                    <a:pt x="897" y="2146"/>
                    <a:pt x="907" y="2125"/>
                    <a:pt x="924" y="2118"/>
                  </a:cubicBezTo>
                  <a:cubicBezTo>
                    <a:pt x="941" y="2111"/>
                    <a:pt x="930" y="2125"/>
                    <a:pt x="984" y="2118"/>
                  </a:cubicBezTo>
                  <a:cubicBezTo>
                    <a:pt x="1038" y="2111"/>
                    <a:pt x="1186" y="2093"/>
                    <a:pt x="1248" y="2076"/>
                  </a:cubicBezTo>
                  <a:cubicBezTo>
                    <a:pt x="1310" y="2059"/>
                    <a:pt x="1312" y="2040"/>
                    <a:pt x="1356" y="2016"/>
                  </a:cubicBezTo>
                  <a:cubicBezTo>
                    <a:pt x="1400" y="1992"/>
                    <a:pt x="1454" y="1955"/>
                    <a:pt x="1512" y="1932"/>
                  </a:cubicBezTo>
                  <a:cubicBezTo>
                    <a:pt x="1570" y="1909"/>
                    <a:pt x="1656" y="1893"/>
                    <a:pt x="1704" y="1878"/>
                  </a:cubicBezTo>
                  <a:cubicBezTo>
                    <a:pt x="1752" y="1863"/>
                    <a:pt x="1759" y="1856"/>
                    <a:pt x="1800" y="1842"/>
                  </a:cubicBezTo>
                  <a:cubicBezTo>
                    <a:pt x="1841" y="1828"/>
                    <a:pt x="1902" y="1810"/>
                    <a:pt x="1950" y="1794"/>
                  </a:cubicBezTo>
                  <a:cubicBezTo>
                    <a:pt x="1998" y="1778"/>
                    <a:pt x="2030" y="1768"/>
                    <a:pt x="2088" y="1746"/>
                  </a:cubicBezTo>
                  <a:cubicBezTo>
                    <a:pt x="2146" y="1724"/>
                    <a:pt x="2229" y="1689"/>
                    <a:pt x="2298" y="1662"/>
                  </a:cubicBezTo>
                  <a:cubicBezTo>
                    <a:pt x="2367" y="1635"/>
                    <a:pt x="2421" y="1613"/>
                    <a:pt x="2502" y="1584"/>
                  </a:cubicBezTo>
                  <a:cubicBezTo>
                    <a:pt x="2583" y="1555"/>
                    <a:pt x="2709" y="1511"/>
                    <a:pt x="2784" y="1488"/>
                  </a:cubicBezTo>
                  <a:cubicBezTo>
                    <a:pt x="2859" y="1465"/>
                    <a:pt x="2901" y="1455"/>
                    <a:pt x="2952" y="1446"/>
                  </a:cubicBezTo>
                  <a:cubicBezTo>
                    <a:pt x="3003" y="1437"/>
                    <a:pt x="3054" y="1444"/>
                    <a:pt x="3090" y="1434"/>
                  </a:cubicBezTo>
                  <a:cubicBezTo>
                    <a:pt x="3126" y="1424"/>
                    <a:pt x="3138" y="1400"/>
                    <a:pt x="3168" y="1386"/>
                  </a:cubicBezTo>
                  <a:cubicBezTo>
                    <a:pt x="3198" y="1372"/>
                    <a:pt x="3233" y="1358"/>
                    <a:pt x="3270" y="1350"/>
                  </a:cubicBezTo>
                  <a:cubicBezTo>
                    <a:pt x="3307" y="1342"/>
                    <a:pt x="3353" y="1353"/>
                    <a:pt x="3390" y="1338"/>
                  </a:cubicBezTo>
                  <a:cubicBezTo>
                    <a:pt x="3427" y="1323"/>
                    <a:pt x="3462" y="1287"/>
                    <a:pt x="3492" y="1260"/>
                  </a:cubicBezTo>
                  <a:cubicBezTo>
                    <a:pt x="3522" y="1233"/>
                    <a:pt x="3549" y="1206"/>
                    <a:pt x="3570" y="1176"/>
                  </a:cubicBezTo>
                  <a:cubicBezTo>
                    <a:pt x="3591" y="1146"/>
                    <a:pt x="3604" y="1103"/>
                    <a:pt x="3618" y="1080"/>
                  </a:cubicBezTo>
                  <a:cubicBezTo>
                    <a:pt x="3632" y="1057"/>
                    <a:pt x="3647" y="1057"/>
                    <a:pt x="3654" y="1038"/>
                  </a:cubicBezTo>
                  <a:cubicBezTo>
                    <a:pt x="3661" y="1019"/>
                    <a:pt x="3628" y="996"/>
                    <a:pt x="3660" y="966"/>
                  </a:cubicBezTo>
                  <a:cubicBezTo>
                    <a:pt x="3692" y="936"/>
                    <a:pt x="3801" y="895"/>
                    <a:pt x="3846" y="858"/>
                  </a:cubicBezTo>
                  <a:cubicBezTo>
                    <a:pt x="3891" y="821"/>
                    <a:pt x="3893" y="779"/>
                    <a:pt x="3930" y="744"/>
                  </a:cubicBezTo>
                  <a:cubicBezTo>
                    <a:pt x="3967" y="709"/>
                    <a:pt x="4023" y="676"/>
                    <a:pt x="4068" y="648"/>
                  </a:cubicBezTo>
                  <a:cubicBezTo>
                    <a:pt x="4113" y="620"/>
                    <a:pt x="4161" y="602"/>
                    <a:pt x="4200" y="576"/>
                  </a:cubicBezTo>
                  <a:cubicBezTo>
                    <a:pt x="4239" y="550"/>
                    <a:pt x="4264" y="528"/>
                    <a:pt x="4302" y="492"/>
                  </a:cubicBezTo>
                  <a:cubicBezTo>
                    <a:pt x="4340" y="456"/>
                    <a:pt x="4373" y="407"/>
                    <a:pt x="4428" y="360"/>
                  </a:cubicBezTo>
                  <a:cubicBezTo>
                    <a:pt x="4483" y="313"/>
                    <a:pt x="4557" y="270"/>
                    <a:pt x="4632" y="210"/>
                  </a:cubicBezTo>
                  <a:cubicBezTo>
                    <a:pt x="4707" y="150"/>
                    <a:pt x="4792" y="75"/>
                    <a:pt x="4878" y="0"/>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617" name="Freeform 25">
              <a:extLst>
                <a:ext uri="{FF2B5EF4-FFF2-40B4-BE49-F238E27FC236}">
                  <a16:creationId xmlns:a16="http://schemas.microsoft.com/office/drawing/2014/main" id="{DD9EEA5F-2D7A-48FA-AAEC-9253DC2E47B5}"/>
                </a:ext>
              </a:extLst>
            </p:cNvPr>
            <p:cNvSpPr>
              <a:spLocks/>
            </p:cNvSpPr>
            <p:nvPr/>
          </p:nvSpPr>
          <p:spPr bwMode="auto">
            <a:xfrm>
              <a:off x="16638" y="-5988"/>
              <a:ext cx="2229" cy="2220"/>
            </a:xfrm>
            <a:custGeom>
              <a:avLst/>
              <a:gdLst>
                <a:gd name="T0" fmla="*/ 318 w 2229"/>
                <a:gd name="T1" fmla="*/ 2220 h 2220"/>
                <a:gd name="T2" fmla="*/ 354 w 2229"/>
                <a:gd name="T3" fmla="*/ 2136 h 2220"/>
                <a:gd name="T4" fmla="*/ 438 w 2229"/>
                <a:gd name="T5" fmla="*/ 1938 h 2220"/>
                <a:gd name="T6" fmla="*/ 516 w 2229"/>
                <a:gd name="T7" fmla="*/ 1800 h 2220"/>
                <a:gd name="T8" fmla="*/ 552 w 2229"/>
                <a:gd name="T9" fmla="*/ 1650 h 2220"/>
                <a:gd name="T10" fmla="*/ 618 w 2229"/>
                <a:gd name="T11" fmla="*/ 1566 h 2220"/>
                <a:gd name="T12" fmla="*/ 864 w 2229"/>
                <a:gd name="T13" fmla="*/ 1506 h 2220"/>
                <a:gd name="T14" fmla="*/ 1050 w 2229"/>
                <a:gd name="T15" fmla="*/ 1476 h 2220"/>
                <a:gd name="T16" fmla="*/ 1248 w 2229"/>
                <a:gd name="T17" fmla="*/ 1392 h 2220"/>
                <a:gd name="T18" fmla="*/ 1428 w 2229"/>
                <a:gd name="T19" fmla="*/ 1260 h 2220"/>
                <a:gd name="T20" fmla="*/ 1548 w 2229"/>
                <a:gd name="T21" fmla="*/ 1134 h 2220"/>
                <a:gd name="T22" fmla="*/ 1602 w 2229"/>
                <a:gd name="T23" fmla="*/ 1050 h 2220"/>
                <a:gd name="T24" fmla="*/ 1662 w 2229"/>
                <a:gd name="T25" fmla="*/ 924 h 2220"/>
                <a:gd name="T26" fmla="*/ 1764 w 2229"/>
                <a:gd name="T27" fmla="*/ 870 h 2220"/>
                <a:gd name="T28" fmla="*/ 1878 w 2229"/>
                <a:gd name="T29" fmla="*/ 804 h 2220"/>
                <a:gd name="T30" fmla="*/ 2046 w 2229"/>
                <a:gd name="T31" fmla="*/ 786 h 2220"/>
                <a:gd name="T32" fmla="*/ 2160 w 2229"/>
                <a:gd name="T33" fmla="*/ 786 h 2220"/>
                <a:gd name="T34" fmla="*/ 2226 w 2229"/>
                <a:gd name="T35" fmla="*/ 738 h 2220"/>
                <a:gd name="T36" fmla="*/ 2178 w 2229"/>
                <a:gd name="T37" fmla="*/ 648 h 2220"/>
                <a:gd name="T38" fmla="*/ 2112 w 2229"/>
                <a:gd name="T39" fmla="*/ 534 h 2220"/>
                <a:gd name="T40" fmla="*/ 2070 w 2229"/>
                <a:gd name="T41" fmla="*/ 402 h 2220"/>
                <a:gd name="T42" fmla="*/ 2040 w 2229"/>
                <a:gd name="T43" fmla="*/ 288 h 2220"/>
                <a:gd name="T44" fmla="*/ 1902 w 2229"/>
                <a:gd name="T45" fmla="*/ 138 h 2220"/>
                <a:gd name="T46" fmla="*/ 1740 w 2229"/>
                <a:gd name="T47" fmla="*/ 36 h 2220"/>
                <a:gd name="T48" fmla="*/ 1662 w 2229"/>
                <a:gd name="T49" fmla="*/ 36 h 2220"/>
                <a:gd name="T50" fmla="*/ 1494 w 2229"/>
                <a:gd name="T51" fmla="*/ 66 h 2220"/>
                <a:gd name="T52" fmla="*/ 1308 w 2229"/>
                <a:gd name="T53" fmla="*/ 78 h 2220"/>
                <a:gd name="T54" fmla="*/ 1170 w 2229"/>
                <a:gd name="T55" fmla="*/ 162 h 2220"/>
                <a:gd name="T56" fmla="*/ 906 w 2229"/>
                <a:gd name="T57" fmla="*/ 384 h 2220"/>
                <a:gd name="T58" fmla="*/ 780 w 2229"/>
                <a:gd name="T59" fmla="*/ 378 h 2220"/>
                <a:gd name="T60" fmla="*/ 438 w 2229"/>
                <a:gd name="T61" fmla="*/ 300 h 2220"/>
                <a:gd name="T62" fmla="*/ 174 w 2229"/>
                <a:gd name="T63" fmla="*/ 192 h 2220"/>
                <a:gd name="T64" fmla="*/ 0 w 2229"/>
                <a:gd name="T65" fmla="*/ 0 h 2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29" h="2220">
                  <a:moveTo>
                    <a:pt x="318" y="2220"/>
                  </a:moveTo>
                  <a:cubicBezTo>
                    <a:pt x="326" y="2201"/>
                    <a:pt x="334" y="2183"/>
                    <a:pt x="354" y="2136"/>
                  </a:cubicBezTo>
                  <a:cubicBezTo>
                    <a:pt x="374" y="2089"/>
                    <a:pt x="411" y="1994"/>
                    <a:pt x="438" y="1938"/>
                  </a:cubicBezTo>
                  <a:cubicBezTo>
                    <a:pt x="465" y="1882"/>
                    <a:pt x="497" y="1848"/>
                    <a:pt x="516" y="1800"/>
                  </a:cubicBezTo>
                  <a:cubicBezTo>
                    <a:pt x="535" y="1752"/>
                    <a:pt x="535" y="1689"/>
                    <a:pt x="552" y="1650"/>
                  </a:cubicBezTo>
                  <a:cubicBezTo>
                    <a:pt x="569" y="1611"/>
                    <a:pt x="566" y="1590"/>
                    <a:pt x="618" y="1566"/>
                  </a:cubicBezTo>
                  <a:cubicBezTo>
                    <a:pt x="670" y="1542"/>
                    <a:pt x="792" y="1521"/>
                    <a:pt x="864" y="1506"/>
                  </a:cubicBezTo>
                  <a:cubicBezTo>
                    <a:pt x="936" y="1491"/>
                    <a:pt x="986" y="1495"/>
                    <a:pt x="1050" y="1476"/>
                  </a:cubicBezTo>
                  <a:cubicBezTo>
                    <a:pt x="1114" y="1457"/>
                    <a:pt x="1185" y="1428"/>
                    <a:pt x="1248" y="1392"/>
                  </a:cubicBezTo>
                  <a:cubicBezTo>
                    <a:pt x="1311" y="1356"/>
                    <a:pt x="1378" y="1303"/>
                    <a:pt x="1428" y="1260"/>
                  </a:cubicBezTo>
                  <a:cubicBezTo>
                    <a:pt x="1478" y="1217"/>
                    <a:pt x="1519" y="1169"/>
                    <a:pt x="1548" y="1134"/>
                  </a:cubicBezTo>
                  <a:cubicBezTo>
                    <a:pt x="1577" y="1099"/>
                    <a:pt x="1583" y="1085"/>
                    <a:pt x="1602" y="1050"/>
                  </a:cubicBezTo>
                  <a:cubicBezTo>
                    <a:pt x="1621" y="1015"/>
                    <a:pt x="1635" y="954"/>
                    <a:pt x="1662" y="924"/>
                  </a:cubicBezTo>
                  <a:cubicBezTo>
                    <a:pt x="1689" y="894"/>
                    <a:pt x="1728" y="890"/>
                    <a:pt x="1764" y="870"/>
                  </a:cubicBezTo>
                  <a:cubicBezTo>
                    <a:pt x="1800" y="850"/>
                    <a:pt x="1831" y="818"/>
                    <a:pt x="1878" y="804"/>
                  </a:cubicBezTo>
                  <a:cubicBezTo>
                    <a:pt x="1925" y="790"/>
                    <a:pt x="1999" y="789"/>
                    <a:pt x="2046" y="786"/>
                  </a:cubicBezTo>
                  <a:cubicBezTo>
                    <a:pt x="2093" y="783"/>
                    <a:pt x="2130" y="794"/>
                    <a:pt x="2160" y="786"/>
                  </a:cubicBezTo>
                  <a:cubicBezTo>
                    <a:pt x="2190" y="778"/>
                    <a:pt x="2223" y="761"/>
                    <a:pt x="2226" y="738"/>
                  </a:cubicBezTo>
                  <a:cubicBezTo>
                    <a:pt x="2229" y="715"/>
                    <a:pt x="2197" y="682"/>
                    <a:pt x="2178" y="648"/>
                  </a:cubicBezTo>
                  <a:cubicBezTo>
                    <a:pt x="2159" y="614"/>
                    <a:pt x="2130" y="575"/>
                    <a:pt x="2112" y="534"/>
                  </a:cubicBezTo>
                  <a:cubicBezTo>
                    <a:pt x="2094" y="493"/>
                    <a:pt x="2082" y="443"/>
                    <a:pt x="2070" y="402"/>
                  </a:cubicBezTo>
                  <a:cubicBezTo>
                    <a:pt x="2058" y="361"/>
                    <a:pt x="2068" y="332"/>
                    <a:pt x="2040" y="288"/>
                  </a:cubicBezTo>
                  <a:cubicBezTo>
                    <a:pt x="2012" y="244"/>
                    <a:pt x="1952" y="180"/>
                    <a:pt x="1902" y="138"/>
                  </a:cubicBezTo>
                  <a:cubicBezTo>
                    <a:pt x="1852" y="96"/>
                    <a:pt x="1780" y="53"/>
                    <a:pt x="1740" y="36"/>
                  </a:cubicBezTo>
                  <a:cubicBezTo>
                    <a:pt x="1700" y="19"/>
                    <a:pt x="1703" y="31"/>
                    <a:pt x="1662" y="36"/>
                  </a:cubicBezTo>
                  <a:cubicBezTo>
                    <a:pt x="1621" y="41"/>
                    <a:pt x="1553" y="59"/>
                    <a:pt x="1494" y="66"/>
                  </a:cubicBezTo>
                  <a:cubicBezTo>
                    <a:pt x="1435" y="73"/>
                    <a:pt x="1362" y="62"/>
                    <a:pt x="1308" y="78"/>
                  </a:cubicBezTo>
                  <a:cubicBezTo>
                    <a:pt x="1254" y="94"/>
                    <a:pt x="1237" y="111"/>
                    <a:pt x="1170" y="162"/>
                  </a:cubicBezTo>
                  <a:cubicBezTo>
                    <a:pt x="1103" y="213"/>
                    <a:pt x="971" y="348"/>
                    <a:pt x="906" y="384"/>
                  </a:cubicBezTo>
                  <a:cubicBezTo>
                    <a:pt x="841" y="420"/>
                    <a:pt x="858" y="392"/>
                    <a:pt x="780" y="378"/>
                  </a:cubicBezTo>
                  <a:cubicBezTo>
                    <a:pt x="702" y="364"/>
                    <a:pt x="539" y="331"/>
                    <a:pt x="438" y="300"/>
                  </a:cubicBezTo>
                  <a:cubicBezTo>
                    <a:pt x="337" y="269"/>
                    <a:pt x="247" y="242"/>
                    <a:pt x="174" y="192"/>
                  </a:cubicBezTo>
                  <a:cubicBezTo>
                    <a:pt x="101" y="142"/>
                    <a:pt x="50" y="71"/>
                    <a:pt x="0" y="0"/>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618" name="Freeform 26">
              <a:extLst>
                <a:ext uri="{FF2B5EF4-FFF2-40B4-BE49-F238E27FC236}">
                  <a16:creationId xmlns:a16="http://schemas.microsoft.com/office/drawing/2014/main" id="{A762088C-552B-45BA-9206-17AC2BFB7C5B}"/>
                </a:ext>
              </a:extLst>
            </p:cNvPr>
            <p:cNvSpPr>
              <a:spLocks/>
            </p:cNvSpPr>
            <p:nvPr/>
          </p:nvSpPr>
          <p:spPr bwMode="auto">
            <a:xfrm>
              <a:off x="13758" y="-6973"/>
              <a:ext cx="2892" cy="1360"/>
            </a:xfrm>
            <a:custGeom>
              <a:avLst/>
              <a:gdLst>
                <a:gd name="T0" fmla="*/ 2892 w 2892"/>
                <a:gd name="T1" fmla="*/ 985 h 1360"/>
                <a:gd name="T2" fmla="*/ 2820 w 2892"/>
                <a:gd name="T3" fmla="*/ 841 h 1360"/>
                <a:gd name="T4" fmla="*/ 2688 w 2892"/>
                <a:gd name="T5" fmla="*/ 727 h 1360"/>
                <a:gd name="T6" fmla="*/ 2580 w 2892"/>
                <a:gd name="T7" fmla="*/ 607 h 1360"/>
                <a:gd name="T8" fmla="*/ 2478 w 2892"/>
                <a:gd name="T9" fmla="*/ 535 h 1360"/>
                <a:gd name="T10" fmla="*/ 2340 w 2892"/>
                <a:gd name="T11" fmla="*/ 439 h 1360"/>
                <a:gd name="T12" fmla="*/ 2250 w 2892"/>
                <a:gd name="T13" fmla="*/ 331 h 1360"/>
                <a:gd name="T14" fmla="*/ 2184 w 2892"/>
                <a:gd name="T15" fmla="*/ 187 h 1360"/>
                <a:gd name="T16" fmla="*/ 2106 w 2892"/>
                <a:gd name="T17" fmla="*/ 79 h 1360"/>
                <a:gd name="T18" fmla="*/ 1914 w 2892"/>
                <a:gd name="T19" fmla="*/ 25 h 1360"/>
                <a:gd name="T20" fmla="*/ 1692 w 2892"/>
                <a:gd name="T21" fmla="*/ 19 h 1360"/>
                <a:gd name="T22" fmla="*/ 1614 w 2892"/>
                <a:gd name="T23" fmla="*/ 13 h 1360"/>
                <a:gd name="T24" fmla="*/ 1386 w 2892"/>
                <a:gd name="T25" fmla="*/ 97 h 1360"/>
                <a:gd name="T26" fmla="*/ 1248 w 2892"/>
                <a:gd name="T27" fmla="*/ 193 h 1360"/>
                <a:gd name="T28" fmla="*/ 1056 w 2892"/>
                <a:gd name="T29" fmla="*/ 409 h 1360"/>
                <a:gd name="T30" fmla="*/ 984 w 2892"/>
                <a:gd name="T31" fmla="*/ 511 h 1360"/>
                <a:gd name="T32" fmla="*/ 930 w 2892"/>
                <a:gd name="T33" fmla="*/ 655 h 1360"/>
                <a:gd name="T34" fmla="*/ 876 w 2892"/>
                <a:gd name="T35" fmla="*/ 805 h 1360"/>
                <a:gd name="T36" fmla="*/ 738 w 2892"/>
                <a:gd name="T37" fmla="*/ 967 h 1360"/>
                <a:gd name="T38" fmla="*/ 636 w 2892"/>
                <a:gd name="T39" fmla="*/ 1069 h 1360"/>
                <a:gd name="T40" fmla="*/ 552 w 2892"/>
                <a:gd name="T41" fmla="*/ 1213 h 1360"/>
                <a:gd name="T42" fmla="*/ 510 w 2892"/>
                <a:gd name="T43" fmla="*/ 1315 h 1360"/>
                <a:gd name="T44" fmla="*/ 444 w 2892"/>
                <a:gd name="T45" fmla="*/ 1357 h 1360"/>
                <a:gd name="T46" fmla="*/ 192 w 2892"/>
                <a:gd name="T47" fmla="*/ 1297 h 1360"/>
                <a:gd name="T48" fmla="*/ 0 w 2892"/>
                <a:gd name="T49" fmla="*/ 1279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2" h="1360">
                  <a:moveTo>
                    <a:pt x="2892" y="985"/>
                  </a:moveTo>
                  <a:cubicBezTo>
                    <a:pt x="2873" y="934"/>
                    <a:pt x="2854" y="884"/>
                    <a:pt x="2820" y="841"/>
                  </a:cubicBezTo>
                  <a:cubicBezTo>
                    <a:pt x="2786" y="798"/>
                    <a:pt x="2728" y="766"/>
                    <a:pt x="2688" y="727"/>
                  </a:cubicBezTo>
                  <a:cubicBezTo>
                    <a:pt x="2648" y="688"/>
                    <a:pt x="2615" y="639"/>
                    <a:pt x="2580" y="607"/>
                  </a:cubicBezTo>
                  <a:cubicBezTo>
                    <a:pt x="2545" y="575"/>
                    <a:pt x="2518" y="563"/>
                    <a:pt x="2478" y="535"/>
                  </a:cubicBezTo>
                  <a:cubicBezTo>
                    <a:pt x="2438" y="507"/>
                    <a:pt x="2378" y="473"/>
                    <a:pt x="2340" y="439"/>
                  </a:cubicBezTo>
                  <a:cubicBezTo>
                    <a:pt x="2302" y="405"/>
                    <a:pt x="2276" y="373"/>
                    <a:pt x="2250" y="331"/>
                  </a:cubicBezTo>
                  <a:cubicBezTo>
                    <a:pt x="2224" y="289"/>
                    <a:pt x="2208" y="229"/>
                    <a:pt x="2184" y="187"/>
                  </a:cubicBezTo>
                  <a:cubicBezTo>
                    <a:pt x="2160" y="145"/>
                    <a:pt x="2151" y="106"/>
                    <a:pt x="2106" y="79"/>
                  </a:cubicBezTo>
                  <a:cubicBezTo>
                    <a:pt x="2061" y="52"/>
                    <a:pt x="1983" y="35"/>
                    <a:pt x="1914" y="25"/>
                  </a:cubicBezTo>
                  <a:cubicBezTo>
                    <a:pt x="1845" y="15"/>
                    <a:pt x="1742" y="21"/>
                    <a:pt x="1692" y="19"/>
                  </a:cubicBezTo>
                  <a:cubicBezTo>
                    <a:pt x="1642" y="17"/>
                    <a:pt x="1665" y="0"/>
                    <a:pt x="1614" y="13"/>
                  </a:cubicBezTo>
                  <a:cubicBezTo>
                    <a:pt x="1563" y="26"/>
                    <a:pt x="1447" y="67"/>
                    <a:pt x="1386" y="97"/>
                  </a:cubicBezTo>
                  <a:cubicBezTo>
                    <a:pt x="1325" y="127"/>
                    <a:pt x="1303" y="141"/>
                    <a:pt x="1248" y="193"/>
                  </a:cubicBezTo>
                  <a:cubicBezTo>
                    <a:pt x="1193" y="245"/>
                    <a:pt x="1100" y="356"/>
                    <a:pt x="1056" y="409"/>
                  </a:cubicBezTo>
                  <a:cubicBezTo>
                    <a:pt x="1012" y="462"/>
                    <a:pt x="1005" y="470"/>
                    <a:pt x="984" y="511"/>
                  </a:cubicBezTo>
                  <a:cubicBezTo>
                    <a:pt x="963" y="552"/>
                    <a:pt x="948" y="606"/>
                    <a:pt x="930" y="655"/>
                  </a:cubicBezTo>
                  <a:cubicBezTo>
                    <a:pt x="912" y="704"/>
                    <a:pt x="908" y="753"/>
                    <a:pt x="876" y="805"/>
                  </a:cubicBezTo>
                  <a:cubicBezTo>
                    <a:pt x="844" y="857"/>
                    <a:pt x="778" y="923"/>
                    <a:pt x="738" y="967"/>
                  </a:cubicBezTo>
                  <a:cubicBezTo>
                    <a:pt x="698" y="1011"/>
                    <a:pt x="667" y="1028"/>
                    <a:pt x="636" y="1069"/>
                  </a:cubicBezTo>
                  <a:cubicBezTo>
                    <a:pt x="605" y="1110"/>
                    <a:pt x="573" y="1172"/>
                    <a:pt x="552" y="1213"/>
                  </a:cubicBezTo>
                  <a:cubicBezTo>
                    <a:pt x="531" y="1254"/>
                    <a:pt x="528" y="1291"/>
                    <a:pt x="510" y="1315"/>
                  </a:cubicBezTo>
                  <a:cubicBezTo>
                    <a:pt x="492" y="1339"/>
                    <a:pt x="497" y="1360"/>
                    <a:pt x="444" y="1357"/>
                  </a:cubicBezTo>
                  <a:cubicBezTo>
                    <a:pt x="391" y="1354"/>
                    <a:pt x="266" y="1310"/>
                    <a:pt x="192" y="1297"/>
                  </a:cubicBezTo>
                  <a:cubicBezTo>
                    <a:pt x="118" y="1284"/>
                    <a:pt x="59" y="1281"/>
                    <a:pt x="0" y="1279"/>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619" name="Freeform 27">
              <a:extLst>
                <a:ext uri="{FF2B5EF4-FFF2-40B4-BE49-F238E27FC236}">
                  <a16:creationId xmlns:a16="http://schemas.microsoft.com/office/drawing/2014/main" id="{65AA7C61-CB6B-42F4-8CCB-4147DFF35A9C}"/>
                </a:ext>
              </a:extLst>
            </p:cNvPr>
            <p:cNvSpPr>
              <a:spLocks/>
            </p:cNvSpPr>
            <p:nvPr/>
          </p:nvSpPr>
          <p:spPr bwMode="auto">
            <a:xfrm>
              <a:off x="8586" y="-5704"/>
              <a:ext cx="5202" cy="2403"/>
            </a:xfrm>
            <a:custGeom>
              <a:avLst/>
              <a:gdLst>
                <a:gd name="T0" fmla="*/ 5202 w 5202"/>
                <a:gd name="T1" fmla="*/ 16 h 2403"/>
                <a:gd name="T2" fmla="*/ 5100 w 5202"/>
                <a:gd name="T3" fmla="*/ 10 h 2403"/>
                <a:gd name="T4" fmla="*/ 4908 w 5202"/>
                <a:gd name="T5" fmla="*/ 76 h 2403"/>
                <a:gd name="T6" fmla="*/ 4800 w 5202"/>
                <a:gd name="T7" fmla="*/ 142 h 2403"/>
                <a:gd name="T8" fmla="*/ 4710 w 5202"/>
                <a:gd name="T9" fmla="*/ 316 h 2403"/>
                <a:gd name="T10" fmla="*/ 4614 w 5202"/>
                <a:gd name="T11" fmla="*/ 430 h 2403"/>
                <a:gd name="T12" fmla="*/ 4530 w 5202"/>
                <a:gd name="T13" fmla="*/ 496 h 2403"/>
                <a:gd name="T14" fmla="*/ 4440 w 5202"/>
                <a:gd name="T15" fmla="*/ 538 h 2403"/>
                <a:gd name="T16" fmla="*/ 4338 w 5202"/>
                <a:gd name="T17" fmla="*/ 616 h 2403"/>
                <a:gd name="T18" fmla="*/ 4194 w 5202"/>
                <a:gd name="T19" fmla="*/ 700 h 2403"/>
                <a:gd name="T20" fmla="*/ 4122 w 5202"/>
                <a:gd name="T21" fmla="*/ 790 h 2403"/>
                <a:gd name="T22" fmla="*/ 4062 w 5202"/>
                <a:gd name="T23" fmla="*/ 802 h 2403"/>
                <a:gd name="T24" fmla="*/ 3900 w 5202"/>
                <a:gd name="T25" fmla="*/ 766 h 2403"/>
                <a:gd name="T26" fmla="*/ 3768 w 5202"/>
                <a:gd name="T27" fmla="*/ 730 h 2403"/>
                <a:gd name="T28" fmla="*/ 3504 w 5202"/>
                <a:gd name="T29" fmla="*/ 724 h 2403"/>
                <a:gd name="T30" fmla="*/ 3348 w 5202"/>
                <a:gd name="T31" fmla="*/ 748 h 2403"/>
                <a:gd name="T32" fmla="*/ 3180 w 5202"/>
                <a:gd name="T33" fmla="*/ 826 h 2403"/>
                <a:gd name="T34" fmla="*/ 3066 w 5202"/>
                <a:gd name="T35" fmla="*/ 892 h 2403"/>
                <a:gd name="T36" fmla="*/ 2862 w 5202"/>
                <a:gd name="T37" fmla="*/ 1048 h 2403"/>
                <a:gd name="T38" fmla="*/ 2694 w 5202"/>
                <a:gd name="T39" fmla="*/ 1120 h 2403"/>
                <a:gd name="T40" fmla="*/ 2616 w 5202"/>
                <a:gd name="T41" fmla="*/ 1186 h 2403"/>
                <a:gd name="T42" fmla="*/ 2466 w 5202"/>
                <a:gd name="T43" fmla="*/ 1354 h 2403"/>
                <a:gd name="T44" fmla="*/ 2340 w 5202"/>
                <a:gd name="T45" fmla="*/ 1432 h 2403"/>
                <a:gd name="T46" fmla="*/ 2142 w 5202"/>
                <a:gd name="T47" fmla="*/ 1492 h 2403"/>
                <a:gd name="T48" fmla="*/ 1974 w 5202"/>
                <a:gd name="T49" fmla="*/ 1576 h 2403"/>
                <a:gd name="T50" fmla="*/ 1848 w 5202"/>
                <a:gd name="T51" fmla="*/ 1606 h 2403"/>
                <a:gd name="T52" fmla="*/ 1704 w 5202"/>
                <a:gd name="T53" fmla="*/ 1672 h 2403"/>
                <a:gd name="T54" fmla="*/ 1446 w 5202"/>
                <a:gd name="T55" fmla="*/ 1792 h 2403"/>
                <a:gd name="T56" fmla="*/ 1326 w 5202"/>
                <a:gd name="T57" fmla="*/ 1810 h 2403"/>
                <a:gd name="T58" fmla="*/ 1074 w 5202"/>
                <a:gd name="T59" fmla="*/ 1948 h 2403"/>
                <a:gd name="T60" fmla="*/ 882 w 5202"/>
                <a:gd name="T61" fmla="*/ 2038 h 2403"/>
                <a:gd name="T62" fmla="*/ 786 w 5202"/>
                <a:gd name="T63" fmla="*/ 2116 h 2403"/>
                <a:gd name="T64" fmla="*/ 510 w 5202"/>
                <a:gd name="T65" fmla="*/ 2362 h 2403"/>
                <a:gd name="T66" fmla="*/ 402 w 5202"/>
                <a:gd name="T67" fmla="*/ 2362 h 2403"/>
                <a:gd name="T68" fmla="*/ 276 w 5202"/>
                <a:gd name="T69" fmla="*/ 2290 h 2403"/>
                <a:gd name="T70" fmla="*/ 114 w 5202"/>
                <a:gd name="T71" fmla="*/ 2224 h 2403"/>
                <a:gd name="T72" fmla="*/ 0 w 5202"/>
                <a:gd name="T73" fmla="*/ 2224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02" h="2403">
                  <a:moveTo>
                    <a:pt x="5202" y="16"/>
                  </a:moveTo>
                  <a:cubicBezTo>
                    <a:pt x="5175" y="8"/>
                    <a:pt x="5149" y="0"/>
                    <a:pt x="5100" y="10"/>
                  </a:cubicBezTo>
                  <a:cubicBezTo>
                    <a:pt x="5051" y="20"/>
                    <a:pt x="4958" y="54"/>
                    <a:pt x="4908" y="76"/>
                  </a:cubicBezTo>
                  <a:cubicBezTo>
                    <a:pt x="4858" y="98"/>
                    <a:pt x="4833" y="102"/>
                    <a:pt x="4800" y="142"/>
                  </a:cubicBezTo>
                  <a:cubicBezTo>
                    <a:pt x="4767" y="182"/>
                    <a:pt x="4741" y="268"/>
                    <a:pt x="4710" y="316"/>
                  </a:cubicBezTo>
                  <a:cubicBezTo>
                    <a:pt x="4679" y="364"/>
                    <a:pt x="4644" y="400"/>
                    <a:pt x="4614" y="430"/>
                  </a:cubicBezTo>
                  <a:cubicBezTo>
                    <a:pt x="4584" y="460"/>
                    <a:pt x="4559" y="478"/>
                    <a:pt x="4530" y="496"/>
                  </a:cubicBezTo>
                  <a:cubicBezTo>
                    <a:pt x="4501" y="514"/>
                    <a:pt x="4472" y="518"/>
                    <a:pt x="4440" y="538"/>
                  </a:cubicBezTo>
                  <a:cubicBezTo>
                    <a:pt x="4408" y="558"/>
                    <a:pt x="4379" y="589"/>
                    <a:pt x="4338" y="616"/>
                  </a:cubicBezTo>
                  <a:cubicBezTo>
                    <a:pt x="4297" y="643"/>
                    <a:pt x="4230" y="671"/>
                    <a:pt x="4194" y="700"/>
                  </a:cubicBezTo>
                  <a:cubicBezTo>
                    <a:pt x="4158" y="729"/>
                    <a:pt x="4144" y="773"/>
                    <a:pt x="4122" y="790"/>
                  </a:cubicBezTo>
                  <a:cubicBezTo>
                    <a:pt x="4100" y="807"/>
                    <a:pt x="4099" y="806"/>
                    <a:pt x="4062" y="802"/>
                  </a:cubicBezTo>
                  <a:cubicBezTo>
                    <a:pt x="4025" y="798"/>
                    <a:pt x="3949" y="778"/>
                    <a:pt x="3900" y="766"/>
                  </a:cubicBezTo>
                  <a:cubicBezTo>
                    <a:pt x="3851" y="754"/>
                    <a:pt x="3834" y="737"/>
                    <a:pt x="3768" y="730"/>
                  </a:cubicBezTo>
                  <a:cubicBezTo>
                    <a:pt x="3702" y="723"/>
                    <a:pt x="3574" y="721"/>
                    <a:pt x="3504" y="724"/>
                  </a:cubicBezTo>
                  <a:cubicBezTo>
                    <a:pt x="3434" y="727"/>
                    <a:pt x="3402" y="731"/>
                    <a:pt x="3348" y="748"/>
                  </a:cubicBezTo>
                  <a:cubicBezTo>
                    <a:pt x="3294" y="765"/>
                    <a:pt x="3227" y="802"/>
                    <a:pt x="3180" y="826"/>
                  </a:cubicBezTo>
                  <a:cubicBezTo>
                    <a:pt x="3133" y="850"/>
                    <a:pt x="3119" y="855"/>
                    <a:pt x="3066" y="892"/>
                  </a:cubicBezTo>
                  <a:cubicBezTo>
                    <a:pt x="3013" y="929"/>
                    <a:pt x="2924" y="1010"/>
                    <a:pt x="2862" y="1048"/>
                  </a:cubicBezTo>
                  <a:cubicBezTo>
                    <a:pt x="2800" y="1086"/>
                    <a:pt x="2735" y="1097"/>
                    <a:pt x="2694" y="1120"/>
                  </a:cubicBezTo>
                  <a:cubicBezTo>
                    <a:pt x="2653" y="1143"/>
                    <a:pt x="2654" y="1147"/>
                    <a:pt x="2616" y="1186"/>
                  </a:cubicBezTo>
                  <a:cubicBezTo>
                    <a:pt x="2578" y="1225"/>
                    <a:pt x="2512" y="1313"/>
                    <a:pt x="2466" y="1354"/>
                  </a:cubicBezTo>
                  <a:cubicBezTo>
                    <a:pt x="2420" y="1395"/>
                    <a:pt x="2394" y="1409"/>
                    <a:pt x="2340" y="1432"/>
                  </a:cubicBezTo>
                  <a:cubicBezTo>
                    <a:pt x="2286" y="1455"/>
                    <a:pt x="2203" y="1468"/>
                    <a:pt x="2142" y="1492"/>
                  </a:cubicBezTo>
                  <a:cubicBezTo>
                    <a:pt x="2081" y="1516"/>
                    <a:pt x="2023" y="1557"/>
                    <a:pt x="1974" y="1576"/>
                  </a:cubicBezTo>
                  <a:cubicBezTo>
                    <a:pt x="1925" y="1595"/>
                    <a:pt x="1893" y="1590"/>
                    <a:pt x="1848" y="1606"/>
                  </a:cubicBezTo>
                  <a:cubicBezTo>
                    <a:pt x="1803" y="1622"/>
                    <a:pt x="1771" y="1641"/>
                    <a:pt x="1704" y="1672"/>
                  </a:cubicBezTo>
                  <a:cubicBezTo>
                    <a:pt x="1637" y="1703"/>
                    <a:pt x="1509" y="1769"/>
                    <a:pt x="1446" y="1792"/>
                  </a:cubicBezTo>
                  <a:cubicBezTo>
                    <a:pt x="1383" y="1815"/>
                    <a:pt x="1388" y="1784"/>
                    <a:pt x="1326" y="1810"/>
                  </a:cubicBezTo>
                  <a:cubicBezTo>
                    <a:pt x="1264" y="1836"/>
                    <a:pt x="1148" y="1910"/>
                    <a:pt x="1074" y="1948"/>
                  </a:cubicBezTo>
                  <a:cubicBezTo>
                    <a:pt x="1000" y="1986"/>
                    <a:pt x="930" y="2010"/>
                    <a:pt x="882" y="2038"/>
                  </a:cubicBezTo>
                  <a:cubicBezTo>
                    <a:pt x="834" y="2066"/>
                    <a:pt x="848" y="2062"/>
                    <a:pt x="786" y="2116"/>
                  </a:cubicBezTo>
                  <a:cubicBezTo>
                    <a:pt x="724" y="2170"/>
                    <a:pt x="574" y="2321"/>
                    <a:pt x="510" y="2362"/>
                  </a:cubicBezTo>
                  <a:cubicBezTo>
                    <a:pt x="446" y="2403"/>
                    <a:pt x="441" y="2374"/>
                    <a:pt x="402" y="2362"/>
                  </a:cubicBezTo>
                  <a:cubicBezTo>
                    <a:pt x="363" y="2350"/>
                    <a:pt x="324" y="2313"/>
                    <a:pt x="276" y="2290"/>
                  </a:cubicBezTo>
                  <a:cubicBezTo>
                    <a:pt x="228" y="2267"/>
                    <a:pt x="160" y="2235"/>
                    <a:pt x="114" y="2224"/>
                  </a:cubicBezTo>
                  <a:cubicBezTo>
                    <a:pt x="68" y="2213"/>
                    <a:pt x="34" y="2218"/>
                    <a:pt x="0" y="2224"/>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620" name="Freeform 28">
              <a:extLst>
                <a:ext uri="{FF2B5EF4-FFF2-40B4-BE49-F238E27FC236}">
                  <a16:creationId xmlns:a16="http://schemas.microsoft.com/office/drawing/2014/main" id="{394AB76A-3594-4CD5-B950-B8E41E311FC7}"/>
                </a:ext>
              </a:extLst>
            </p:cNvPr>
            <p:cNvSpPr>
              <a:spLocks/>
            </p:cNvSpPr>
            <p:nvPr/>
          </p:nvSpPr>
          <p:spPr bwMode="auto">
            <a:xfrm>
              <a:off x="4104" y="-3486"/>
              <a:ext cx="4494" cy="1329"/>
            </a:xfrm>
            <a:custGeom>
              <a:avLst/>
              <a:gdLst>
                <a:gd name="T0" fmla="*/ 4494 w 4494"/>
                <a:gd name="T1" fmla="*/ 0 h 1329"/>
                <a:gd name="T2" fmla="*/ 4314 w 4494"/>
                <a:gd name="T3" fmla="*/ 66 h 1329"/>
                <a:gd name="T4" fmla="*/ 4050 w 4494"/>
                <a:gd name="T5" fmla="*/ 186 h 1329"/>
                <a:gd name="T6" fmla="*/ 3966 w 4494"/>
                <a:gd name="T7" fmla="*/ 228 h 1329"/>
                <a:gd name="T8" fmla="*/ 3876 w 4494"/>
                <a:gd name="T9" fmla="*/ 204 h 1329"/>
                <a:gd name="T10" fmla="*/ 3720 w 4494"/>
                <a:gd name="T11" fmla="*/ 204 h 1329"/>
                <a:gd name="T12" fmla="*/ 3510 w 4494"/>
                <a:gd name="T13" fmla="*/ 222 h 1329"/>
                <a:gd name="T14" fmla="*/ 3384 w 4494"/>
                <a:gd name="T15" fmla="*/ 258 h 1329"/>
                <a:gd name="T16" fmla="*/ 3318 w 4494"/>
                <a:gd name="T17" fmla="*/ 312 h 1329"/>
                <a:gd name="T18" fmla="*/ 3186 w 4494"/>
                <a:gd name="T19" fmla="*/ 390 h 1329"/>
                <a:gd name="T20" fmla="*/ 3012 w 4494"/>
                <a:gd name="T21" fmla="*/ 570 h 1329"/>
                <a:gd name="T22" fmla="*/ 2892 w 4494"/>
                <a:gd name="T23" fmla="*/ 678 h 1329"/>
                <a:gd name="T24" fmla="*/ 2784 w 4494"/>
                <a:gd name="T25" fmla="*/ 726 h 1329"/>
                <a:gd name="T26" fmla="*/ 2652 w 4494"/>
                <a:gd name="T27" fmla="*/ 684 h 1329"/>
                <a:gd name="T28" fmla="*/ 2574 w 4494"/>
                <a:gd name="T29" fmla="*/ 642 h 1329"/>
                <a:gd name="T30" fmla="*/ 2484 w 4494"/>
                <a:gd name="T31" fmla="*/ 642 h 1329"/>
                <a:gd name="T32" fmla="*/ 2406 w 4494"/>
                <a:gd name="T33" fmla="*/ 744 h 1329"/>
                <a:gd name="T34" fmla="*/ 2298 w 4494"/>
                <a:gd name="T35" fmla="*/ 906 h 1329"/>
                <a:gd name="T36" fmla="*/ 2244 w 4494"/>
                <a:gd name="T37" fmla="*/ 1026 h 1329"/>
                <a:gd name="T38" fmla="*/ 2136 w 4494"/>
                <a:gd name="T39" fmla="*/ 1158 h 1329"/>
                <a:gd name="T40" fmla="*/ 2034 w 4494"/>
                <a:gd name="T41" fmla="*/ 1290 h 1329"/>
                <a:gd name="T42" fmla="*/ 1962 w 4494"/>
                <a:gd name="T43" fmla="*/ 1326 h 1329"/>
                <a:gd name="T44" fmla="*/ 1824 w 4494"/>
                <a:gd name="T45" fmla="*/ 1272 h 1329"/>
                <a:gd name="T46" fmla="*/ 1746 w 4494"/>
                <a:gd name="T47" fmla="*/ 1224 h 1329"/>
                <a:gd name="T48" fmla="*/ 1644 w 4494"/>
                <a:gd name="T49" fmla="*/ 1014 h 1329"/>
                <a:gd name="T50" fmla="*/ 1524 w 4494"/>
                <a:gd name="T51" fmla="*/ 1014 h 1329"/>
                <a:gd name="T52" fmla="*/ 1386 w 4494"/>
                <a:gd name="T53" fmla="*/ 966 h 1329"/>
                <a:gd name="T54" fmla="*/ 1230 w 4494"/>
                <a:gd name="T55" fmla="*/ 858 h 1329"/>
                <a:gd name="T56" fmla="*/ 1134 w 4494"/>
                <a:gd name="T57" fmla="*/ 840 h 1329"/>
                <a:gd name="T58" fmla="*/ 1098 w 4494"/>
                <a:gd name="T59" fmla="*/ 852 h 1329"/>
                <a:gd name="T60" fmla="*/ 816 w 4494"/>
                <a:gd name="T61" fmla="*/ 852 h 1329"/>
                <a:gd name="T62" fmla="*/ 666 w 4494"/>
                <a:gd name="T63" fmla="*/ 864 h 1329"/>
                <a:gd name="T64" fmla="*/ 570 w 4494"/>
                <a:gd name="T65" fmla="*/ 804 h 1329"/>
                <a:gd name="T66" fmla="*/ 474 w 4494"/>
                <a:gd name="T67" fmla="*/ 672 h 1329"/>
                <a:gd name="T68" fmla="*/ 360 w 4494"/>
                <a:gd name="T69" fmla="*/ 612 h 1329"/>
                <a:gd name="T70" fmla="*/ 204 w 4494"/>
                <a:gd name="T71" fmla="*/ 684 h 1329"/>
                <a:gd name="T72" fmla="*/ 0 w 4494"/>
                <a:gd name="T73" fmla="*/ 810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94" h="1329">
                  <a:moveTo>
                    <a:pt x="4494" y="0"/>
                  </a:moveTo>
                  <a:cubicBezTo>
                    <a:pt x="4441" y="17"/>
                    <a:pt x="4388" y="35"/>
                    <a:pt x="4314" y="66"/>
                  </a:cubicBezTo>
                  <a:cubicBezTo>
                    <a:pt x="4240" y="97"/>
                    <a:pt x="4108" y="159"/>
                    <a:pt x="4050" y="186"/>
                  </a:cubicBezTo>
                  <a:cubicBezTo>
                    <a:pt x="3992" y="213"/>
                    <a:pt x="3995" y="225"/>
                    <a:pt x="3966" y="228"/>
                  </a:cubicBezTo>
                  <a:cubicBezTo>
                    <a:pt x="3937" y="231"/>
                    <a:pt x="3917" y="208"/>
                    <a:pt x="3876" y="204"/>
                  </a:cubicBezTo>
                  <a:cubicBezTo>
                    <a:pt x="3835" y="200"/>
                    <a:pt x="3781" y="201"/>
                    <a:pt x="3720" y="204"/>
                  </a:cubicBezTo>
                  <a:cubicBezTo>
                    <a:pt x="3659" y="207"/>
                    <a:pt x="3566" y="213"/>
                    <a:pt x="3510" y="222"/>
                  </a:cubicBezTo>
                  <a:cubicBezTo>
                    <a:pt x="3454" y="231"/>
                    <a:pt x="3416" y="243"/>
                    <a:pt x="3384" y="258"/>
                  </a:cubicBezTo>
                  <a:cubicBezTo>
                    <a:pt x="3352" y="273"/>
                    <a:pt x="3351" y="290"/>
                    <a:pt x="3318" y="312"/>
                  </a:cubicBezTo>
                  <a:cubicBezTo>
                    <a:pt x="3285" y="334"/>
                    <a:pt x="3237" y="347"/>
                    <a:pt x="3186" y="390"/>
                  </a:cubicBezTo>
                  <a:cubicBezTo>
                    <a:pt x="3135" y="433"/>
                    <a:pt x="3061" y="522"/>
                    <a:pt x="3012" y="570"/>
                  </a:cubicBezTo>
                  <a:cubicBezTo>
                    <a:pt x="2963" y="618"/>
                    <a:pt x="2930" y="652"/>
                    <a:pt x="2892" y="678"/>
                  </a:cubicBezTo>
                  <a:cubicBezTo>
                    <a:pt x="2854" y="704"/>
                    <a:pt x="2824" y="725"/>
                    <a:pt x="2784" y="726"/>
                  </a:cubicBezTo>
                  <a:cubicBezTo>
                    <a:pt x="2744" y="727"/>
                    <a:pt x="2687" y="698"/>
                    <a:pt x="2652" y="684"/>
                  </a:cubicBezTo>
                  <a:cubicBezTo>
                    <a:pt x="2617" y="670"/>
                    <a:pt x="2602" y="649"/>
                    <a:pt x="2574" y="642"/>
                  </a:cubicBezTo>
                  <a:cubicBezTo>
                    <a:pt x="2546" y="635"/>
                    <a:pt x="2512" y="625"/>
                    <a:pt x="2484" y="642"/>
                  </a:cubicBezTo>
                  <a:cubicBezTo>
                    <a:pt x="2456" y="659"/>
                    <a:pt x="2437" y="700"/>
                    <a:pt x="2406" y="744"/>
                  </a:cubicBezTo>
                  <a:cubicBezTo>
                    <a:pt x="2375" y="788"/>
                    <a:pt x="2325" y="859"/>
                    <a:pt x="2298" y="906"/>
                  </a:cubicBezTo>
                  <a:cubicBezTo>
                    <a:pt x="2271" y="953"/>
                    <a:pt x="2271" y="984"/>
                    <a:pt x="2244" y="1026"/>
                  </a:cubicBezTo>
                  <a:cubicBezTo>
                    <a:pt x="2217" y="1068"/>
                    <a:pt x="2171" y="1114"/>
                    <a:pt x="2136" y="1158"/>
                  </a:cubicBezTo>
                  <a:cubicBezTo>
                    <a:pt x="2101" y="1202"/>
                    <a:pt x="2063" y="1262"/>
                    <a:pt x="2034" y="1290"/>
                  </a:cubicBezTo>
                  <a:cubicBezTo>
                    <a:pt x="2005" y="1318"/>
                    <a:pt x="1997" y="1329"/>
                    <a:pt x="1962" y="1326"/>
                  </a:cubicBezTo>
                  <a:cubicBezTo>
                    <a:pt x="1927" y="1323"/>
                    <a:pt x="1860" y="1289"/>
                    <a:pt x="1824" y="1272"/>
                  </a:cubicBezTo>
                  <a:cubicBezTo>
                    <a:pt x="1788" y="1255"/>
                    <a:pt x="1776" y="1267"/>
                    <a:pt x="1746" y="1224"/>
                  </a:cubicBezTo>
                  <a:cubicBezTo>
                    <a:pt x="1716" y="1181"/>
                    <a:pt x="1681" y="1049"/>
                    <a:pt x="1644" y="1014"/>
                  </a:cubicBezTo>
                  <a:cubicBezTo>
                    <a:pt x="1607" y="979"/>
                    <a:pt x="1567" y="1022"/>
                    <a:pt x="1524" y="1014"/>
                  </a:cubicBezTo>
                  <a:cubicBezTo>
                    <a:pt x="1481" y="1006"/>
                    <a:pt x="1435" y="992"/>
                    <a:pt x="1386" y="966"/>
                  </a:cubicBezTo>
                  <a:cubicBezTo>
                    <a:pt x="1337" y="940"/>
                    <a:pt x="1272" y="879"/>
                    <a:pt x="1230" y="858"/>
                  </a:cubicBezTo>
                  <a:cubicBezTo>
                    <a:pt x="1188" y="837"/>
                    <a:pt x="1156" y="841"/>
                    <a:pt x="1134" y="840"/>
                  </a:cubicBezTo>
                  <a:cubicBezTo>
                    <a:pt x="1112" y="839"/>
                    <a:pt x="1151" y="850"/>
                    <a:pt x="1098" y="852"/>
                  </a:cubicBezTo>
                  <a:cubicBezTo>
                    <a:pt x="1045" y="854"/>
                    <a:pt x="888" y="850"/>
                    <a:pt x="816" y="852"/>
                  </a:cubicBezTo>
                  <a:cubicBezTo>
                    <a:pt x="744" y="854"/>
                    <a:pt x="707" y="872"/>
                    <a:pt x="666" y="864"/>
                  </a:cubicBezTo>
                  <a:cubicBezTo>
                    <a:pt x="625" y="856"/>
                    <a:pt x="602" y="836"/>
                    <a:pt x="570" y="804"/>
                  </a:cubicBezTo>
                  <a:cubicBezTo>
                    <a:pt x="538" y="772"/>
                    <a:pt x="509" y="704"/>
                    <a:pt x="474" y="672"/>
                  </a:cubicBezTo>
                  <a:cubicBezTo>
                    <a:pt x="439" y="640"/>
                    <a:pt x="405" y="610"/>
                    <a:pt x="360" y="612"/>
                  </a:cubicBezTo>
                  <a:cubicBezTo>
                    <a:pt x="315" y="614"/>
                    <a:pt x="264" y="651"/>
                    <a:pt x="204" y="684"/>
                  </a:cubicBezTo>
                  <a:cubicBezTo>
                    <a:pt x="144" y="717"/>
                    <a:pt x="72" y="763"/>
                    <a:pt x="0" y="810"/>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621" name="Freeform 29">
              <a:extLst>
                <a:ext uri="{FF2B5EF4-FFF2-40B4-BE49-F238E27FC236}">
                  <a16:creationId xmlns:a16="http://schemas.microsoft.com/office/drawing/2014/main" id="{F19A51F8-01F1-42C8-B5E3-049CE0F7023D}"/>
                </a:ext>
              </a:extLst>
            </p:cNvPr>
            <p:cNvSpPr>
              <a:spLocks/>
            </p:cNvSpPr>
            <p:nvPr/>
          </p:nvSpPr>
          <p:spPr bwMode="auto">
            <a:xfrm>
              <a:off x="1596" y="-2694"/>
              <a:ext cx="2532" cy="2868"/>
            </a:xfrm>
            <a:custGeom>
              <a:avLst/>
              <a:gdLst>
                <a:gd name="T0" fmla="*/ 2532 w 2532"/>
                <a:gd name="T1" fmla="*/ 0 h 2868"/>
                <a:gd name="T2" fmla="*/ 2472 w 2532"/>
                <a:gd name="T3" fmla="*/ 48 h 2868"/>
                <a:gd name="T4" fmla="*/ 2382 w 2532"/>
                <a:gd name="T5" fmla="*/ 60 h 2868"/>
                <a:gd name="T6" fmla="*/ 2226 w 2532"/>
                <a:gd name="T7" fmla="*/ 36 h 2868"/>
                <a:gd name="T8" fmla="*/ 2142 w 2532"/>
                <a:gd name="T9" fmla="*/ 24 h 2868"/>
                <a:gd name="T10" fmla="*/ 2022 w 2532"/>
                <a:gd name="T11" fmla="*/ 24 h 2868"/>
                <a:gd name="T12" fmla="*/ 1908 w 2532"/>
                <a:gd name="T13" fmla="*/ 24 h 2868"/>
                <a:gd name="T14" fmla="*/ 1800 w 2532"/>
                <a:gd name="T15" fmla="*/ 60 h 2868"/>
                <a:gd name="T16" fmla="*/ 1572 w 2532"/>
                <a:gd name="T17" fmla="*/ 216 h 2868"/>
                <a:gd name="T18" fmla="*/ 1380 w 2532"/>
                <a:gd name="T19" fmla="*/ 366 h 2868"/>
                <a:gd name="T20" fmla="*/ 1272 w 2532"/>
                <a:gd name="T21" fmla="*/ 528 h 2868"/>
                <a:gd name="T22" fmla="*/ 1188 w 2532"/>
                <a:gd name="T23" fmla="*/ 684 h 2868"/>
                <a:gd name="T24" fmla="*/ 1080 w 2532"/>
                <a:gd name="T25" fmla="*/ 966 h 2868"/>
                <a:gd name="T26" fmla="*/ 1074 w 2532"/>
                <a:gd name="T27" fmla="*/ 1254 h 2868"/>
                <a:gd name="T28" fmla="*/ 1026 w 2532"/>
                <a:gd name="T29" fmla="*/ 1350 h 2868"/>
                <a:gd name="T30" fmla="*/ 942 w 2532"/>
                <a:gd name="T31" fmla="*/ 1458 h 2868"/>
                <a:gd name="T32" fmla="*/ 888 w 2532"/>
                <a:gd name="T33" fmla="*/ 1560 h 2868"/>
                <a:gd name="T34" fmla="*/ 756 w 2532"/>
                <a:gd name="T35" fmla="*/ 1776 h 2868"/>
                <a:gd name="T36" fmla="*/ 696 w 2532"/>
                <a:gd name="T37" fmla="*/ 1842 h 2868"/>
                <a:gd name="T38" fmla="*/ 606 w 2532"/>
                <a:gd name="T39" fmla="*/ 2058 h 2868"/>
                <a:gd name="T40" fmla="*/ 600 w 2532"/>
                <a:gd name="T41" fmla="*/ 2214 h 2868"/>
                <a:gd name="T42" fmla="*/ 498 w 2532"/>
                <a:gd name="T43" fmla="*/ 2334 h 2868"/>
                <a:gd name="T44" fmla="*/ 378 w 2532"/>
                <a:gd name="T45" fmla="*/ 2418 h 2868"/>
                <a:gd name="T46" fmla="*/ 258 w 2532"/>
                <a:gd name="T47" fmla="*/ 2544 h 2868"/>
                <a:gd name="T48" fmla="*/ 48 w 2532"/>
                <a:gd name="T49" fmla="*/ 2712 h 2868"/>
                <a:gd name="T50" fmla="*/ 0 w 2532"/>
                <a:gd name="T51" fmla="*/ 2868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32" h="2868">
                  <a:moveTo>
                    <a:pt x="2532" y="0"/>
                  </a:moveTo>
                  <a:cubicBezTo>
                    <a:pt x="2514" y="19"/>
                    <a:pt x="2497" y="38"/>
                    <a:pt x="2472" y="48"/>
                  </a:cubicBezTo>
                  <a:cubicBezTo>
                    <a:pt x="2447" y="58"/>
                    <a:pt x="2423" y="62"/>
                    <a:pt x="2382" y="60"/>
                  </a:cubicBezTo>
                  <a:cubicBezTo>
                    <a:pt x="2341" y="58"/>
                    <a:pt x="2266" y="42"/>
                    <a:pt x="2226" y="36"/>
                  </a:cubicBezTo>
                  <a:cubicBezTo>
                    <a:pt x="2186" y="30"/>
                    <a:pt x="2176" y="26"/>
                    <a:pt x="2142" y="24"/>
                  </a:cubicBezTo>
                  <a:cubicBezTo>
                    <a:pt x="2108" y="22"/>
                    <a:pt x="2061" y="24"/>
                    <a:pt x="2022" y="24"/>
                  </a:cubicBezTo>
                  <a:cubicBezTo>
                    <a:pt x="1983" y="24"/>
                    <a:pt x="1945" y="18"/>
                    <a:pt x="1908" y="24"/>
                  </a:cubicBezTo>
                  <a:cubicBezTo>
                    <a:pt x="1871" y="30"/>
                    <a:pt x="1856" y="28"/>
                    <a:pt x="1800" y="60"/>
                  </a:cubicBezTo>
                  <a:cubicBezTo>
                    <a:pt x="1744" y="92"/>
                    <a:pt x="1642" y="165"/>
                    <a:pt x="1572" y="216"/>
                  </a:cubicBezTo>
                  <a:cubicBezTo>
                    <a:pt x="1502" y="267"/>
                    <a:pt x="1430" y="314"/>
                    <a:pt x="1380" y="366"/>
                  </a:cubicBezTo>
                  <a:cubicBezTo>
                    <a:pt x="1330" y="418"/>
                    <a:pt x="1304" y="475"/>
                    <a:pt x="1272" y="528"/>
                  </a:cubicBezTo>
                  <a:cubicBezTo>
                    <a:pt x="1240" y="581"/>
                    <a:pt x="1220" y="611"/>
                    <a:pt x="1188" y="684"/>
                  </a:cubicBezTo>
                  <a:cubicBezTo>
                    <a:pt x="1156" y="757"/>
                    <a:pt x="1099" y="871"/>
                    <a:pt x="1080" y="966"/>
                  </a:cubicBezTo>
                  <a:cubicBezTo>
                    <a:pt x="1061" y="1061"/>
                    <a:pt x="1083" y="1190"/>
                    <a:pt x="1074" y="1254"/>
                  </a:cubicBezTo>
                  <a:cubicBezTo>
                    <a:pt x="1065" y="1318"/>
                    <a:pt x="1048" y="1316"/>
                    <a:pt x="1026" y="1350"/>
                  </a:cubicBezTo>
                  <a:cubicBezTo>
                    <a:pt x="1004" y="1384"/>
                    <a:pt x="965" y="1423"/>
                    <a:pt x="942" y="1458"/>
                  </a:cubicBezTo>
                  <a:cubicBezTo>
                    <a:pt x="919" y="1493"/>
                    <a:pt x="919" y="1507"/>
                    <a:pt x="888" y="1560"/>
                  </a:cubicBezTo>
                  <a:cubicBezTo>
                    <a:pt x="857" y="1613"/>
                    <a:pt x="788" y="1729"/>
                    <a:pt x="756" y="1776"/>
                  </a:cubicBezTo>
                  <a:cubicBezTo>
                    <a:pt x="724" y="1823"/>
                    <a:pt x="721" y="1795"/>
                    <a:pt x="696" y="1842"/>
                  </a:cubicBezTo>
                  <a:cubicBezTo>
                    <a:pt x="671" y="1889"/>
                    <a:pt x="622" y="1996"/>
                    <a:pt x="606" y="2058"/>
                  </a:cubicBezTo>
                  <a:cubicBezTo>
                    <a:pt x="590" y="2120"/>
                    <a:pt x="618" y="2168"/>
                    <a:pt x="600" y="2214"/>
                  </a:cubicBezTo>
                  <a:cubicBezTo>
                    <a:pt x="582" y="2260"/>
                    <a:pt x="535" y="2300"/>
                    <a:pt x="498" y="2334"/>
                  </a:cubicBezTo>
                  <a:cubicBezTo>
                    <a:pt x="461" y="2368"/>
                    <a:pt x="418" y="2383"/>
                    <a:pt x="378" y="2418"/>
                  </a:cubicBezTo>
                  <a:cubicBezTo>
                    <a:pt x="338" y="2453"/>
                    <a:pt x="313" y="2495"/>
                    <a:pt x="258" y="2544"/>
                  </a:cubicBezTo>
                  <a:cubicBezTo>
                    <a:pt x="203" y="2593"/>
                    <a:pt x="91" y="2658"/>
                    <a:pt x="48" y="2712"/>
                  </a:cubicBezTo>
                  <a:cubicBezTo>
                    <a:pt x="5" y="2766"/>
                    <a:pt x="2" y="2817"/>
                    <a:pt x="0" y="2868"/>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110622" name="Group 30">
              <a:extLst>
                <a:ext uri="{FF2B5EF4-FFF2-40B4-BE49-F238E27FC236}">
                  <a16:creationId xmlns:a16="http://schemas.microsoft.com/office/drawing/2014/main" id="{3D419DE9-5A52-49DC-9FDD-2D8FF904B401}"/>
                </a:ext>
              </a:extLst>
            </p:cNvPr>
            <p:cNvGrpSpPr>
              <a:grpSpLocks/>
            </p:cNvGrpSpPr>
            <p:nvPr/>
          </p:nvGrpSpPr>
          <p:grpSpPr bwMode="auto">
            <a:xfrm>
              <a:off x="-480" y="784"/>
              <a:ext cx="2680" cy="3612"/>
              <a:chOff x="-480" y="784"/>
              <a:chExt cx="2680" cy="3612"/>
            </a:xfrm>
          </p:grpSpPr>
          <p:sp>
            <p:nvSpPr>
              <p:cNvPr id="110623" name="Freeform 31">
                <a:extLst>
                  <a:ext uri="{FF2B5EF4-FFF2-40B4-BE49-F238E27FC236}">
                    <a16:creationId xmlns:a16="http://schemas.microsoft.com/office/drawing/2014/main" id="{4CDBDBD6-74FB-40B5-80F3-CB4A97B4324D}"/>
                  </a:ext>
                </a:extLst>
              </p:cNvPr>
              <p:cNvSpPr>
                <a:spLocks/>
              </p:cNvSpPr>
              <p:nvPr/>
            </p:nvSpPr>
            <p:spPr bwMode="auto">
              <a:xfrm>
                <a:off x="-480" y="784"/>
                <a:ext cx="1984" cy="3024"/>
              </a:xfrm>
              <a:custGeom>
                <a:avLst/>
                <a:gdLst>
                  <a:gd name="T0" fmla="*/ 0 w 1984"/>
                  <a:gd name="T1" fmla="*/ 3024 h 3024"/>
                  <a:gd name="T2" fmla="*/ 24 w 1984"/>
                  <a:gd name="T3" fmla="*/ 2920 h 3024"/>
                  <a:gd name="T4" fmla="*/ 128 w 1984"/>
                  <a:gd name="T5" fmla="*/ 2768 h 3024"/>
                  <a:gd name="T6" fmla="*/ 200 w 1984"/>
                  <a:gd name="T7" fmla="*/ 2680 h 3024"/>
                  <a:gd name="T8" fmla="*/ 304 w 1984"/>
                  <a:gd name="T9" fmla="*/ 2608 h 3024"/>
                  <a:gd name="T10" fmla="*/ 304 w 1984"/>
                  <a:gd name="T11" fmla="*/ 2400 h 3024"/>
                  <a:gd name="T12" fmla="*/ 264 w 1984"/>
                  <a:gd name="T13" fmla="*/ 2296 h 3024"/>
                  <a:gd name="T14" fmla="*/ 240 w 1984"/>
                  <a:gd name="T15" fmla="*/ 2176 h 3024"/>
                  <a:gd name="T16" fmla="*/ 232 w 1984"/>
                  <a:gd name="T17" fmla="*/ 2056 h 3024"/>
                  <a:gd name="T18" fmla="*/ 312 w 1984"/>
                  <a:gd name="T19" fmla="*/ 1912 h 3024"/>
                  <a:gd name="T20" fmla="*/ 488 w 1984"/>
                  <a:gd name="T21" fmla="*/ 1840 h 3024"/>
                  <a:gd name="T22" fmla="*/ 576 w 1984"/>
                  <a:gd name="T23" fmla="*/ 1800 h 3024"/>
                  <a:gd name="T24" fmla="*/ 664 w 1984"/>
                  <a:gd name="T25" fmla="*/ 1680 h 3024"/>
                  <a:gd name="T26" fmla="*/ 712 w 1984"/>
                  <a:gd name="T27" fmla="*/ 1528 h 3024"/>
                  <a:gd name="T28" fmla="*/ 808 w 1984"/>
                  <a:gd name="T29" fmla="*/ 1352 h 3024"/>
                  <a:gd name="T30" fmla="*/ 808 w 1984"/>
                  <a:gd name="T31" fmla="*/ 1104 h 3024"/>
                  <a:gd name="T32" fmla="*/ 808 w 1984"/>
                  <a:gd name="T33" fmla="*/ 848 h 3024"/>
                  <a:gd name="T34" fmla="*/ 736 w 1984"/>
                  <a:gd name="T35" fmla="*/ 752 h 3024"/>
                  <a:gd name="T36" fmla="*/ 736 w 1984"/>
                  <a:gd name="T37" fmla="*/ 664 h 3024"/>
                  <a:gd name="T38" fmla="*/ 752 w 1984"/>
                  <a:gd name="T39" fmla="*/ 512 h 3024"/>
                  <a:gd name="T40" fmla="*/ 808 w 1984"/>
                  <a:gd name="T41" fmla="*/ 344 h 3024"/>
                  <a:gd name="T42" fmla="*/ 896 w 1984"/>
                  <a:gd name="T43" fmla="*/ 296 h 3024"/>
                  <a:gd name="T44" fmla="*/ 1088 w 1984"/>
                  <a:gd name="T45" fmla="*/ 296 h 3024"/>
                  <a:gd name="T46" fmla="*/ 1376 w 1984"/>
                  <a:gd name="T47" fmla="*/ 360 h 3024"/>
                  <a:gd name="T48" fmla="*/ 1576 w 1984"/>
                  <a:gd name="T49" fmla="*/ 312 h 3024"/>
                  <a:gd name="T50" fmla="*/ 1736 w 1984"/>
                  <a:gd name="T51" fmla="*/ 168 h 3024"/>
                  <a:gd name="T52" fmla="*/ 1984 w 1984"/>
                  <a:gd name="T53" fmla="*/ 0 h 3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4" h="3024">
                    <a:moveTo>
                      <a:pt x="0" y="3024"/>
                    </a:moveTo>
                    <a:cubicBezTo>
                      <a:pt x="1" y="2993"/>
                      <a:pt x="3" y="2963"/>
                      <a:pt x="24" y="2920"/>
                    </a:cubicBezTo>
                    <a:cubicBezTo>
                      <a:pt x="45" y="2877"/>
                      <a:pt x="99" y="2808"/>
                      <a:pt x="128" y="2768"/>
                    </a:cubicBezTo>
                    <a:cubicBezTo>
                      <a:pt x="157" y="2728"/>
                      <a:pt x="171" y="2707"/>
                      <a:pt x="200" y="2680"/>
                    </a:cubicBezTo>
                    <a:cubicBezTo>
                      <a:pt x="229" y="2653"/>
                      <a:pt x="287" y="2655"/>
                      <a:pt x="304" y="2608"/>
                    </a:cubicBezTo>
                    <a:cubicBezTo>
                      <a:pt x="321" y="2561"/>
                      <a:pt x="311" y="2452"/>
                      <a:pt x="304" y="2400"/>
                    </a:cubicBezTo>
                    <a:cubicBezTo>
                      <a:pt x="297" y="2348"/>
                      <a:pt x="275" y="2333"/>
                      <a:pt x="264" y="2296"/>
                    </a:cubicBezTo>
                    <a:cubicBezTo>
                      <a:pt x="253" y="2259"/>
                      <a:pt x="245" y="2216"/>
                      <a:pt x="240" y="2176"/>
                    </a:cubicBezTo>
                    <a:cubicBezTo>
                      <a:pt x="235" y="2136"/>
                      <a:pt x="220" y="2100"/>
                      <a:pt x="232" y="2056"/>
                    </a:cubicBezTo>
                    <a:cubicBezTo>
                      <a:pt x="244" y="2012"/>
                      <a:pt x="269" y="1948"/>
                      <a:pt x="312" y="1912"/>
                    </a:cubicBezTo>
                    <a:cubicBezTo>
                      <a:pt x="355" y="1876"/>
                      <a:pt x="444" y="1859"/>
                      <a:pt x="488" y="1840"/>
                    </a:cubicBezTo>
                    <a:cubicBezTo>
                      <a:pt x="532" y="1821"/>
                      <a:pt x="547" y="1827"/>
                      <a:pt x="576" y="1800"/>
                    </a:cubicBezTo>
                    <a:cubicBezTo>
                      <a:pt x="605" y="1773"/>
                      <a:pt x="641" y="1725"/>
                      <a:pt x="664" y="1680"/>
                    </a:cubicBezTo>
                    <a:cubicBezTo>
                      <a:pt x="687" y="1635"/>
                      <a:pt x="688" y="1583"/>
                      <a:pt x="712" y="1528"/>
                    </a:cubicBezTo>
                    <a:cubicBezTo>
                      <a:pt x="736" y="1473"/>
                      <a:pt x="792" y="1422"/>
                      <a:pt x="808" y="1352"/>
                    </a:cubicBezTo>
                    <a:cubicBezTo>
                      <a:pt x="824" y="1282"/>
                      <a:pt x="808" y="1188"/>
                      <a:pt x="808" y="1104"/>
                    </a:cubicBezTo>
                    <a:cubicBezTo>
                      <a:pt x="808" y="1020"/>
                      <a:pt x="820" y="907"/>
                      <a:pt x="808" y="848"/>
                    </a:cubicBezTo>
                    <a:cubicBezTo>
                      <a:pt x="796" y="789"/>
                      <a:pt x="748" y="783"/>
                      <a:pt x="736" y="752"/>
                    </a:cubicBezTo>
                    <a:cubicBezTo>
                      <a:pt x="724" y="721"/>
                      <a:pt x="733" y="704"/>
                      <a:pt x="736" y="664"/>
                    </a:cubicBezTo>
                    <a:cubicBezTo>
                      <a:pt x="739" y="624"/>
                      <a:pt x="740" y="565"/>
                      <a:pt x="752" y="512"/>
                    </a:cubicBezTo>
                    <a:cubicBezTo>
                      <a:pt x="764" y="459"/>
                      <a:pt x="784" y="380"/>
                      <a:pt x="808" y="344"/>
                    </a:cubicBezTo>
                    <a:cubicBezTo>
                      <a:pt x="832" y="308"/>
                      <a:pt x="849" y="304"/>
                      <a:pt x="896" y="296"/>
                    </a:cubicBezTo>
                    <a:cubicBezTo>
                      <a:pt x="943" y="288"/>
                      <a:pt x="1008" y="285"/>
                      <a:pt x="1088" y="296"/>
                    </a:cubicBezTo>
                    <a:cubicBezTo>
                      <a:pt x="1168" y="307"/>
                      <a:pt x="1295" y="357"/>
                      <a:pt x="1376" y="360"/>
                    </a:cubicBezTo>
                    <a:cubicBezTo>
                      <a:pt x="1457" y="363"/>
                      <a:pt x="1516" y="344"/>
                      <a:pt x="1576" y="312"/>
                    </a:cubicBezTo>
                    <a:cubicBezTo>
                      <a:pt x="1636" y="280"/>
                      <a:pt x="1668" y="220"/>
                      <a:pt x="1736" y="168"/>
                    </a:cubicBezTo>
                    <a:cubicBezTo>
                      <a:pt x="1804" y="116"/>
                      <a:pt x="1894" y="58"/>
                      <a:pt x="1984" y="0"/>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624" name="Freeform 32">
                <a:extLst>
                  <a:ext uri="{FF2B5EF4-FFF2-40B4-BE49-F238E27FC236}">
                    <a16:creationId xmlns:a16="http://schemas.microsoft.com/office/drawing/2014/main" id="{21354D8D-F1DE-4E0C-AF1E-70FAD5A79FEA}"/>
                  </a:ext>
                </a:extLst>
              </p:cNvPr>
              <p:cNvSpPr>
                <a:spLocks/>
              </p:cNvSpPr>
              <p:nvPr/>
            </p:nvSpPr>
            <p:spPr bwMode="auto">
              <a:xfrm>
                <a:off x="-472" y="3824"/>
                <a:ext cx="2672" cy="572"/>
              </a:xfrm>
              <a:custGeom>
                <a:avLst/>
                <a:gdLst>
                  <a:gd name="T0" fmla="*/ 0 w 2672"/>
                  <a:gd name="T1" fmla="*/ 0 h 572"/>
                  <a:gd name="T2" fmla="*/ 136 w 2672"/>
                  <a:gd name="T3" fmla="*/ 104 h 572"/>
                  <a:gd name="T4" fmla="*/ 288 w 2672"/>
                  <a:gd name="T5" fmla="*/ 120 h 572"/>
                  <a:gd name="T6" fmla="*/ 696 w 2672"/>
                  <a:gd name="T7" fmla="*/ 208 h 572"/>
                  <a:gd name="T8" fmla="*/ 1024 w 2672"/>
                  <a:gd name="T9" fmla="*/ 288 h 572"/>
                  <a:gd name="T10" fmla="*/ 1240 w 2672"/>
                  <a:gd name="T11" fmla="*/ 272 h 572"/>
                  <a:gd name="T12" fmla="*/ 1424 w 2672"/>
                  <a:gd name="T13" fmla="*/ 264 h 572"/>
                  <a:gd name="T14" fmla="*/ 1768 w 2672"/>
                  <a:gd name="T15" fmla="*/ 344 h 572"/>
                  <a:gd name="T16" fmla="*/ 1880 w 2672"/>
                  <a:gd name="T17" fmla="*/ 272 h 572"/>
                  <a:gd name="T18" fmla="*/ 1984 w 2672"/>
                  <a:gd name="T19" fmla="*/ 312 h 572"/>
                  <a:gd name="T20" fmla="*/ 2080 w 2672"/>
                  <a:gd name="T21" fmla="*/ 376 h 572"/>
                  <a:gd name="T22" fmla="*/ 2192 w 2672"/>
                  <a:gd name="T23" fmla="*/ 424 h 572"/>
                  <a:gd name="T24" fmla="*/ 2280 w 2672"/>
                  <a:gd name="T25" fmla="*/ 496 h 572"/>
                  <a:gd name="T26" fmla="*/ 2480 w 2672"/>
                  <a:gd name="T27" fmla="*/ 560 h 572"/>
                  <a:gd name="T28" fmla="*/ 2672 w 2672"/>
                  <a:gd name="T29" fmla="*/ 568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2" h="572">
                    <a:moveTo>
                      <a:pt x="0" y="0"/>
                    </a:moveTo>
                    <a:cubicBezTo>
                      <a:pt x="44" y="42"/>
                      <a:pt x="88" y="84"/>
                      <a:pt x="136" y="104"/>
                    </a:cubicBezTo>
                    <a:cubicBezTo>
                      <a:pt x="184" y="124"/>
                      <a:pt x="195" y="103"/>
                      <a:pt x="288" y="120"/>
                    </a:cubicBezTo>
                    <a:cubicBezTo>
                      <a:pt x="381" y="137"/>
                      <a:pt x="574" y="180"/>
                      <a:pt x="696" y="208"/>
                    </a:cubicBezTo>
                    <a:cubicBezTo>
                      <a:pt x="818" y="236"/>
                      <a:pt x="933" y="277"/>
                      <a:pt x="1024" y="288"/>
                    </a:cubicBezTo>
                    <a:cubicBezTo>
                      <a:pt x="1115" y="299"/>
                      <a:pt x="1173" y="276"/>
                      <a:pt x="1240" y="272"/>
                    </a:cubicBezTo>
                    <a:cubicBezTo>
                      <a:pt x="1307" y="268"/>
                      <a:pt x="1336" y="252"/>
                      <a:pt x="1424" y="264"/>
                    </a:cubicBezTo>
                    <a:cubicBezTo>
                      <a:pt x="1512" y="276"/>
                      <a:pt x="1692" y="343"/>
                      <a:pt x="1768" y="344"/>
                    </a:cubicBezTo>
                    <a:cubicBezTo>
                      <a:pt x="1844" y="345"/>
                      <a:pt x="1844" y="277"/>
                      <a:pt x="1880" y="272"/>
                    </a:cubicBezTo>
                    <a:cubicBezTo>
                      <a:pt x="1916" y="267"/>
                      <a:pt x="1951" y="295"/>
                      <a:pt x="1984" y="312"/>
                    </a:cubicBezTo>
                    <a:cubicBezTo>
                      <a:pt x="2017" y="329"/>
                      <a:pt x="2045" y="357"/>
                      <a:pt x="2080" y="376"/>
                    </a:cubicBezTo>
                    <a:cubicBezTo>
                      <a:pt x="2115" y="395"/>
                      <a:pt x="2159" y="404"/>
                      <a:pt x="2192" y="424"/>
                    </a:cubicBezTo>
                    <a:cubicBezTo>
                      <a:pt x="2225" y="444"/>
                      <a:pt x="2232" y="473"/>
                      <a:pt x="2280" y="496"/>
                    </a:cubicBezTo>
                    <a:cubicBezTo>
                      <a:pt x="2328" y="519"/>
                      <a:pt x="2415" y="548"/>
                      <a:pt x="2480" y="560"/>
                    </a:cubicBezTo>
                    <a:cubicBezTo>
                      <a:pt x="2545" y="572"/>
                      <a:pt x="2608" y="570"/>
                      <a:pt x="2672" y="568"/>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110625" name="Freeform 33">
              <a:extLst>
                <a:ext uri="{FF2B5EF4-FFF2-40B4-BE49-F238E27FC236}">
                  <a16:creationId xmlns:a16="http://schemas.microsoft.com/office/drawing/2014/main" id="{835FE6D0-8AD3-4C7A-A5BA-809F83DFE807}"/>
                </a:ext>
              </a:extLst>
            </p:cNvPr>
            <p:cNvSpPr>
              <a:spLocks/>
            </p:cNvSpPr>
            <p:nvPr/>
          </p:nvSpPr>
          <p:spPr bwMode="auto">
            <a:xfrm>
              <a:off x="2160" y="1260"/>
              <a:ext cx="4734" cy="3152"/>
            </a:xfrm>
            <a:custGeom>
              <a:avLst/>
              <a:gdLst>
                <a:gd name="T0" fmla="*/ 0 w 4734"/>
                <a:gd name="T1" fmla="*/ 3138 h 3152"/>
                <a:gd name="T2" fmla="*/ 90 w 4734"/>
                <a:gd name="T3" fmla="*/ 3138 h 3152"/>
                <a:gd name="T4" fmla="*/ 210 w 4734"/>
                <a:gd name="T5" fmla="*/ 3054 h 3152"/>
                <a:gd name="T6" fmla="*/ 294 w 4734"/>
                <a:gd name="T7" fmla="*/ 2988 h 3152"/>
                <a:gd name="T8" fmla="*/ 480 w 4734"/>
                <a:gd name="T9" fmla="*/ 2898 h 3152"/>
                <a:gd name="T10" fmla="*/ 600 w 4734"/>
                <a:gd name="T11" fmla="*/ 2826 h 3152"/>
                <a:gd name="T12" fmla="*/ 804 w 4734"/>
                <a:gd name="T13" fmla="*/ 2688 h 3152"/>
                <a:gd name="T14" fmla="*/ 924 w 4734"/>
                <a:gd name="T15" fmla="*/ 2568 h 3152"/>
                <a:gd name="T16" fmla="*/ 1032 w 4734"/>
                <a:gd name="T17" fmla="*/ 2490 h 3152"/>
                <a:gd name="T18" fmla="*/ 1158 w 4734"/>
                <a:gd name="T19" fmla="*/ 2376 h 3152"/>
                <a:gd name="T20" fmla="*/ 1284 w 4734"/>
                <a:gd name="T21" fmla="*/ 2256 h 3152"/>
                <a:gd name="T22" fmla="*/ 1536 w 4734"/>
                <a:gd name="T23" fmla="*/ 2124 h 3152"/>
                <a:gd name="T24" fmla="*/ 1620 w 4734"/>
                <a:gd name="T25" fmla="*/ 2010 h 3152"/>
                <a:gd name="T26" fmla="*/ 1710 w 4734"/>
                <a:gd name="T27" fmla="*/ 1896 h 3152"/>
                <a:gd name="T28" fmla="*/ 1800 w 4734"/>
                <a:gd name="T29" fmla="*/ 1764 h 3152"/>
                <a:gd name="T30" fmla="*/ 1926 w 4734"/>
                <a:gd name="T31" fmla="*/ 1632 h 3152"/>
                <a:gd name="T32" fmla="*/ 2004 w 4734"/>
                <a:gd name="T33" fmla="*/ 1578 h 3152"/>
                <a:gd name="T34" fmla="*/ 2172 w 4734"/>
                <a:gd name="T35" fmla="*/ 1548 h 3152"/>
                <a:gd name="T36" fmla="*/ 2238 w 4734"/>
                <a:gd name="T37" fmla="*/ 1530 h 3152"/>
                <a:gd name="T38" fmla="*/ 2310 w 4734"/>
                <a:gd name="T39" fmla="*/ 1422 h 3152"/>
                <a:gd name="T40" fmla="*/ 2454 w 4734"/>
                <a:gd name="T41" fmla="*/ 1248 h 3152"/>
                <a:gd name="T42" fmla="*/ 2544 w 4734"/>
                <a:gd name="T43" fmla="*/ 1134 h 3152"/>
                <a:gd name="T44" fmla="*/ 2628 w 4734"/>
                <a:gd name="T45" fmla="*/ 1134 h 3152"/>
                <a:gd name="T46" fmla="*/ 2706 w 4734"/>
                <a:gd name="T47" fmla="*/ 1116 h 3152"/>
                <a:gd name="T48" fmla="*/ 2796 w 4734"/>
                <a:gd name="T49" fmla="*/ 1062 h 3152"/>
                <a:gd name="T50" fmla="*/ 2916 w 4734"/>
                <a:gd name="T51" fmla="*/ 1050 h 3152"/>
                <a:gd name="T52" fmla="*/ 3078 w 4734"/>
                <a:gd name="T53" fmla="*/ 1002 h 3152"/>
                <a:gd name="T54" fmla="*/ 3210 w 4734"/>
                <a:gd name="T55" fmla="*/ 960 h 3152"/>
                <a:gd name="T56" fmla="*/ 3330 w 4734"/>
                <a:gd name="T57" fmla="*/ 942 h 3152"/>
                <a:gd name="T58" fmla="*/ 3414 w 4734"/>
                <a:gd name="T59" fmla="*/ 942 h 3152"/>
                <a:gd name="T60" fmla="*/ 3516 w 4734"/>
                <a:gd name="T61" fmla="*/ 930 h 3152"/>
                <a:gd name="T62" fmla="*/ 3594 w 4734"/>
                <a:gd name="T63" fmla="*/ 798 h 3152"/>
                <a:gd name="T64" fmla="*/ 3618 w 4734"/>
                <a:gd name="T65" fmla="*/ 684 h 3152"/>
                <a:gd name="T66" fmla="*/ 3660 w 4734"/>
                <a:gd name="T67" fmla="*/ 624 h 3152"/>
                <a:gd name="T68" fmla="*/ 3762 w 4734"/>
                <a:gd name="T69" fmla="*/ 564 h 3152"/>
                <a:gd name="T70" fmla="*/ 4002 w 4734"/>
                <a:gd name="T71" fmla="*/ 444 h 3152"/>
                <a:gd name="T72" fmla="*/ 4200 w 4734"/>
                <a:gd name="T73" fmla="*/ 270 h 3152"/>
                <a:gd name="T74" fmla="*/ 4350 w 4734"/>
                <a:gd name="T75" fmla="*/ 192 h 3152"/>
                <a:gd name="T76" fmla="*/ 4458 w 4734"/>
                <a:gd name="T77" fmla="*/ 108 h 3152"/>
                <a:gd name="T78" fmla="*/ 4578 w 4734"/>
                <a:gd name="T79" fmla="*/ 30 h 3152"/>
                <a:gd name="T80" fmla="*/ 4734 w 4734"/>
                <a:gd name="T81" fmla="*/ 0 h 3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34" h="3152">
                  <a:moveTo>
                    <a:pt x="0" y="3138"/>
                  </a:moveTo>
                  <a:cubicBezTo>
                    <a:pt x="27" y="3145"/>
                    <a:pt x="55" y="3152"/>
                    <a:pt x="90" y="3138"/>
                  </a:cubicBezTo>
                  <a:cubicBezTo>
                    <a:pt x="125" y="3124"/>
                    <a:pt x="176" y="3079"/>
                    <a:pt x="210" y="3054"/>
                  </a:cubicBezTo>
                  <a:cubicBezTo>
                    <a:pt x="244" y="3029"/>
                    <a:pt x="249" y="3014"/>
                    <a:pt x="294" y="2988"/>
                  </a:cubicBezTo>
                  <a:cubicBezTo>
                    <a:pt x="339" y="2962"/>
                    <a:pt x="429" y="2925"/>
                    <a:pt x="480" y="2898"/>
                  </a:cubicBezTo>
                  <a:cubicBezTo>
                    <a:pt x="531" y="2871"/>
                    <a:pt x="546" y="2861"/>
                    <a:pt x="600" y="2826"/>
                  </a:cubicBezTo>
                  <a:cubicBezTo>
                    <a:pt x="654" y="2791"/>
                    <a:pt x="750" y="2731"/>
                    <a:pt x="804" y="2688"/>
                  </a:cubicBezTo>
                  <a:cubicBezTo>
                    <a:pt x="858" y="2645"/>
                    <a:pt x="886" y="2601"/>
                    <a:pt x="924" y="2568"/>
                  </a:cubicBezTo>
                  <a:cubicBezTo>
                    <a:pt x="962" y="2535"/>
                    <a:pt x="993" y="2522"/>
                    <a:pt x="1032" y="2490"/>
                  </a:cubicBezTo>
                  <a:cubicBezTo>
                    <a:pt x="1071" y="2458"/>
                    <a:pt x="1116" y="2415"/>
                    <a:pt x="1158" y="2376"/>
                  </a:cubicBezTo>
                  <a:cubicBezTo>
                    <a:pt x="1200" y="2337"/>
                    <a:pt x="1221" y="2298"/>
                    <a:pt x="1284" y="2256"/>
                  </a:cubicBezTo>
                  <a:cubicBezTo>
                    <a:pt x="1347" y="2214"/>
                    <a:pt x="1480" y="2165"/>
                    <a:pt x="1536" y="2124"/>
                  </a:cubicBezTo>
                  <a:cubicBezTo>
                    <a:pt x="1592" y="2083"/>
                    <a:pt x="1591" y="2048"/>
                    <a:pt x="1620" y="2010"/>
                  </a:cubicBezTo>
                  <a:cubicBezTo>
                    <a:pt x="1649" y="1972"/>
                    <a:pt x="1680" y="1937"/>
                    <a:pt x="1710" y="1896"/>
                  </a:cubicBezTo>
                  <a:cubicBezTo>
                    <a:pt x="1740" y="1855"/>
                    <a:pt x="1764" y="1808"/>
                    <a:pt x="1800" y="1764"/>
                  </a:cubicBezTo>
                  <a:cubicBezTo>
                    <a:pt x="1836" y="1720"/>
                    <a:pt x="1892" y="1663"/>
                    <a:pt x="1926" y="1632"/>
                  </a:cubicBezTo>
                  <a:cubicBezTo>
                    <a:pt x="1960" y="1601"/>
                    <a:pt x="1963" y="1592"/>
                    <a:pt x="2004" y="1578"/>
                  </a:cubicBezTo>
                  <a:cubicBezTo>
                    <a:pt x="2045" y="1564"/>
                    <a:pt x="2133" y="1556"/>
                    <a:pt x="2172" y="1548"/>
                  </a:cubicBezTo>
                  <a:cubicBezTo>
                    <a:pt x="2211" y="1540"/>
                    <a:pt x="2215" y="1551"/>
                    <a:pt x="2238" y="1530"/>
                  </a:cubicBezTo>
                  <a:cubicBezTo>
                    <a:pt x="2261" y="1509"/>
                    <a:pt x="2274" y="1469"/>
                    <a:pt x="2310" y="1422"/>
                  </a:cubicBezTo>
                  <a:cubicBezTo>
                    <a:pt x="2346" y="1375"/>
                    <a:pt x="2415" y="1296"/>
                    <a:pt x="2454" y="1248"/>
                  </a:cubicBezTo>
                  <a:cubicBezTo>
                    <a:pt x="2493" y="1200"/>
                    <a:pt x="2515" y="1153"/>
                    <a:pt x="2544" y="1134"/>
                  </a:cubicBezTo>
                  <a:cubicBezTo>
                    <a:pt x="2573" y="1115"/>
                    <a:pt x="2601" y="1137"/>
                    <a:pt x="2628" y="1134"/>
                  </a:cubicBezTo>
                  <a:cubicBezTo>
                    <a:pt x="2655" y="1131"/>
                    <a:pt x="2678" y="1128"/>
                    <a:pt x="2706" y="1116"/>
                  </a:cubicBezTo>
                  <a:cubicBezTo>
                    <a:pt x="2734" y="1104"/>
                    <a:pt x="2761" y="1073"/>
                    <a:pt x="2796" y="1062"/>
                  </a:cubicBezTo>
                  <a:cubicBezTo>
                    <a:pt x="2831" y="1051"/>
                    <a:pt x="2869" y="1060"/>
                    <a:pt x="2916" y="1050"/>
                  </a:cubicBezTo>
                  <a:cubicBezTo>
                    <a:pt x="2963" y="1040"/>
                    <a:pt x="3029" y="1017"/>
                    <a:pt x="3078" y="1002"/>
                  </a:cubicBezTo>
                  <a:cubicBezTo>
                    <a:pt x="3127" y="987"/>
                    <a:pt x="3168" y="970"/>
                    <a:pt x="3210" y="960"/>
                  </a:cubicBezTo>
                  <a:cubicBezTo>
                    <a:pt x="3252" y="950"/>
                    <a:pt x="3296" y="945"/>
                    <a:pt x="3330" y="942"/>
                  </a:cubicBezTo>
                  <a:cubicBezTo>
                    <a:pt x="3364" y="939"/>
                    <a:pt x="3383" y="944"/>
                    <a:pt x="3414" y="942"/>
                  </a:cubicBezTo>
                  <a:cubicBezTo>
                    <a:pt x="3445" y="940"/>
                    <a:pt x="3486" y="954"/>
                    <a:pt x="3516" y="930"/>
                  </a:cubicBezTo>
                  <a:cubicBezTo>
                    <a:pt x="3546" y="906"/>
                    <a:pt x="3577" y="839"/>
                    <a:pt x="3594" y="798"/>
                  </a:cubicBezTo>
                  <a:cubicBezTo>
                    <a:pt x="3611" y="757"/>
                    <a:pt x="3607" y="713"/>
                    <a:pt x="3618" y="684"/>
                  </a:cubicBezTo>
                  <a:cubicBezTo>
                    <a:pt x="3629" y="655"/>
                    <a:pt x="3636" y="644"/>
                    <a:pt x="3660" y="624"/>
                  </a:cubicBezTo>
                  <a:cubicBezTo>
                    <a:pt x="3684" y="604"/>
                    <a:pt x="3705" y="594"/>
                    <a:pt x="3762" y="564"/>
                  </a:cubicBezTo>
                  <a:cubicBezTo>
                    <a:pt x="3819" y="534"/>
                    <a:pt x="3929" y="493"/>
                    <a:pt x="4002" y="444"/>
                  </a:cubicBezTo>
                  <a:cubicBezTo>
                    <a:pt x="4075" y="395"/>
                    <a:pt x="4142" y="312"/>
                    <a:pt x="4200" y="270"/>
                  </a:cubicBezTo>
                  <a:cubicBezTo>
                    <a:pt x="4258" y="228"/>
                    <a:pt x="4307" y="219"/>
                    <a:pt x="4350" y="192"/>
                  </a:cubicBezTo>
                  <a:cubicBezTo>
                    <a:pt x="4393" y="165"/>
                    <a:pt x="4420" y="135"/>
                    <a:pt x="4458" y="108"/>
                  </a:cubicBezTo>
                  <a:cubicBezTo>
                    <a:pt x="4496" y="81"/>
                    <a:pt x="4532" y="48"/>
                    <a:pt x="4578" y="30"/>
                  </a:cubicBezTo>
                  <a:cubicBezTo>
                    <a:pt x="4624" y="12"/>
                    <a:pt x="4679" y="6"/>
                    <a:pt x="4734" y="0"/>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626" name="Freeform 34">
              <a:extLst>
                <a:ext uri="{FF2B5EF4-FFF2-40B4-BE49-F238E27FC236}">
                  <a16:creationId xmlns:a16="http://schemas.microsoft.com/office/drawing/2014/main" id="{E05C887B-ECB5-42AD-8B04-A86143F79E8A}"/>
                </a:ext>
              </a:extLst>
            </p:cNvPr>
            <p:cNvSpPr>
              <a:spLocks/>
            </p:cNvSpPr>
            <p:nvPr/>
          </p:nvSpPr>
          <p:spPr bwMode="auto">
            <a:xfrm>
              <a:off x="1472" y="136"/>
              <a:ext cx="128" cy="664"/>
            </a:xfrm>
            <a:custGeom>
              <a:avLst/>
              <a:gdLst>
                <a:gd name="T0" fmla="*/ 0 w 128"/>
                <a:gd name="T1" fmla="*/ 664 h 664"/>
                <a:gd name="T2" fmla="*/ 56 w 128"/>
                <a:gd name="T3" fmla="*/ 592 h 664"/>
                <a:gd name="T4" fmla="*/ 64 w 128"/>
                <a:gd name="T5" fmla="*/ 440 h 664"/>
                <a:gd name="T6" fmla="*/ 88 w 128"/>
                <a:gd name="T7" fmla="*/ 272 h 664"/>
                <a:gd name="T8" fmla="*/ 128 w 128"/>
                <a:gd name="T9" fmla="*/ 0 h 664"/>
              </a:gdLst>
              <a:ahLst/>
              <a:cxnLst>
                <a:cxn ang="0">
                  <a:pos x="T0" y="T1"/>
                </a:cxn>
                <a:cxn ang="0">
                  <a:pos x="T2" y="T3"/>
                </a:cxn>
                <a:cxn ang="0">
                  <a:pos x="T4" y="T5"/>
                </a:cxn>
                <a:cxn ang="0">
                  <a:pos x="T6" y="T7"/>
                </a:cxn>
                <a:cxn ang="0">
                  <a:pos x="T8" y="T9"/>
                </a:cxn>
              </a:cxnLst>
              <a:rect l="0" t="0" r="r" b="b"/>
              <a:pathLst>
                <a:path w="128" h="664">
                  <a:moveTo>
                    <a:pt x="0" y="664"/>
                  </a:moveTo>
                  <a:cubicBezTo>
                    <a:pt x="22" y="646"/>
                    <a:pt x="45" y="629"/>
                    <a:pt x="56" y="592"/>
                  </a:cubicBezTo>
                  <a:cubicBezTo>
                    <a:pt x="67" y="555"/>
                    <a:pt x="59" y="493"/>
                    <a:pt x="64" y="440"/>
                  </a:cubicBezTo>
                  <a:cubicBezTo>
                    <a:pt x="69" y="387"/>
                    <a:pt x="77" y="345"/>
                    <a:pt x="88" y="272"/>
                  </a:cubicBezTo>
                  <a:cubicBezTo>
                    <a:pt x="99" y="199"/>
                    <a:pt x="113" y="99"/>
                    <a:pt x="128" y="0"/>
                  </a:cubicBezTo>
                </a:path>
              </a:pathLst>
            </a:cu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110627" name="Freeform 35">
            <a:extLst>
              <a:ext uri="{FF2B5EF4-FFF2-40B4-BE49-F238E27FC236}">
                <a16:creationId xmlns:a16="http://schemas.microsoft.com/office/drawing/2014/main" id="{1ED23F0B-8A45-4388-A2F7-40E7C548D20C}"/>
              </a:ext>
            </a:extLst>
          </p:cNvPr>
          <p:cNvSpPr>
            <a:spLocks/>
          </p:cNvSpPr>
          <p:nvPr/>
        </p:nvSpPr>
        <p:spPr bwMode="auto">
          <a:xfrm>
            <a:off x="2468563" y="3544888"/>
            <a:ext cx="263525" cy="993775"/>
          </a:xfrm>
          <a:custGeom>
            <a:avLst/>
            <a:gdLst>
              <a:gd name="T0" fmla="*/ 166 w 166"/>
              <a:gd name="T1" fmla="*/ 626 h 626"/>
              <a:gd name="T2" fmla="*/ 73 w 166"/>
              <a:gd name="T3" fmla="*/ 540 h 626"/>
              <a:gd name="T4" fmla="*/ 17 w 166"/>
              <a:gd name="T5" fmla="*/ 419 h 626"/>
              <a:gd name="T6" fmla="*/ 2 w 166"/>
              <a:gd name="T7" fmla="*/ 299 h 626"/>
              <a:gd name="T8" fmla="*/ 2 w 166"/>
              <a:gd name="T9" fmla="*/ 128 h 626"/>
              <a:gd name="T10" fmla="*/ 2 w 166"/>
              <a:gd name="T11" fmla="*/ 0 h 626"/>
            </a:gdLst>
            <a:ahLst/>
            <a:cxnLst>
              <a:cxn ang="0">
                <a:pos x="T0" y="T1"/>
              </a:cxn>
              <a:cxn ang="0">
                <a:pos x="T2" y="T3"/>
              </a:cxn>
              <a:cxn ang="0">
                <a:pos x="T4" y="T5"/>
              </a:cxn>
              <a:cxn ang="0">
                <a:pos x="T6" y="T7"/>
              </a:cxn>
              <a:cxn ang="0">
                <a:pos x="T8" y="T9"/>
              </a:cxn>
              <a:cxn ang="0">
                <a:pos x="T10" y="T11"/>
              </a:cxn>
            </a:cxnLst>
            <a:rect l="0" t="0" r="r" b="b"/>
            <a:pathLst>
              <a:path w="166" h="626">
                <a:moveTo>
                  <a:pt x="166" y="626"/>
                </a:moveTo>
                <a:cubicBezTo>
                  <a:pt x="132" y="600"/>
                  <a:pt x="98" y="574"/>
                  <a:pt x="73" y="540"/>
                </a:cubicBezTo>
                <a:cubicBezTo>
                  <a:pt x="48" y="506"/>
                  <a:pt x="29" y="459"/>
                  <a:pt x="17" y="419"/>
                </a:cubicBezTo>
                <a:cubicBezTo>
                  <a:pt x="5" y="379"/>
                  <a:pt x="4" y="347"/>
                  <a:pt x="2" y="299"/>
                </a:cubicBezTo>
                <a:cubicBezTo>
                  <a:pt x="0" y="251"/>
                  <a:pt x="2" y="178"/>
                  <a:pt x="2" y="128"/>
                </a:cubicBezTo>
                <a:cubicBezTo>
                  <a:pt x="2" y="78"/>
                  <a:pt x="2" y="39"/>
                  <a:pt x="2" y="0"/>
                </a:cubicBezTo>
              </a:path>
            </a:pathLst>
          </a:cu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0628" name="Freeform 36">
            <a:extLst>
              <a:ext uri="{FF2B5EF4-FFF2-40B4-BE49-F238E27FC236}">
                <a16:creationId xmlns:a16="http://schemas.microsoft.com/office/drawing/2014/main" id="{2E22C38D-E2DA-4B38-84F3-AE8E37A62987}"/>
              </a:ext>
            </a:extLst>
          </p:cNvPr>
          <p:cNvSpPr>
            <a:spLocks/>
          </p:cNvSpPr>
          <p:nvPr/>
        </p:nvSpPr>
        <p:spPr bwMode="auto">
          <a:xfrm>
            <a:off x="2743200" y="4538663"/>
            <a:ext cx="439738" cy="552450"/>
          </a:xfrm>
          <a:custGeom>
            <a:avLst/>
            <a:gdLst>
              <a:gd name="T0" fmla="*/ 0 w 277"/>
              <a:gd name="T1" fmla="*/ 0 h 348"/>
              <a:gd name="T2" fmla="*/ 121 w 277"/>
              <a:gd name="T3" fmla="*/ 21 h 348"/>
              <a:gd name="T4" fmla="*/ 213 w 277"/>
              <a:gd name="T5" fmla="*/ 85 h 348"/>
              <a:gd name="T6" fmla="*/ 242 w 277"/>
              <a:gd name="T7" fmla="*/ 213 h 348"/>
              <a:gd name="T8" fmla="*/ 277 w 277"/>
              <a:gd name="T9" fmla="*/ 348 h 348"/>
            </a:gdLst>
            <a:ahLst/>
            <a:cxnLst>
              <a:cxn ang="0">
                <a:pos x="T0" y="T1"/>
              </a:cxn>
              <a:cxn ang="0">
                <a:pos x="T2" y="T3"/>
              </a:cxn>
              <a:cxn ang="0">
                <a:pos x="T4" y="T5"/>
              </a:cxn>
              <a:cxn ang="0">
                <a:pos x="T6" y="T7"/>
              </a:cxn>
              <a:cxn ang="0">
                <a:pos x="T8" y="T9"/>
              </a:cxn>
            </a:cxnLst>
            <a:rect l="0" t="0" r="r" b="b"/>
            <a:pathLst>
              <a:path w="277" h="348">
                <a:moveTo>
                  <a:pt x="0" y="0"/>
                </a:moveTo>
                <a:cubicBezTo>
                  <a:pt x="43" y="3"/>
                  <a:pt x="86" y="7"/>
                  <a:pt x="121" y="21"/>
                </a:cubicBezTo>
                <a:cubicBezTo>
                  <a:pt x="156" y="35"/>
                  <a:pt x="193" y="53"/>
                  <a:pt x="213" y="85"/>
                </a:cubicBezTo>
                <a:cubicBezTo>
                  <a:pt x="233" y="117"/>
                  <a:pt x="231" y="169"/>
                  <a:pt x="242" y="213"/>
                </a:cubicBezTo>
                <a:cubicBezTo>
                  <a:pt x="253" y="257"/>
                  <a:pt x="265" y="302"/>
                  <a:pt x="277" y="348"/>
                </a:cubicBezTo>
              </a:path>
            </a:pathLst>
          </a:cu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7" name="Rectangle 36">
            <a:extLst>
              <a:ext uri="{FF2B5EF4-FFF2-40B4-BE49-F238E27FC236}">
                <a16:creationId xmlns:a16="http://schemas.microsoft.com/office/drawing/2014/main" id="{123E618B-2BAB-4007-BC9E-B8FCDE314730}"/>
              </a:ext>
            </a:extLst>
          </p:cNvPr>
          <p:cNvSpPr/>
          <p:nvPr/>
        </p:nvSpPr>
        <p:spPr>
          <a:xfrm>
            <a:off x="395228" y="338460"/>
            <a:ext cx="5837322" cy="369332"/>
          </a:xfrm>
          <a:prstGeom prst="rect">
            <a:avLst/>
          </a:prstGeom>
          <a:ln>
            <a:solidFill>
              <a:schemeClr val="accent4">
                <a:lumMod val="50000"/>
                <a:lumOff val="50000"/>
              </a:schemeClr>
            </a:solidFill>
          </a:ln>
        </p:spPr>
        <p:txBody>
          <a:bodyPr wrap="square">
            <a:spAutoFit/>
          </a:bodyPr>
          <a:lstStyle/>
          <a:p>
            <a:r>
              <a:rPr lang="fr-FR" altLang="fr-FR" b="1" dirty="0">
                <a:latin typeface="Arial Narrow" panose="020B0606020202030204" pitchFamily="34" charset="0"/>
                <a:cs typeface="Times New Roman" panose="02020603050405020304" pitchFamily="18" charset="0"/>
              </a:rPr>
              <a:t>Le bassin versant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0614"/>
                                        </p:tgtEl>
                                        <p:attrNameLst>
                                          <p:attrName>style.visibility</p:attrName>
                                        </p:attrNameLst>
                                      </p:cBhvr>
                                      <p:to>
                                        <p:strVal val="visible"/>
                                      </p:to>
                                    </p:set>
                                    <p:animEffect transition="in" filter="wipe(down)">
                                      <p:cBhvr>
                                        <p:cTn id="7" dur="5000"/>
                                        <p:tgtEl>
                                          <p:spTgt spid="1106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10627"/>
                                        </p:tgtEl>
                                        <p:attrNameLst>
                                          <p:attrName>style.visibility</p:attrName>
                                        </p:attrNameLst>
                                      </p:cBhvr>
                                      <p:to>
                                        <p:strVal val="visible"/>
                                      </p:to>
                                    </p:set>
                                    <p:animEffect transition="in" filter="wipe(down)">
                                      <p:cBhvr>
                                        <p:cTn id="12" dur="500"/>
                                        <p:tgtEl>
                                          <p:spTgt spid="110627"/>
                                        </p:tgtEl>
                                      </p:cBhvr>
                                    </p:animEffect>
                                  </p:childTnLst>
                                </p:cTn>
                              </p:par>
                              <p:par>
                                <p:cTn id="13" presetID="22" presetClass="entr" presetSubtype="1" fill="hold" nodeType="withEffect">
                                  <p:stCondLst>
                                    <p:cond delay="0"/>
                                  </p:stCondLst>
                                  <p:childTnLst>
                                    <p:set>
                                      <p:cBhvr>
                                        <p:cTn id="14" dur="1" fill="hold">
                                          <p:stCondLst>
                                            <p:cond delay="0"/>
                                          </p:stCondLst>
                                        </p:cTn>
                                        <p:tgtEl>
                                          <p:spTgt spid="110628"/>
                                        </p:tgtEl>
                                        <p:attrNameLst>
                                          <p:attrName>style.visibility</p:attrName>
                                        </p:attrNameLst>
                                      </p:cBhvr>
                                      <p:to>
                                        <p:strVal val="visible"/>
                                      </p:to>
                                    </p:set>
                                    <p:animEffect transition="in" filter="wipe(up)">
                                      <p:cBhvr>
                                        <p:cTn id="15" dur="500"/>
                                        <p:tgtEl>
                                          <p:spTgt spid="110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Image 25" descr="diad ombro-th méditerranéen.jpg"/>
          <p:cNvPicPr>
            <a:picLocks noChangeAspect="1"/>
          </p:cNvPicPr>
          <p:nvPr/>
        </p:nvPicPr>
        <p:blipFill rotWithShape="1">
          <a:blip r:embed="rId2">
            <a:extLst>
              <a:ext uri="{28A0092B-C50C-407E-A947-70E740481C1C}">
                <a14:useLocalDpi xmlns:a14="http://schemas.microsoft.com/office/drawing/2010/main" val="0"/>
              </a:ext>
            </a:extLst>
          </a:blip>
          <a:srcRect r="68076" b="59005"/>
          <a:stretch/>
        </p:blipFill>
        <p:spPr bwMode="auto">
          <a:xfrm>
            <a:off x="490119" y="2455818"/>
            <a:ext cx="4226780" cy="42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ZoneTexte 26"/>
          <p:cNvSpPr txBox="1"/>
          <p:nvPr/>
        </p:nvSpPr>
        <p:spPr>
          <a:xfrm>
            <a:off x="222070" y="167912"/>
            <a:ext cx="8516982" cy="2031325"/>
          </a:xfrm>
          <a:prstGeom prst="rect">
            <a:avLst/>
          </a:prstGeom>
          <a:noFill/>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fr-FR" sz="2800" b="1" dirty="0">
                <a:solidFill>
                  <a:schemeClr val="accent4">
                    <a:lumMod val="85000"/>
                    <a:lumOff val="15000"/>
                  </a:schemeClr>
                </a:solidFill>
                <a:latin typeface="Calibri" panose="020F0502020204030204" pitchFamily="34" charset="0"/>
                <a:cs typeface="Calibri" panose="020F0502020204030204" pitchFamily="34" charset="0"/>
              </a:rPr>
              <a:t>Le climat méditerranéen </a:t>
            </a:r>
            <a:r>
              <a:rPr lang="fr-FR" sz="3600" b="1" dirty="0">
                <a:solidFill>
                  <a:schemeClr val="accent4">
                    <a:lumMod val="85000"/>
                    <a:lumOff val="15000"/>
                  </a:schemeClr>
                </a:solidFill>
                <a:latin typeface="Calibri" panose="020F0502020204030204" pitchFamily="34" charset="0"/>
                <a:cs typeface="Calibri" panose="020F0502020204030204" pitchFamily="34" charset="0"/>
              </a:rPr>
              <a:t>C</a:t>
            </a:r>
            <a:r>
              <a:rPr lang="fr-FR" sz="2800" b="1" dirty="0">
                <a:solidFill>
                  <a:schemeClr val="accent4">
                    <a:lumMod val="85000"/>
                    <a:lumOff val="15000"/>
                  </a:schemeClr>
                </a:solidFill>
                <a:latin typeface="Calibri" panose="020F0502020204030204" pitchFamily="34" charset="0"/>
                <a:cs typeface="Calibri" panose="020F0502020204030204" pitchFamily="34" charset="0"/>
              </a:rPr>
              <a:t>as :</a:t>
            </a:r>
          </a:p>
          <a:p>
            <a:pPr>
              <a:defRPr/>
            </a:pPr>
            <a:endParaRPr lang="fr-FR" b="1" dirty="0">
              <a:solidFill>
                <a:schemeClr val="accent4">
                  <a:lumMod val="85000"/>
                  <a:lumOff val="15000"/>
                </a:schemeClr>
              </a:solidFill>
              <a:latin typeface="Calibri" panose="020F0502020204030204" pitchFamily="34" charset="0"/>
              <a:cs typeface="Calibri" panose="020F0502020204030204" pitchFamily="34" charset="0"/>
            </a:endParaRPr>
          </a:p>
          <a:p>
            <a:pPr>
              <a:defRPr/>
            </a:pPr>
            <a:r>
              <a:rPr lang="fr-FR" dirty="0">
                <a:latin typeface="Calibri" panose="020F0502020204030204" pitchFamily="34" charset="0"/>
                <a:cs typeface="Calibri" panose="020F0502020204030204" pitchFamily="34" charset="0"/>
              </a:rPr>
              <a:t>	- en </a:t>
            </a:r>
            <a:r>
              <a:rPr lang="fr-FR" b="1" dirty="0">
                <a:latin typeface="Calibri" panose="020F0502020204030204" pitchFamily="34" charset="0"/>
                <a:cs typeface="Calibri" panose="020F0502020204030204" pitchFamily="34" charset="0"/>
              </a:rPr>
              <a:t>façades occidentales de continents</a:t>
            </a:r>
            <a:r>
              <a:rPr lang="fr-FR" dirty="0">
                <a:latin typeface="Calibri" panose="020F0502020204030204" pitchFamily="34" charset="0"/>
                <a:cs typeface="Calibri" panose="020F0502020204030204" pitchFamily="34" charset="0"/>
              </a:rPr>
              <a:t>, sous le climat océanique en latitude ;</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été sec et chaud </a:t>
            </a:r>
            <a:r>
              <a:rPr lang="fr-FR" dirty="0">
                <a:latin typeface="Calibri" panose="020F0502020204030204" pitchFamily="34" charset="0"/>
                <a:cs typeface="Calibri" panose="020F0502020204030204" pitchFamily="34" charset="0"/>
              </a:rPr>
              <a:t>;</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précipitations</a:t>
            </a:r>
            <a:r>
              <a:rPr lang="fr-FR" dirty="0">
                <a:latin typeface="Calibri" panose="020F0502020204030204" pitchFamily="34" charset="0"/>
                <a:cs typeface="Calibri" panose="020F0502020204030204" pitchFamily="34" charset="0"/>
              </a:rPr>
              <a:t> de </a:t>
            </a:r>
            <a:r>
              <a:rPr lang="fr-FR" b="1" dirty="0">
                <a:latin typeface="Calibri" panose="020F0502020204030204" pitchFamily="34" charset="0"/>
                <a:cs typeface="Calibri" panose="020F0502020204030204" pitchFamily="34" charset="0"/>
              </a:rPr>
              <a:t>saison froide </a:t>
            </a:r>
            <a:r>
              <a:rPr lang="fr-FR" dirty="0">
                <a:latin typeface="Calibri" panose="020F0502020204030204" pitchFamily="34" charset="0"/>
                <a:cs typeface="Calibri" panose="020F0502020204030204" pitchFamily="34" charset="0"/>
              </a:rPr>
              <a:t>;</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amplitude thermique </a:t>
            </a:r>
            <a:r>
              <a:rPr lang="fr-FR" dirty="0">
                <a:latin typeface="Calibri" panose="020F0502020204030204" pitchFamily="34" charset="0"/>
                <a:cs typeface="Calibri" panose="020F0502020204030204" pitchFamily="34" charset="0"/>
              </a:rPr>
              <a:t>moyenne annuelle </a:t>
            </a:r>
            <a:r>
              <a:rPr lang="fr-FR" b="1" dirty="0">
                <a:latin typeface="Calibri" panose="020F0502020204030204" pitchFamily="34" charset="0"/>
                <a:cs typeface="Calibri" panose="020F0502020204030204" pitchFamily="34" charset="0"/>
              </a:rPr>
              <a:t>entre 15 et 20°C.</a:t>
            </a:r>
          </a:p>
        </p:txBody>
      </p:sp>
    </p:spTree>
    <p:extLst>
      <p:ext uri="{BB962C8B-B14F-4D97-AF65-F5344CB8AC3E}">
        <p14:creationId xmlns:p14="http://schemas.microsoft.com/office/powerpoint/2010/main" val="2532574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Image 25" descr="diad ombro-th méditerranée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42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006221" y="5540991"/>
            <a:ext cx="4851779" cy="518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p:cNvSpPr txBox="1"/>
          <p:nvPr/>
        </p:nvSpPr>
        <p:spPr>
          <a:xfrm>
            <a:off x="3031490" y="0"/>
            <a:ext cx="6053137" cy="2585323"/>
          </a:xfrm>
          <a:prstGeom prst="rect">
            <a:avLst/>
          </a:prstGeom>
          <a:noFill/>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endParaRPr lang="fr-FR" dirty="0">
              <a:solidFill>
                <a:srgbClr val="0000FF"/>
              </a:solidFill>
              <a:latin typeface="Calibri" panose="020F0502020204030204" pitchFamily="34" charset="0"/>
              <a:cs typeface="Calibri" panose="020F0502020204030204" pitchFamily="34" charset="0"/>
            </a:endParaRPr>
          </a:p>
          <a:p>
            <a:pPr>
              <a:defRPr/>
            </a:pPr>
            <a:r>
              <a:rPr lang="fr-FR" sz="2400" b="1" u="sng" dirty="0">
                <a:solidFill>
                  <a:srgbClr val="0000FF"/>
                </a:solidFill>
                <a:latin typeface="Calibri" panose="020F0502020204030204" pitchFamily="34" charset="0"/>
                <a:cs typeface="Calibri" panose="020F0502020204030204" pitchFamily="34" charset="0"/>
              </a:rPr>
              <a:t>Les nuances du climat méditerranéen :</a:t>
            </a:r>
          </a:p>
          <a:p>
            <a:pPr>
              <a:defRPr/>
            </a:pPr>
            <a:endParaRPr lang="fr-FR" sz="2400" dirty="0">
              <a:solidFill>
                <a:srgbClr val="0000FF"/>
              </a:solidFill>
              <a:latin typeface="Calibri" panose="020F0502020204030204" pitchFamily="34" charset="0"/>
              <a:cs typeface="Calibri" panose="020F0502020204030204" pitchFamily="34" charset="0"/>
            </a:endParaRPr>
          </a:p>
          <a:p>
            <a:pPr>
              <a:defRPr/>
            </a:pPr>
            <a:r>
              <a:rPr lang="fr-FR" sz="2400" b="1" dirty="0">
                <a:solidFill>
                  <a:srgbClr val="0000FF"/>
                </a:solidFill>
                <a:latin typeface="Calibri" panose="020F0502020204030204" pitchFamily="34" charset="0"/>
                <a:cs typeface="Calibri" panose="020F0502020204030204" pitchFamily="34" charset="0"/>
              </a:rPr>
              <a:t>Nuance humide, Méditerranée occidentale :</a:t>
            </a:r>
            <a:endParaRPr lang="fr-FR" b="1" dirty="0">
              <a:solidFill>
                <a:srgbClr val="0000FF"/>
              </a:solidFill>
              <a:latin typeface="Calibri" panose="020F0502020204030204" pitchFamily="34" charset="0"/>
              <a:cs typeface="Calibri" panose="020F0502020204030204" pitchFamily="34" charset="0"/>
            </a:endParaRPr>
          </a:p>
          <a:p>
            <a:pPr marL="285750" indent="-285750">
              <a:buFontTx/>
              <a:buChar char="-"/>
              <a:defRPr/>
            </a:pPr>
            <a:r>
              <a:rPr lang="fr-FR" b="1" dirty="0">
                <a:latin typeface="Calibri" panose="020F0502020204030204" pitchFamily="34" charset="0"/>
                <a:cs typeface="Calibri" panose="020F0502020204030204" pitchFamily="34" charset="0"/>
              </a:rPr>
              <a:t>courte saison sèche </a:t>
            </a:r>
            <a:r>
              <a:rPr lang="fr-FR" dirty="0">
                <a:latin typeface="Calibri" panose="020F0502020204030204" pitchFamily="34" charset="0"/>
                <a:cs typeface="Calibri" panose="020F0502020204030204" pitchFamily="34" charset="0"/>
              </a:rPr>
              <a:t>2 à 5 mois ;</a:t>
            </a:r>
          </a:p>
          <a:p>
            <a:pPr marL="285750" indent="-285750">
              <a:buFontTx/>
              <a:buChar char="-"/>
              <a:defRPr/>
            </a:pPr>
            <a:r>
              <a:rPr lang="fr-FR" b="1" dirty="0">
                <a:latin typeface="Calibri" panose="020F0502020204030204" pitchFamily="34" charset="0"/>
                <a:cs typeface="Calibri" panose="020F0502020204030204" pitchFamily="34" charset="0"/>
              </a:rPr>
              <a:t>Indice de </a:t>
            </a:r>
            <a:r>
              <a:rPr lang="fr-FR" b="1" dirty="0" err="1">
                <a:latin typeface="Calibri" panose="020F0502020204030204" pitchFamily="34" charset="0"/>
                <a:cs typeface="Calibri" panose="020F0502020204030204" pitchFamily="34" charset="0"/>
              </a:rPr>
              <a:t>Köppen</a:t>
            </a:r>
            <a:r>
              <a:rPr lang="fr-FR" b="1" dirty="0">
                <a:latin typeface="Calibri" panose="020F0502020204030204" pitchFamily="34" charset="0"/>
                <a:cs typeface="Calibri" panose="020F0502020204030204" pitchFamily="34" charset="0"/>
              </a:rPr>
              <a:t> &gt; 20</a:t>
            </a:r>
            <a:r>
              <a:rPr lang="fr-FR" dirty="0">
                <a:latin typeface="Calibri" panose="020F0502020204030204" pitchFamily="34" charset="0"/>
                <a:cs typeface="Calibri" panose="020F0502020204030204" pitchFamily="34" charset="0"/>
              </a:rPr>
              <a:t> ;</a:t>
            </a:r>
          </a:p>
          <a:p>
            <a:pPr marL="285750" indent="-285750">
              <a:buFontTx/>
              <a:buChar char="-"/>
              <a:defRPr/>
            </a:pPr>
            <a:r>
              <a:rPr lang="fr-FR" b="1" dirty="0">
                <a:latin typeface="Calibri" panose="020F0502020204030204" pitchFamily="34" charset="0"/>
                <a:cs typeface="Calibri" panose="020F0502020204030204" pitchFamily="34" charset="0"/>
              </a:rPr>
              <a:t>précipitations &gt; 600mm</a:t>
            </a:r>
            <a:r>
              <a:rPr lang="fr-FR" dirty="0">
                <a:latin typeface="Calibri" panose="020F0502020204030204" pitchFamily="34" charset="0"/>
                <a:cs typeface="Calibri" panose="020F0502020204030204" pitchFamily="34" charset="0"/>
              </a:rPr>
              <a:t> avec un maximum d’automne et un maximum secondaire de printemps.</a:t>
            </a:r>
          </a:p>
        </p:txBody>
      </p:sp>
      <p:sp>
        <p:nvSpPr>
          <p:cNvPr id="6" name="ZoneTexte 5"/>
          <p:cNvSpPr txBox="1"/>
          <p:nvPr/>
        </p:nvSpPr>
        <p:spPr>
          <a:xfrm>
            <a:off x="3090864" y="2678669"/>
            <a:ext cx="6053136" cy="2123658"/>
          </a:xfrm>
          <a:prstGeom prst="rect">
            <a:avLst/>
          </a:prstGeom>
          <a:noFill/>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endParaRPr lang="fr-FR" b="1" dirty="0">
              <a:solidFill>
                <a:srgbClr val="0000FF"/>
              </a:solidFill>
              <a:latin typeface="Calibri" panose="020F0502020204030204" pitchFamily="34" charset="0"/>
              <a:cs typeface="Calibri" panose="020F0502020204030204" pitchFamily="34" charset="0"/>
            </a:endParaRPr>
          </a:p>
          <a:p>
            <a:pPr>
              <a:lnSpc>
                <a:spcPct val="70000"/>
              </a:lnSpc>
              <a:defRPr/>
            </a:pPr>
            <a:r>
              <a:rPr lang="fr-FR" sz="2400" b="1" dirty="0">
                <a:solidFill>
                  <a:srgbClr val="0000FF"/>
                </a:solidFill>
                <a:latin typeface="Calibri" panose="020F0502020204030204" pitchFamily="34" charset="0"/>
                <a:cs typeface="Calibri" panose="020F0502020204030204" pitchFamily="34" charset="0"/>
              </a:rPr>
              <a:t>Nuance sèche , Méditerranée orientale, transition  vers les déserts : </a:t>
            </a:r>
            <a:r>
              <a:rPr lang="fr-FR" sz="3600" b="1" dirty="0">
                <a:solidFill>
                  <a:srgbClr val="0000FF"/>
                </a:solidFill>
                <a:latin typeface="Calibri" panose="020F0502020204030204" pitchFamily="34" charset="0"/>
                <a:cs typeface="Calibri" panose="020F0502020204030204" pitchFamily="34" charset="0"/>
              </a:rPr>
              <a:t>C</a:t>
            </a:r>
            <a:r>
              <a:rPr lang="fr-FR" sz="2400" b="1" dirty="0">
                <a:solidFill>
                  <a:srgbClr val="0000FF"/>
                </a:solidFill>
                <a:latin typeface="Calibri" panose="020F0502020204030204" pitchFamily="34" charset="0"/>
                <a:cs typeface="Calibri" panose="020F0502020204030204" pitchFamily="34" charset="0"/>
              </a:rPr>
              <a:t>as</a:t>
            </a:r>
            <a:r>
              <a:rPr lang="fr-FR" sz="2800" b="1" dirty="0">
                <a:solidFill>
                  <a:srgbClr val="0000FF"/>
                </a:solidFill>
                <a:latin typeface="Calibri" panose="020F0502020204030204" pitchFamily="34" charset="0"/>
                <a:cs typeface="Calibri" panose="020F0502020204030204" pitchFamily="34" charset="0"/>
              </a:rPr>
              <a:t> </a:t>
            </a:r>
            <a:r>
              <a:rPr lang="fr-FR" sz="2400" b="1" dirty="0">
                <a:solidFill>
                  <a:srgbClr val="0000FF"/>
                </a:solidFill>
                <a:latin typeface="Calibri" panose="020F0502020204030204" pitchFamily="34" charset="0"/>
                <a:cs typeface="Calibri" panose="020F0502020204030204" pitchFamily="34" charset="0"/>
              </a:rPr>
              <a:t>et</a:t>
            </a:r>
            <a:r>
              <a:rPr lang="fr-FR" sz="2800" b="1" dirty="0">
                <a:solidFill>
                  <a:srgbClr val="0000FF"/>
                </a:solidFill>
                <a:latin typeface="Calibri" panose="020F0502020204030204" pitchFamily="34" charset="0"/>
                <a:cs typeface="Calibri" panose="020F0502020204030204" pitchFamily="34" charset="0"/>
              </a:rPr>
              <a:t> </a:t>
            </a:r>
            <a:r>
              <a:rPr lang="fr-FR" sz="3600" b="1" dirty="0" err="1">
                <a:solidFill>
                  <a:srgbClr val="0000FF"/>
                </a:solidFill>
                <a:latin typeface="Calibri" panose="020F0502020204030204" pitchFamily="34" charset="0"/>
                <a:cs typeface="Calibri" panose="020F0502020204030204" pitchFamily="34" charset="0"/>
              </a:rPr>
              <a:t>BS</a:t>
            </a:r>
            <a:r>
              <a:rPr lang="fr-FR" sz="2400" b="1" dirty="0" err="1">
                <a:solidFill>
                  <a:srgbClr val="0000FF"/>
                </a:solidFill>
                <a:latin typeface="Calibri" panose="020F0502020204030204" pitchFamily="34" charset="0"/>
                <a:cs typeface="Calibri" panose="020F0502020204030204" pitchFamily="34" charset="0"/>
              </a:rPr>
              <a:t>s</a:t>
            </a:r>
            <a:endParaRPr lang="fr-FR" sz="2000" b="1" dirty="0">
              <a:solidFill>
                <a:srgbClr val="0000FF"/>
              </a:solidFill>
              <a:latin typeface="Calibri" panose="020F0502020204030204" pitchFamily="34" charset="0"/>
              <a:cs typeface="Calibri" panose="020F0502020204030204" pitchFamily="34" charset="0"/>
            </a:endParaRPr>
          </a:p>
          <a:p>
            <a:pPr marL="285750" indent="-285750">
              <a:buFontTx/>
              <a:buChar char="-"/>
              <a:defRPr/>
            </a:pPr>
            <a:r>
              <a:rPr lang="fr-FR" b="1" dirty="0">
                <a:latin typeface="Calibri" panose="020F0502020204030204" pitchFamily="34" charset="0"/>
                <a:cs typeface="Calibri" panose="020F0502020204030204" pitchFamily="34" charset="0"/>
              </a:rPr>
              <a:t>longue saison sèche</a:t>
            </a:r>
            <a:r>
              <a:rPr lang="fr-FR" dirty="0">
                <a:latin typeface="Calibri" panose="020F0502020204030204" pitchFamily="34" charset="0"/>
                <a:cs typeface="Calibri" panose="020F0502020204030204" pitchFamily="34" charset="0"/>
              </a:rPr>
              <a:t>, 5 mois et &gt; ;</a:t>
            </a:r>
          </a:p>
          <a:p>
            <a:pPr marL="285750" indent="-285750">
              <a:buFontTx/>
              <a:buChar char="-"/>
              <a:defRPr/>
            </a:pPr>
            <a:r>
              <a:rPr lang="fr-FR" b="1" dirty="0">
                <a:latin typeface="Calibri" panose="020F0502020204030204" pitchFamily="34" charset="0"/>
                <a:cs typeface="Calibri" panose="020F0502020204030204" pitchFamily="34" charset="0"/>
              </a:rPr>
              <a:t>Indice de </a:t>
            </a:r>
            <a:r>
              <a:rPr lang="fr-FR" b="1" dirty="0" err="1">
                <a:latin typeface="Calibri" panose="020F0502020204030204" pitchFamily="34" charset="0"/>
                <a:cs typeface="Calibri" panose="020F0502020204030204" pitchFamily="34" charset="0"/>
              </a:rPr>
              <a:t>Köppen</a:t>
            </a:r>
            <a:r>
              <a:rPr lang="fr-FR" b="1" dirty="0">
                <a:latin typeface="Calibri" panose="020F0502020204030204" pitchFamily="34" charset="0"/>
                <a:cs typeface="Calibri" panose="020F0502020204030204" pitchFamily="34" charset="0"/>
              </a:rPr>
              <a:t> &lt; 20 </a:t>
            </a:r>
            <a:r>
              <a:rPr lang="fr-FR" dirty="0">
                <a:latin typeface="Calibri" panose="020F0502020204030204" pitchFamily="34" charset="0"/>
                <a:cs typeface="Calibri" panose="020F0502020204030204" pitchFamily="34" charset="0"/>
              </a:rPr>
              <a:t>;</a:t>
            </a:r>
            <a:endParaRPr lang="fr-FR" b="1" dirty="0">
              <a:latin typeface="Calibri" panose="020F0502020204030204" pitchFamily="34" charset="0"/>
              <a:cs typeface="Calibri" panose="020F0502020204030204" pitchFamily="34" charset="0"/>
            </a:endParaRPr>
          </a:p>
          <a:p>
            <a:pPr marL="285750" indent="-285750">
              <a:buFontTx/>
              <a:buChar char="-"/>
              <a:defRPr/>
            </a:pPr>
            <a:r>
              <a:rPr lang="fr-FR" b="1" dirty="0">
                <a:latin typeface="Calibri" panose="020F0502020204030204" pitchFamily="34" charset="0"/>
                <a:cs typeface="Calibri" panose="020F0502020204030204" pitchFamily="34" charset="0"/>
              </a:rPr>
              <a:t>précipitations &lt; 500 mm</a:t>
            </a:r>
            <a:r>
              <a:rPr lang="fr-FR" dirty="0">
                <a:latin typeface="Calibri" panose="020F0502020204030204" pitchFamily="34" charset="0"/>
                <a:cs typeface="Calibri" panose="020F0502020204030204" pitchFamily="34" charset="0"/>
              </a:rPr>
              <a:t> avec un maximum de printemps.</a:t>
            </a:r>
          </a:p>
          <a:p>
            <a:pPr>
              <a:defRPr/>
            </a:pPr>
            <a:r>
              <a:rPr lang="fr-FR" dirty="0">
                <a:latin typeface="Calibri" panose="020F0502020204030204" pitchFamily="34" charset="0"/>
                <a:cs typeface="Calibri" panose="020F0502020204030204" pitchFamily="34" charset="0"/>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ZoneTexte 26"/>
          <p:cNvSpPr txBox="1"/>
          <p:nvPr/>
        </p:nvSpPr>
        <p:spPr>
          <a:xfrm>
            <a:off x="67622" y="0"/>
            <a:ext cx="8516982" cy="3108543"/>
          </a:xfrm>
          <a:prstGeom prst="rect">
            <a:avLst/>
          </a:prstGeom>
          <a:noFill/>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defRPr/>
            </a:pPr>
            <a:r>
              <a:rPr lang="fr-FR" sz="2800" b="1" dirty="0">
                <a:latin typeface="Calibri" panose="020F0502020204030204" pitchFamily="34" charset="0"/>
                <a:cs typeface="Calibri" panose="020F0502020204030204" pitchFamily="34" charset="0"/>
              </a:rPr>
              <a:t>Le climat océanique </a:t>
            </a:r>
            <a:r>
              <a:rPr lang="fr-FR" sz="3600" b="1" dirty="0" err="1">
                <a:latin typeface="Calibri" panose="020F0502020204030204" pitchFamily="34" charset="0"/>
                <a:cs typeface="Calibri" panose="020F0502020204030204" pitchFamily="34" charset="0"/>
              </a:rPr>
              <a:t>C</a:t>
            </a:r>
            <a:r>
              <a:rPr lang="fr-FR" sz="2800" b="1" dirty="0" err="1">
                <a:latin typeface="Calibri" panose="020F0502020204030204" pitchFamily="34" charset="0"/>
                <a:cs typeface="Calibri" panose="020F0502020204030204" pitchFamily="34" charset="0"/>
              </a:rPr>
              <a:t>bf</a:t>
            </a:r>
            <a:r>
              <a:rPr lang="fr-FR" sz="2800" b="1" dirty="0">
                <a:latin typeface="Calibri" panose="020F0502020204030204" pitchFamily="34" charset="0"/>
                <a:cs typeface="Calibri" panose="020F0502020204030204" pitchFamily="34" charset="0"/>
              </a:rPr>
              <a:t>, </a:t>
            </a:r>
            <a:r>
              <a:rPr lang="fr-FR" sz="3600" b="1" dirty="0" err="1">
                <a:latin typeface="Calibri" panose="020F0502020204030204" pitchFamily="34" charset="0"/>
                <a:cs typeface="Calibri" panose="020F0502020204030204" pitchFamily="34" charset="0"/>
              </a:rPr>
              <a:t>C</a:t>
            </a:r>
            <a:r>
              <a:rPr lang="fr-FR" sz="2800" b="1" dirty="0" err="1">
                <a:latin typeface="Calibri" panose="020F0502020204030204" pitchFamily="34" charset="0"/>
                <a:cs typeface="Calibri" panose="020F0502020204030204" pitchFamily="34" charset="0"/>
              </a:rPr>
              <a:t>cf</a:t>
            </a:r>
            <a:r>
              <a:rPr lang="fr-FR" sz="2800" b="1" dirty="0">
                <a:latin typeface="Calibri" panose="020F0502020204030204" pitchFamily="34" charset="0"/>
                <a:cs typeface="Calibri" panose="020F0502020204030204" pitchFamily="34" charset="0"/>
              </a:rPr>
              <a:t> :</a:t>
            </a:r>
          </a:p>
          <a:p>
            <a:pPr>
              <a:lnSpc>
                <a:spcPct val="80000"/>
              </a:lnSpc>
              <a:defRPr/>
            </a:pPr>
            <a:r>
              <a:rPr lang="fr-FR" sz="2000" b="1" dirty="0">
                <a:latin typeface="Calibri" panose="020F0502020204030204" pitchFamily="34" charset="0"/>
                <a:cs typeface="Calibri" panose="020F0502020204030204" pitchFamily="34" charset="0"/>
              </a:rPr>
              <a:t>Climat humide des façades occidentales des continents</a:t>
            </a:r>
          </a:p>
          <a:p>
            <a:pPr>
              <a:defRPr/>
            </a:pPr>
            <a:endParaRPr lang="fr-FR" dirty="0">
              <a:latin typeface="Calibri" panose="020F0502020204030204" pitchFamily="34" charset="0"/>
              <a:cs typeface="Calibri" panose="020F0502020204030204" pitchFamily="34" charset="0"/>
            </a:endParaRP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précipitations en toutes saisons </a:t>
            </a:r>
            <a:r>
              <a:rPr lang="fr-FR" dirty="0">
                <a:latin typeface="Calibri" panose="020F0502020204030204" pitchFamily="34" charset="0"/>
                <a:cs typeface="Calibri" panose="020F0502020204030204" pitchFamily="34" charset="0"/>
              </a:rPr>
              <a:t>;</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été doux et humide </a:t>
            </a:r>
            <a:r>
              <a:rPr lang="fr-FR" dirty="0">
                <a:latin typeface="Calibri" panose="020F0502020204030204" pitchFamily="34" charset="0"/>
                <a:cs typeface="Calibri" panose="020F0502020204030204" pitchFamily="34" charset="0"/>
              </a:rPr>
              <a:t>;</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hiver frais et humide </a:t>
            </a:r>
            <a:r>
              <a:rPr lang="fr-FR" dirty="0">
                <a:latin typeface="Calibri" panose="020F0502020204030204" pitchFamily="34" charset="0"/>
                <a:cs typeface="Calibri" panose="020F0502020204030204" pitchFamily="34" charset="0"/>
              </a:rPr>
              <a:t>;</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amplitude thermique </a:t>
            </a:r>
            <a:r>
              <a:rPr lang="fr-FR" dirty="0">
                <a:latin typeface="Calibri" panose="020F0502020204030204" pitchFamily="34" charset="0"/>
                <a:cs typeface="Calibri" panose="020F0502020204030204" pitchFamily="34" charset="0"/>
              </a:rPr>
              <a:t>moyenne annuelle </a:t>
            </a:r>
            <a:r>
              <a:rPr lang="fr-FR" b="1" dirty="0">
                <a:latin typeface="Calibri" panose="020F0502020204030204" pitchFamily="34" charset="0"/>
                <a:cs typeface="Calibri" panose="020F0502020204030204" pitchFamily="34" charset="0"/>
              </a:rPr>
              <a:t>entre 10 et 20°C</a:t>
            </a:r>
          </a:p>
          <a:p>
            <a:pPr>
              <a:defRPr/>
            </a:pPr>
            <a:r>
              <a:rPr lang="fr-FR" dirty="0">
                <a:latin typeface="Calibri" panose="020F0502020204030204" pitchFamily="34" charset="0"/>
                <a:cs typeface="Calibri" panose="020F0502020204030204" pitchFamily="34" charset="0"/>
              </a:rPr>
              <a:t>   	</a:t>
            </a:r>
          </a:p>
          <a:p>
            <a:pPr>
              <a:defRPr/>
            </a:pPr>
            <a:r>
              <a:rPr lang="fr-FR" dirty="0">
                <a:latin typeface="Calibri" panose="020F0502020204030204" pitchFamily="34" charset="0"/>
                <a:cs typeface="Calibri" panose="020F0502020204030204" pitchFamily="34" charset="0"/>
              </a:rPr>
              <a:t>	- précipitations accrues  sur les reliefs exposés aux vents d’ouest</a:t>
            </a:r>
          </a:p>
          <a:p>
            <a:pPr>
              <a:defRPr/>
            </a:pPr>
            <a:r>
              <a:rPr lang="fr-FR" dirty="0">
                <a:latin typeface="Calibri" panose="020F0502020204030204" pitchFamily="34" charset="0"/>
                <a:cs typeface="Calibri" panose="020F0502020204030204" pitchFamily="34" charset="0"/>
              </a:rPr>
              <a:t>	  (Bergen, les Vosges Lorraines…)</a:t>
            </a:r>
          </a:p>
        </p:txBody>
      </p:sp>
      <p:grpSp>
        <p:nvGrpSpPr>
          <p:cNvPr id="4" name="Group 8"/>
          <p:cNvGrpSpPr>
            <a:grpSpLocks/>
          </p:cNvGrpSpPr>
          <p:nvPr/>
        </p:nvGrpSpPr>
        <p:grpSpPr bwMode="auto">
          <a:xfrm>
            <a:off x="5642811" y="2964164"/>
            <a:ext cx="3170393" cy="3424603"/>
            <a:chOff x="2880" y="186"/>
            <a:chExt cx="1578" cy="1548"/>
          </a:xfrm>
        </p:grpSpPr>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186"/>
              <a:ext cx="1578" cy="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10"/>
            <p:cNvSpPr>
              <a:spLocks noChangeShapeType="1"/>
            </p:cNvSpPr>
            <p:nvPr/>
          </p:nvSpPr>
          <p:spPr bwMode="auto">
            <a:xfrm>
              <a:off x="4227" y="1426"/>
              <a:ext cx="44" cy="1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 name="Line 11"/>
            <p:cNvSpPr>
              <a:spLocks noChangeShapeType="1"/>
            </p:cNvSpPr>
            <p:nvPr/>
          </p:nvSpPr>
          <p:spPr bwMode="auto">
            <a:xfrm>
              <a:off x="3090" y="1434"/>
              <a:ext cx="50" cy="1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pic>
        <p:nvPicPr>
          <p:cNvPr id="8"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43" y="4157496"/>
            <a:ext cx="1973262" cy="201612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19"/>
          <p:cNvSpPr txBox="1">
            <a:spLocks noChangeArrowheads="1"/>
          </p:cNvSpPr>
          <p:nvPr/>
        </p:nvSpPr>
        <p:spPr bwMode="auto">
          <a:xfrm>
            <a:off x="557630" y="4438483"/>
            <a:ext cx="558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900">
                <a:solidFill>
                  <a:srgbClr val="0000FF"/>
                </a:solidFill>
              </a:rPr>
              <a:t>P (mm)</a:t>
            </a:r>
          </a:p>
          <a:p>
            <a:pPr eaLnBrk="1" hangingPunct="1">
              <a:spcBef>
                <a:spcPct val="0"/>
              </a:spcBef>
              <a:buFontTx/>
              <a:buNone/>
            </a:pPr>
            <a:r>
              <a:rPr lang="fr-FR" altLang="fr-FR" sz="900">
                <a:solidFill>
                  <a:srgbClr val="0000FF"/>
                </a:solidFill>
              </a:rPr>
              <a:t>1995</a:t>
            </a:r>
          </a:p>
        </p:txBody>
      </p:sp>
      <p:sp>
        <p:nvSpPr>
          <p:cNvPr id="10" name="Text Box 20"/>
          <p:cNvSpPr txBox="1">
            <a:spLocks noChangeArrowheads="1"/>
          </p:cNvSpPr>
          <p:nvPr/>
        </p:nvSpPr>
        <p:spPr bwMode="auto">
          <a:xfrm>
            <a:off x="1713330" y="4422608"/>
            <a:ext cx="558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0"/>
              </a:spcBef>
              <a:buFontTx/>
              <a:buNone/>
            </a:pPr>
            <a:r>
              <a:rPr lang="fr-FR" altLang="fr-FR" sz="900">
                <a:solidFill>
                  <a:srgbClr val="FF0000"/>
                </a:solidFill>
              </a:rPr>
              <a:t>T (°C)</a:t>
            </a:r>
          </a:p>
          <a:p>
            <a:pPr algn="r" eaLnBrk="1" hangingPunct="1">
              <a:spcBef>
                <a:spcPct val="0"/>
              </a:spcBef>
              <a:buFontTx/>
              <a:buNone/>
            </a:pPr>
            <a:r>
              <a:rPr lang="fr-FR" altLang="fr-FR" sz="900">
                <a:solidFill>
                  <a:srgbClr val="FF0000"/>
                </a:solidFill>
              </a:rPr>
              <a:t>  7,4</a:t>
            </a:r>
          </a:p>
        </p:txBody>
      </p:sp>
    </p:spTree>
    <p:extLst>
      <p:ext uri="{BB962C8B-B14F-4D97-AF65-F5344CB8AC3E}">
        <p14:creationId xmlns:p14="http://schemas.microsoft.com/office/powerpoint/2010/main" val="329588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p:cNvSpPr txBox="1">
            <a:spLocks noChangeArrowheads="1"/>
          </p:cNvSpPr>
          <p:nvPr/>
        </p:nvSpPr>
        <p:spPr bwMode="auto">
          <a:xfrm>
            <a:off x="2586440" y="70219"/>
            <a:ext cx="66643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18000">
            <a:spAutoFit/>
          </a:bodyPr>
          <a:lstStyle>
            <a:lvl1pPr>
              <a:tabLst>
                <a:tab pos="444500" algn="l"/>
              </a:tabLst>
              <a:defRPr>
                <a:solidFill>
                  <a:schemeClr val="tx1"/>
                </a:solidFill>
                <a:latin typeface="Arial" charset="0"/>
                <a:cs typeface="Arial" charset="0"/>
              </a:defRPr>
            </a:lvl1pPr>
            <a:lvl2pPr marL="742950" indent="-285750">
              <a:tabLst>
                <a:tab pos="444500" algn="l"/>
              </a:tabLst>
              <a:defRPr>
                <a:solidFill>
                  <a:schemeClr val="tx1"/>
                </a:solidFill>
                <a:latin typeface="Arial" charset="0"/>
                <a:cs typeface="Arial" charset="0"/>
              </a:defRPr>
            </a:lvl2pPr>
            <a:lvl3pPr marL="1143000" indent="-228600">
              <a:tabLst>
                <a:tab pos="444500" algn="l"/>
              </a:tabLst>
              <a:defRPr>
                <a:solidFill>
                  <a:schemeClr val="tx1"/>
                </a:solidFill>
                <a:latin typeface="Arial" charset="0"/>
                <a:cs typeface="Arial" charset="0"/>
              </a:defRPr>
            </a:lvl3pPr>
            <a:lvl4pPr marL="1600200" indent="-228600">
              <a:tabLst>
                <a:tab pos="444500" algn="l"/>
              </a:tabLst>
              <a:defRPr>
                <a:solidFill>
                  <a:schemeClr val="tx1"/>
                </a:solidFill>
                <a:latin typeface="Arial" charset="0"/>
                <a:cs typeface="Arial" charset="0"/>
              </a:defRPr>
            </a:lvl4pPr>
            <a:lvl5pPr marL="2057400" indent="-228600">
              <a:tabLst>
                <a:tab pos="444500" algn="l"/>
              </a:tabLst>
              <a:defRPr>
                <a:solidFill>
                  <a:schemeClr val="tx1"/>
                </a:solidFill>
                <a:latin typeface="Arial" charset="0"/>
                <a:cs typeface="Arial" charset="0"/>
              </a:defRPr>
            </a:lvl5pPr>
            <a:lvl6pPr marL="2514600" indent="-228600" fontAlgn="base">
              <a:spcBef>
                <a:spcPct val="0"/>
              </a:spcBef>
              <a:spcAft>
                <a:spcPct val="0"/>
              </a:spcAft>
              <a:tabLst>
                <a:tab pos="444500" algn="l"/>
              </a:tabLst>
              <a:defRPr>
                <a:solidFill>
                  <a:schemeClr val="tx1"/>
                </a:solidFill>
                <a:latin typeface="Arial" charset="0"/>
                <a:cs typeface="Arial" charset="0"/>
              </a:defRPr>
            </a:lvl6pPr>
            <a:lvl7pPr marL="2971800" indent="-228600" fontAlgn="base">
              <a:spcBef>
                <a:spcPct val="0"/>
              </a:spcBef>
              <a:spcAft>
                <a:spcPct val="0"/>
              </a:spcAft>
              <a:tabLst>
                <a:tab pos="444500" algn="l"/>
              </a:tabLst>
              <a:defRPr>
                <a:solidFill>
                  <a:schemeClr val="tx1"/>
                </a:solidFill>
                <a:latin typeface="Arial" charset="0"/>
                <a:cs typeface="Arial" charset="0"/>
              </a:defRPr>
            </a:lvl7pPr>
            <a:lvl8pPr marL="3429000" indent="-228600" fontAlgn="base">
              <a:spcBef>
                <a:spcPct val="0"/>
              </a:spcBef>
              <a:spcAft>
                <a:spcPct val="0"/>
              </a:spcAft>
              <a:tabLst>
                <a:tab pos="444500" algn="l"/>
              </a:tabLst>
              <a:defRPr>
                <a:solidFill>
                  <a:schemeClr val="tx1"/>
                </a:solidFill>
                <a:latin typeface="Arial" charset="0"/>
                <a:cs typeface="Arial" charset="0"/>
              </a:defRPr>
            </a:lvl8pPr>
            <a:lvl9pPr marL="3886200" indent="-228600" fontAlgn="base">
              <a:spcBef>
                <a:spcPct val="0"/>
              </a:spcBef>
              <a:spcAft>
                <a:spcPct val="0"/>
              </a:spcAft>
              <a:tabLst>
                <a:tab pos="444500" algn="l"/>
              </a:tabLst>
              <a:defRPr>
                <a:solidFill>
                  <a:schemeClr val="tx1"/>
                </a:solidFill>
                <a:latin typeface="Arial" charset="0"/>
                <a:cs typeface="Arial" charset="0"/>
              </a:defRPr>
            </a:lvl9pPr>
          </a:lstStyle>
          <a:p>
            <a:pPr>
              <a:defRPr/>
            </a:pPr>
            <a:endParaRPr lang="fr-FR" dirty="0">
              <a:latin typeface="Calibri" panose="020F0502020204030204" pitchFamily="34" charset="0"/>
              <a:cs typeface="Calibri" panose="020F0502020204030204" pitchFamily="34" charset="0"/>
            </a:endParaRPr>
          </a:p>
          <a:p>
            <a:pPr>
              <a:lnSpc>
                <a:spcPct val="90000"/>
              </a:lnSpc>
              <a:defRPr/>
            </a:pPr>
            <a:r>
              <a:rPr lang="fr-FR" sz="2800" b="1" dirty="0">
                <a:latin typeface="Calibri" panose="020F0502020204030204" pitchFamily="34" charset="0"/>
                <a:cs typeface="Calibri" panose="020F0502020204030204" pitchFamily="34" charset="0"/>
              </a:rPr>
              <a:t>Le climat Continental : </a:t>
            </a:r>
            <a:r>
              <a:rPr lang="fr-FR" sz="2800" b="1" dirty="0" err="1">
                <a:latin typeface="Calibri" panose="020F0502020204030204" pitchFamily="34" charset="0"/>
                <a:cs typeface="Calibri" panose="020F0502020204030204" pitchFamily="34" charset="0"/>
              </a:rPr>
              <a:t>Dbw</a:t>
            </a:r>
            <a:r>
              <a:rPr lang="fr-FR" sz="2800" b="1" dirty="0">
                <a:latin typeface="Calibri" panose="020F0502020204030204" pitchFamily="34" charset="0"/>
                <a:cs typeface="Calibri" panose="020F0502020204030204" pitchFamily="34" charset="0"/>
              </a:rPr>
              <a:t>, </a:t>
            </a:r>
            <a:r>
              <a:rPr lang="fr-FR" sz="2800" b="1" dirty="0" err="1">
                <a:latin typeface="Calibri" panose="020F0502020204030204" pitchFamily="34" charset="0"/>
                <a:cs typeface="Calibri" panose="020F0502020204030204" pitchFamily="34" charset="0"/>
              </a:rPr>
              <a:t>Dcw</a:t>
            </a:r>
            <a:r>
              <a:rPr lang="fr-FR" sz="2800" b="1" dirty="0">
                <a:latin typeface="Calibri" panose="020F0502020204030204" pitchFamily="34" charset="0"/>
                <a:cs typeface="Calibri" panose="020F0502020204030204" pitchFamily="34" charset="0"/>
              </a:rPr>
              <a:t>, </a:t>
            </a:r>
            <a:r>
              <a:rPr lang="fr-FR" sz="2800" b="1" dirty="0" err="1">
                <a:latin typeface="Calibri" panose="020F0502020204030204" pitchFamily="34" charset="0"/>
                <a:cs typeface="Calibri" panose="020F0502020204030204" pitchFamily="34" charset="0"/>
              </a:rPr>
              <a:t>Ddw</a:t>
            </a:r>
            <a:endParaRPr lang="fr-FR" sz="2800" b="1" dirty="0">
              <a:latin typeface="Calibri" panose="020F0502020204030204" pitchFamily="34" charset="0"/>
              <a:cs typeface="Calibri" panose="020F0502020204030204" pitchFamily="34" charset="0"/>
            </a:endParaRPr>
          </a:p>
          <a:p>
            <a:pPr>
              <a:lnSpc>
                <a:spcPct val="80000"/>
              </a:lnSpc>
              <a:defRPr/>
            </a:pPr>
            <a:endParaRPr lang="fr-FR" dirty="0">
              <a:latin typeface="Calibri" panose="020F0502020204030204" pitchFamily="34" charset="0"/>
              <a:cs typeface="Calibri" panose="020F0502020204030204" pitchFamily="34" charset="0"/>
            </a:endParaRPr>
          </a:p>
          <a:p>
            <a:pPr>
              <a:lnSpc>
                <a:spcPct val="80000"/>
              </a:lnSpc>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maximum de précipitations en été </a:t>
            </a:r>
            <a:r>
              <a:rPr lang="fr-FR" dirty="0">
                <a:latin typeface="Calibri" panose="020F0502020204030204" pitchFamily="34" charset="0"/>
                <a:cs typeface="Calibri" panose="020F0502020204030204" pitchFamily="34" charset="0"/>
              </a:rPr>
              <a:t>;</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Été</a:t>
            </a:r>
            <a:r>
              <a:rPr lang="fr-FR" dirty="0">
                <a:latin typeface="Calibri" panose="020F0502020204030204" pitchFamily="34" charset="0"/>
                <a:cs typeface="Calibri" panose="020F0502020204030204" pitchFamily="34" charset="0"/>
              </a:rPr>
              <a:t> plus ou moins </a:t>
            </a:r>
            <a:r>
              <a:rPr lang="fr-FR" b="1" dirty="0">
                <a:latin typeface="Calibri" panose="020F0502020204030204" pitchFamily="34" charset="0"/>
                <a:cs typeface="Calibri" panose="020F0502020204030204" pitchFamily="34" charset="0"/>
              </a:rPr>
              <a:t>chaud</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et humide </a:t>
            </a:r>
            <a:r>
              <a:rPr lang="fr-FR" dirty="0">
                <a:latin typeface="Calibri" panose="020F0502020204030204" pitchFamily="34" charset="0"/>
                <a:cs typeface="Calibri" panose="020F0502020204030204" pitchFamily="34" charset="0"/>
              </a:rPr>
              <a:t>;</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hiver froid et sec </a:t>
            </a:r>
            <a:r>
              <a:rPr lang="fr-FR" dirty="0">
                <a:latin typeface="Calibri" panose="020F0502020204030204" pitchFamily="34" charset="0"/>
                <a:cs typeface="Calibri" panose="020F0502020204030204" pitchFamily="34" charset="0"/>
              </a:rPr>
              <a:t>;</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précipitations diminuant avec l’éloignement des océans </a:t>
            </a:r>
            <a:r>
              <a:rPr lang="fr-FR" dirty="0">
                <a:latin typeface="Calibri" panose="020F0502020204030204" pitchFamily="34" charset="0"/>
                <a:cs typeface="Calibri" panose="020F0502020204030204" pitchFamily="34" charset="0"/>
              </a:rPr>
              <a:t>;</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amplitude thermique </a:t>
            </a:r>
            <a:r>
              <a:rPr lang="fr-FR" dirty="0">
                <a:latin typeface="Calibri" panose="020F0502020204030204" pitchFamily="34" charset="0"/>
                <a:cs typeface="Calibri" panose="020F0502020204030204" pitchFamily="34" charset="0"/>
              </a:rPr>
              <a:t>moyenne annuelle </a:t>
            </a:r>
            <a:r>
              <a:rPr lang="fr-FR" b="1" dirty="0">
                <a:latin typeface="Calibri" panose="020F0502020204030204" pitchFamily="34" charset="0"/>
                <a:cs typeface="Calibri" panose="020F0502020204030204" pitchFamily="34" charset="0"/>
              </a:rPr>
              <a:t>supérieure à 20°C </a:t>
            </a:r>
            <a:r>
              <a:rPr lang="fr-FR" dirty="0">
                <a:latin typeface="Calibri" panose="020F0502020204030204" pitchFamily="34" charset="0"/>
                <a:cs typeface="Calibri" panose="020F0502020204030204" pitchFamily="34" charset="0"/>
              </a:rPr>
              <a:t>;</a:t>
            </a:r>
          </a:p>
        </p:txBody>
      </p:sp>
      <p:grpSp>
        <p:nvGrpSpPr>
          <p:cNvPr id="84996" name="Group 4"/>
          <p:cNvGrpSpPr>
            <a:grpSpLocks/>
          </p:cNvGrpSpPr>
          <p:nvPr/>
        </p:nvGrpSpPr>
        <p:grpSpPr bwMode="auto">
          <a:xfrm>
            <a:off x="25400" y="3717925"/>
            <a:ext cx="2998216" cy="2646299"/>
            <a:chOff x="3657" y="2280"/>
            <a:chExt cx="1716" cy="1890"/>
          </a:xfrm>
        </p:grpSpPr>
        <p:pic>
          <p:nvPicPr>
            <p:cNvPr id="850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 y="2280"/>
              <a:ext cx="1716" cy="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015" name="Line 6"/>
            <p:cNvSpPr>
              <a:spLocks noChangeShapeType="1"/>
            </p:cNvSpPr>
            <p:nvPr/>
          </p:nvSpPr>
          <p:spPr bwMode="auto">
            <a:xfrm>
              <a:off x="3873" y="3859"/>
              <a:ext cx="57" cy="4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5016" name="Line 7"/>
            <p:cNvSpPr>
              <a:spLocks noChangeShapeType="1"/>
            </p:cNvSpPr>
            <p:nvPr/>
          </p:nvSpPr>
          <p:spPr bwMode="auto">
            <a:xfrm>
              <a:off x="5108" y="3826"/>
              <a:ext cx="54" cy="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84998" name="Group 13"/>
          <p:cNvGrpSpPr>
            <a:grpSpLocks/>
          </p:cNvGrpSpPr>
          <p:nvPr/>
        </p:nvGrpSpPr>
        <p:grpSpPr bwMode="auto">
          <a:xfrm>
            <a:off x="25400" y="1074927"/>
            <a:ext cx="2888488" cy="2477227"/>
            <a:chOff x="32" y="1568"/>
            <a:chExt cx="1503" cy="1272"/>
          </a:xfrm>
        </p:grpSpPr>
        <p:pic>
          <p:nvPicPr>
            <p:cNvPr id="8500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 y="1568"/>
              <a:ext cx="1503"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7" name="Freeform 16"/>
            <p:cNvSpPr>
              <a:spLocks/>
            </p:cNvSpPr>
            <p:nvPr/>
          </p:nvSpPr>
          <p:spPr bwMode="auto">
            <a:xfrm>
              <a:off x="255" y="1901"/>
              <a:ext cx="1188" cy="894"/>
            </a:xfrm>
            <a:custGeom>
              <a:avLst/>
              <a:gdLst>
                <a:gd name="T0" fmla="*/ 2 w 1234"/>
                <a:gd name="T1" fmla="*/ 203 h 1122"/>
                <a:gd name="T2" fmla="*/ 0 w 1234"/>
                <a:gd name="T3" fmla="*/ 126 h 1122"/>
                <a:gd name="T4" fmla="*/ 132 w 1234"/>
                <a:gd name="T5" fmla="*/ 126 h 1122"/>
                <a:gd name="T6" fmla="*/ 133 w 1234"/>
                <a:gd name="T7" fmla="*/ 101 h 1122"/>
                <a:gd name="T8" fmla="*/ 277 w 1234"/>
                <a:gd name="T9" fmla="*/ 101 h 1122"/>
                <a:gd name="T10" fmla="*/ 277 w 1234"/>
                <a:gd name="T11" fmla="*/ 51 h 1122"/>
                <a:gd name="T12" fmla="*/ 345 w 1234"/>
                <a:gd name="T13" fmla="*/ 51 h 1122"/>
                <a:gd name="T14" fmla="*/ 345 w 1234"/>
                <a:gd name="T15" fmla="*/ 23 h 1122"/>
                <a:gd name="T16" fmla="*/ 418 w 1234"/>
                <a:gd name="T17" fmla="*/ 25 h 1122"/>
                <a:gd name="T18" fmla="*/ 420 w 1234"/>
                <a:gd name="T19" fmla="*/ 0 h 1122"/>
                <a:gd name="T20" fmla="*/ 483 w 1234"/>
                <a:gd name="T21" fmla="*/ 2 h 1122"/>
                <a:gd name="T22" fmla="*/ 486 w 1234"/>
                <a:gd name="T23" fmla="*/ 25 h 1122"/>
                <a:gd name="T24" fmla="*/ 557 w 1234"/>
                <a:gd name="T25" fmla="*/ 25 h 1122"/>
                <a:gd name="T26" fmla="*/ 559 w 1234"/>
                <a:gd name="T27" fmla="*/ 74 h 1122"/>
                <a:gd name="T28" fmla="*/ 622 w 1234"/>
                <a:gd name="T29" fmla="*/ 76 h 1122"/>
                <a:gd name="T30" fmla="*/ 632 w 1234"/>
                <a:gd name="T31" fmla="*/ 100 h 1122"/>
                <a:gd name="T32" fmla="*/ 838 w 1234"/>
                <a:gd name="T33" fmla="*/ 100 h 1122"/>
                <a:gd name="T34" fmla="*/ 841 w 1234"/>
                <a:gd name="T35" fmla="*/ 202 h 1122"/>
                <a:gd name="T36" fmla="*/ 4 w 1234"/>
                <a:gd name="T37" fmla="*/ 202 h 1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34"/>
                <a:gd name="T58" fmla="*/ 0 h 1122"/>
                <a:gd name="T59" fmla="*/ 1234 w 1234"/>
                <a:gd name="T60" fmla="*/ 1122 h 11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34" h="1122">
                  <a:moveTo>
                    <a:pt x="2" y="1122"/>
                  </a:moveTo>
                  <a:lnTo>
                    <a:pt x="0" y="696"/>
                  </a:lnTo>
                  <a:lnTo>
                    <a:pt x="192" y="694"/>
                  </a:lnTo>
                  <a:lnTo>
                    <a:pt x="194" y="560"/>
                  </a:lnTo>
                  <a:lnTo>
                    <a:pt x="408" y="560"/>
                  </a:lnTo>
                  <a:lnTo>
                    <a:pt x="406" y="282"/>
                  </a:lnTo>
                  <a:lnTo>
                    <a:pt x="506" y="280"/>
                  </a:lnTo>
                  <a:lnTo>
                    <a:pt x="506" y="132"/>
                  </a:lnTo>
                  <a:lnTo>
                    <a:pt x="612" y="136"/>
                  </a:lnTo>
                  <a:lnTo>
                    <a:pt x="616" y="0"/>
                  </a:lnTo>
                  <a:lnTo>
                    <a:pt x="708" y="2"/>
                  </a:lnTo>
                  <a:lnTo>
                    <a:pt x="714" y="134"/>
                  </a:lnTo>
                  <a:lnTo>
                    <a:pt x="816" y="140"/>
                  </a:lnTo>
                  <a:lnTo>
                    <a:pt x="818" y="412"/>
                  </a:lnTo>
                  <a:lnTo>
                    <a:pt x="912" y="420"/>
                  </a:lnTo>
                  <a:lnTo>
                    <a:pt x="924" y="556"/>
                  </a:lnTo>
                  <a:lnTo>
                    <a:pt x="1228" y="556"/>
                  </a:lnTo>
                  <a:lnTo>
                    <a:pt x="1234" y="1114"/>
                  </a:lnTo>
                  <a:lnTo>
                    <a:pt x="4" y="1118"/>
                  </a:lnTo>
                </a:path>
              </a:pathLst>
            </a:custGeom>
            <a:solidFill>
              <a:srgbClr val="00FFFF">
                <a:alpha val="38823"/>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85008" name="Freeform 17"/>
            <p:cNvSpPr>
              <a:spLocks/>
            </p:cNvSpPr>
            <p:nvPr/>
          </p:nvSpPr>
          <p:spPr bwMode="auto">
            <a:xfrm>
              <a:off x="256" y="2387"/>
              <a:ext cx="1180" cy="421"/>
            </a:xfrm>
            <a:custGeom>
              <a:avLst/>
              <a:gdLst>
                <a:gd name="T0" fmla="*/ 0 w 1236"/>
                <a:gd name="T1" fmla="*/ 77 h 544"/>
                <a:gd name="T2" fmla="*/ 27 w 1236"/>
                <a:gd name="T3" fmla="*/ 80 h 544"/>
                <a:gd name="T4" fmla="*/ 91 w 1236"/>
                <a:gd name="T5" fmla="*/ 70 h 544"/>
                <a:gd name="T6" fmla="*/ 156 w 1236"/>
                <a:gd name="T7" fmla="*/ 59 h 544"/>
                <a:gd name="T8" fmla="*/ 221 w 1236"/>
                <a:gd name="T9" fmla="*/ 42 h 544"/>
                <a:gd name="T10" fmla="*/ 284 w 1236"/>
                <a:gd name="T11" fmla="*/ 22 h 544"/>
                <a:gd name="T12" fmla="*/ 348 w 1236"/>
                <a:gd name="T13" fmla="*/ 5 h 544"/>
                <a:gd name="T14" fmla="*/ 412 w 1236"/>
                <a:gd name="T15" fmla="*/ 0 h 544"/>
                <a:gd name="T16" fmla="*/ 479 w 1236"/>
                <a:gd name="T17" fmla="*/ 4 h 544"/>
                <a:gd name="T18" fmla="*/ 547 w 1236"/>
                <a:gd name="T19" fmla="*/ 17 h 544"/>
                <a:gd name="T20" fmla="*/ 605 w 1236"/>
                <a:gd name="T21" fmla="*/ 42 h 544"/>
                <a:gd name="T22" fmla="*/ 673 w 1236"/>
                <a:gd name="T23" fmla="*/ 59 h 544"/>
                <a:gd name="T24" fmla="*/ 734 w 1236"/>
                <a:gd name="T25" fmla="*/ 72 h 544"/>
                <a:gd name="T26" fmla="*/ 769 w 1236"/>
                <a:gd name="T27" fmla="*/ 76 h 5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36"/>
                <a:gd name="T43" fmla="*/ 0 h 544"/>
                <a:gd name="T44" fmla="*/ 1236 w 1236"/>
                <a:gd name="T45" fmla="*/ 544 h 5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36" h="544">
                  <a:moveTo>
                    <a:pt x="0" y="518"/>
                  </a:moveTo>
                  <a:lnTo>
                    <a:pt x="42" y="544"/>
                  </a:lnTo>
                  <a:lnTo>
                    <a:pt x="146" y="474"/>
                  </a:lnTo>
                  <a:lnTo>
                    <a:pt x="250" y="394"/>
                  </a:lnTo>
                  <a:lnTo>
                    <a:pt x="356" y="286"/>
                  </a:lnTo>
                  <a:lnTo>
                    <a:pt x="458" y="152"/>
                  </a:lnTo>
                  <a:lnTo>
                    <a:pt x="560" y="32"/>
                  </a:lnTo>
                  <a:lnTo>
                    <a:pt x="666" y="0"/>
                  </a:lnTo>
                  <a:lnTo>
                    <a:pt x="770" y="30"/>
                  </a:lnTo>
                  <a:lnTo>
                    <a:pt x="878" y="112"/>
                  </a:lnTo>
                  <a:lnTo>
                    <a:pt x="974" y="286"/>
                  </a:lnTo>
                  <a:lnTo>
                    <a:pt x="1080" y="394"/>
                  </a:lnTo>
                  <a:lnTo>
                    <a:pt x="1180" y="482"/>
                  </a:lnTo>
                  <a:lnTo>
                    <a:pt x="1236" y="512"/>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85009" name="Text Box 17"/>
            <p:cNvSpPr txBox="1">
              <a:spLocks noChangeArrowheads="1"/>
            </p:cNvSpPr>
            <p:nvPr/>
          </p:nvSpPr>
          <p:spPr bwMode="auto">
            <a:xfrm>
              <a:off x="232" y="1855"/>
              <a:ext cx="352"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pPr>
              <a:r>
                <a:rPr lang="fr-FR" altLang="fr-FR" sz="900">
                  <a:solidFill>
                    <a:srgbClr val="0000FF"/>
                  </a:solidFill>
                </a:rPr>
                <a:t>P (mm)</a:t>
              </a:r>
            </a:p>
            <a:p>
              <a:pPr eaLnBrk="1" hangingPunct="1">
                <a:spcBef>
                  <a:spcPct val="0"/>
                </a:spcBef>
                <a:buFontTx/>
                <a:buNone/>
              </a:pPr>
              <a:r>
                <a:rPr lang="fr-FR" altLang="fr-FR" sz="900">
                  <a:solidFill>
                    <a:srgbClr val="0000FF"/>
                  </a:solidFill>
                </a:rPr>
                <a:t>570</a:t>
              </a:r>
            </a:p>
          </p:txBody>
        </p:sp>
        <p:sp>
          <p:nvSpPr>
            <p:cNvPr id="85010" name="Text Box 18"/>
            <p:cNvSpPr txBox="1">
              <a:spLocks noChangeArrowheads="1"/>
            </p:cNvSpPr>
            <p:nvPr/>
          </p:nvSpPr>
          <p:spPr bwMode="auto">
            <a:xfrm>
              <a:off x="1112" y="1839"/>
              <a:ext cx="35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r" eaLnBrk="1" hangingPunct="1">
                <a:spcBef>
                  <a:spcPct val="0"/>
                </a:spcBef>
                <a:buFontTx/>
                <a:buNone/>
              </a:pPr>
              <a:r>
                <a:rPr lang="fr-FR" altLang="fr-FR" sz="900">
                  <a:solidFill>
                    <a:srgbClr val="FF0000"/>
                  </a:solidFill>
                </a:rPr>
                <a:t>T (°C)</a:t>
              </a:r>
            </a:p>
            <a:p>
              <a:pPr algn="r" eaLnBrk="1" hangingPunct="1">
                <a:spcBef>
                  <a:spcPct val="0"/>
                </a:spcBef>
                <a:buFontTx/>
                <a:buNone/>
              </a:pPr>
              <a:r>
                <a:rPr lang="fr-FR" altLang="fr-FR" sz="900">
                  <a:solidFill>
                    <a:srgbClr val="FF0000"/>
                  </a:solidFill>
                </a:rPr>
                <a:t>  8,7</a:t>
              </a:r>
            </a:p>
          </p:txBody>
        </p:sp>
      </p:grpSp>
      <p:pic>
        <p:nvPicPr>
          <p:cNvPr id="85001"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6992" y="4045349"/>
            <a:ext cx="2715488" cy="266924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ZoneTexte 26"/>
          <p:cNvSpPr txBox="1">
            <a:spLocks noChangeArrowheads="1"/>
          </p:cNvSpPr>
          <p:nvPr/>
        </p:nvSpPr>
        <p:spPr bwMode="auto">
          <a:xfrm>
            <a:off x="3023616" y="2304876"/>
            <a:ext cx="47272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18000">
            <a:spAutoFit/>
          </a:bodyPr>
          <a:lstStyle>
            <a:lvl1pPr>
              <a:tabLst>
                <a:tab pos="444500" algn="l"/>
              </a:tabLst>
              <a:defRPr>
                <a:solidFill>
                  <a:schemeClr val="tx1"/>
                </a:solidFill>
                <a:latin typeface="Arial" charset="0"/>
                <a:cs typeface="Arial" charset="0"/>
              </a:defRPr>
            </a:lvl1pPr>
            <a:lvl2pPr marL="742950" indent="-285750">
              <a:tabLst>
                <a:tab pos="444500" algn="l"/>
              </a:tabLst>
              <a:defRPr>
                <a:solidFill>
                  <a:schemeClr val="tx1"/>
                </a:solidFill>
                <a:latin typeface="Arial" charset="0"/>
                <a:cs typeface="Arial" charset="0"/>
              </a:defRPr>
            </a:lvl2pPr>
            <a:lvl3pPr marL="1143000" indent="-228600">
              <a:tabLst>
                <a:tab pos="444500" algn="l"/>
              </a:tabLst>
              <a:defRPr>
                <a:solidFill>
                  <a:schemeClr val="tx1"/>
                </a:solidFill>
                <a:latin typeface="Arial" charset="0"/>
                <a:cs typeface="Arial" charset="0"/>
              </a:defRPr>
            </a:lvl3pPr>
            <a:lvl4pPr marL="1600200" indent="-228600">
              <a:tabLst>
                <a:tab pos="444500" algn="l"/>
              </a:tabLst>
              <a:defRPr>
                <a:solidFill>
                  <a:schemeClr val="tx1"/>
                </a:solidFill>
                <a:latin typeface="Arial" charset="0"/>
                <a:cs typeface="Arial" charset="0"/>
              </a:defRPr>
            </a:lvl4pPr>
            <a:lvl5pPr marL="2057400" indent="-228600">
              <a:tabLst>
                <a:tab pos="444500" algn="l"/>
              </a:tabLst>
              <a:defRPr>
                <a:solidFill>
                  <a:schemeClr val="tx1"/>
                </a:solidFill>
                <a:latin typeface="Arial" charset="0"/>
                <a:cs typeface="Arial" charset="0"/>
              </a:defRPr>
            </a:lvl5pPr>
            <a:lvl6pPr marL="2514600" indent="-228600" fontAlgn="base">
              <a:spcBef>
                <a:spcPct val="0"/>
              </a:spcBef>
              <a:spcAft>
                <a:spcPct val="0"/>
              </a:spcAft>
              <a:tabLst>
                <a:tab pos="444500" algn="l"/>
              </a:tabLst>
              <a:defRPr>
                <a:solidFill>
                  <a:schemeClr val="tx1"/>
                </a:solidFill>
                <a:latin typeface="Arial" charset="0"/>
                <a:cs typeface="Arial" charset="0"/>
              </a:defRPr>
            </a:lvl6pPr>
            <a:lvl7pPr marL="2971800" indent="-228600" fontAlgn="base">
              <a:spcBef>
                <a:spcPct val="0"/>
              </a:spcBef>
              <a:spcAft>
                <a:spcPct val="0"/>
              </a:spcAft>
              <a:tabLst>
                <a:tab pos="444500" algn="l"/>
              </a:tabLst>
              <a:defRPr>
                <a:solidFill>
                  <a:schemeClr val="tx1"/>
                </a:solidFill>
                <a:latin typeface="Arial" charset="0"/>
                <a:cs typeface="Arial" charset="0"/>
              </a:defRPr>
            </a:lvl7pPr>
            <a:lvl8pPr marL="3429000" indent="-228600" fontAlgn="base">
              <a:spcBef>
                <a:spcPct val="0"/>
              </a:spcBef>
              <a:spcAft>
                <a:spcPct val="0"/>
              </a:spcAft>
              <a:tabLst>
                <a:tab pos="444500" algn="l"/>
              </a:tabLst>
              <a:defRPr>
                <a:solidFill>
                  <a:schemeClr val="tx1"/>
                </a:solidFill>
                <a:latin typeface="Arial" charset="0"/>
                <a:cs typeface="Arial" charset="0"/>
              </a:defRPr>
            </a:lvl8pPr>
            <a:lvl9pPr marL="3886200" indent="-228600" fontAlgn="base">
              <a:spcBef>
                <a:spcPct val="0"/>
              </a:spcBef>
              <a:spcAft>
                <a:spcPct val="0"/>
              </a:spcAft>
              <a:tabLst>
                <a:tab pos="444500" algn="l"/>
              </a:tabLst>
              <a:defRPr>
                <a:solidFill>
                  <a:schemeClr val="tx1"/>
                </a:solidFill>
                <a:latin typeface="Arial" charset="0"/>
                <a:cs typeface="Arial" charset="0"/>
              </a:defRPr>
            </a:lvl9pPr>
          </a:lstStyle>
          <a:p>
            <a:pPr>
              <a:defRPr/>
            </a:pPr>
            <a:r>
              <a:rPr lang="fr-FR" dirty="0">
                <a:latin typeface="Calibri" panose="020F0502020204030204" pitchFamily="34" charset="0"/>
                <a:cs typeface="Calibri" panose="020F0502020204030204" pitchFamily="34" charset="0"/>
              </a:rPr>
              <a:t>- peut-être très sec :  </a:t>
            </a:r>
            <a:r>
              <a:rPr lang="fr-FR" b="1" dirty="0" err="1">
                <a:solidFill>
                  <a:srgbClr val="AE1BB9"/>
                </a:solidFill>
                <a:effectLst>
                  <a:outerShdw blurRad="38100" dist="38100" dir="2700000" algn="tl">
                    <a:srgbClr val="C0C0C0"/>
                  </a:outerShdw>
                </a:effectLst>
                <a:latin typeface="Calibri" panose="020F0502020204030204" pitchFamily="34" charset="0"/>
                <a:cs typeface="Calibri" panose="020F0502020204030204" pitchFamily="34" charset="0"/>
              </a:rPr>
              <a:t>Dw</a:t>
            </a:r>
            <a:r>
              <a:rPr lang="fr-FR" b="1" dirty="0">
                <a:solidFill>
                  <a:srgbClr val="AE1BB9"/>
                </a:solidFill>
                <a:effectLst>
                  <a:outerShdw blurRad="38100" dist="38100" dir="2700000" algn="tl">
                    <a:srgbClr val="C0C0C0"/>
                  </a:outerShdw>
                </a:effectLst>
                <a:latin typeface="Calibri" panose="020F0502020204030204" pitchFamily="34" charset="0"/>
                <a:cs typeface="Calibri" panose="020F0502020204030204" pitchFamily="34" charset="0"/>
              </a:rPr>
              <a:t> / </a:t>
            </a:r>
            <a:r>
              <a:rPr lang="fr-FR" b="1" dirty="0" err="1">
                <a:solidFill>
                  <a:srgbClr val="AE1BB9"/>
                </a:solidFill>
                <a:effectLst>
                  <a:outerShdw blurRad="38100" dist="38100" dir="2700000" algn="tl">
                    <a:srgbClr val="C0C0C0"/>
                  </a:outerShdw>
                </a:effectLst>
                <a:latin typeface="Calibri" panose="020F0502020204030204" pitchFamily="34" charset="0"/>
                <a:cs typeface="Calibri" panose="020F0502020204030204" pitchFamily="34" charset="0"/>
              </a:rPr>
              <a:t>BSw</a:t>
            </a:r>
            <a:r>
              <a:rPr lang="fr-FR" b="1" dirty="0">
                <a:solidFill>
                  <a:srgbClr val="AE1BB9"/>
                </a:solidFill>
                <a:effectLst>
                  <a:outerShdw blurRad="38100" dist="38100" dir="2700000" algn="tl">
                    <a:srgbClr val="C0C0C0"/>
                  </a:outerShdw>
                </a:effectLst>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 voire </a:t>
            </a:r>
            <a:r>
              <a:rPr lang="fr-FR" b="1" dirty="0" err="1">
                <a:solidFill>
                  <a:srgbClr val="AE1BB9"/>
                </a:solidFill>
                <a:effectLst>
                  <a:outerShdw blurRad="38100" dist="38100" dir="2700000" algn="tl">
                    <a:srgbClr val="C0C0C0"/>
                  </a:outerShdw>
                </a:effectLst>
                <a:latin typeface="Calibri" panose="020F0502020204030204" pitchFamily="34" charset="0"/>
                <a:cs typeface="Calibri" panose="020F0502020204030204" pitchFamily="34" charset="0"/>
              </a:rPr>
              <a:t>Dw</a:t>
            </a:r>
            <a:r>
              <a:rPr lang="fr-FR" b="1" dirty="0">
                <a:solidFill>
                  <a:srgbClr val="AE1BB9"/>
                </a:solidFill>
                <a:effectLst>
                  <a:outerShdw blurRad="38100" dist="38100" dir="2700000" algn="tl">
                    <a:srgbClr val="C0C0C0"/>
                  </a:outerShdw>
                </a:effectLst>
                <a:latin typeface="Calibri" panose="020F0502020204030204" pitchFamily="34" charset="0"/>
                <a:cs typeface="Calibri" panose="020F0502020204030204" pitchFamily="34" charset="0"/>
              </a:rPr>
              <a:t> / </a:t>
            </a:r>
            <a:r>
              <a:rPr lang="fr-FR" b="1" dirty="0" err="1">
                <a:solidFill>
                  <a:srgbClr val="AE1BB9"/>
                </a:solidFill>
                <a:effectLst>
                  <a:outerShdw blurRad="38100" dist="38100" dir="2700000" algn="tl">
                    <a:srgbClr val="C0C0C0"/>
                  </a:outerShdw>
                </a:effectLst>
                <a:latin typeface="Calibri" panose="020F0502020204030204" pitchFamily="34" charset="0"/>
                <a:cs typeface="Calibri" panose="020F0502020204030204" pitchFamily="34" charset="0"/>
              </a:rPr>
              <a:t>BWw</a:t>
            </a:r>
            <a:endParaRPr lang="fr-FR" b="1" dirty="0">
              <a:solidFill>
                <a:srgbClr val="AE1BB9"/>
              </a:solidFill>
              <a:effectLst>
                <a:outerShdw blurRad="38100" dist="38100" dir="2700000" algn="tl">
                  <a:srgbClr val="C0C0C0"/>
                </a:outerShdw>
              </a:effectLst>
              <a:latin typeface="Calibri" panose="020F0502020204030204" pitchFamily="34" charset="0"/>
              <a:cs typeface="Calibri" panose="020F0502020204030204" pitchFamily="34" charset="0"/>
            </a:endParaRPr>
          </a:p>
        </p:txBody>
      </p:sp>
      <p:sp>
        <p:nvSpPr>
          <p:cNvPr id="28" name="ZoneTexte 27"/>
          <p:cNvSpPr txBox="1">
            <a:spLocks noChangeArrowheads="1"/>
          </p:cNvSpPr>
          <p:nvPr/>
        </p:nvSpPr>
        <p:spPr bwMode="auto">
          <a:xfrm>
            <a:off x="5560505" y="2975075"/>
            <a:ext cx="3321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18000">
            <a:spAutoFit/>
          </a:bodyPr>
          <a:lstStyle>
            <a:lvl1pPr>
              <a:tabLst>
                <a:tab pos="444500" algn="l"/>
              </a:tabLst>
              <a:defRPr>
                <a:solidFill>
                  <a:schemeClr val="tx1"/>
                </a:solidFill>
                <a:latin typeface="Arial" charset="0"/>
                <a:cs typeface="Arial" charset="0"/>
              </a:defRPr>
            </a:lvl1pPr>
            <a:lvl2pPr marL="742950" indent="-285750">
              <a:tabLst>
                <a:tab pos="444500" algn="l"/>
              </a:tabLst>
              <a:defRPr>
                <a:solidFill>
                  <a:schemeClr val="tx1"/>
                </a:solidFill>
                <a:latin typeface="Arial" charset="0"/>
                <a:cs typeface="Arial" charset="0"/>
              </a:defRPr>
            </a:lvl2pPr>
            <a:lvl3pPr marL="1143000" indent="-228600">
              <a:tabLst>
                <a:tab pos="444500" algn="l"/>
              </a:tabLst>
              <a:defRPr>
                <a:solidFill>
                  <a:schemeClr val="tx1"/>
                </a:solidFill>
                <a:latin typeface="Arial" charset="0"/>
                <a:cs typeface="Arial" charset="0"/>
              </a:defRPr>
            </a:lvl3pPr>
            <a:lvl4pPr marL="1600200" indent="-228600">
              <a:tabLst>
                <a:tab pos="444500" algn="l"/>
              </a:tabLst>
              <a:defRPr>
                <a:solidFill>
                  <a:schemeClr val="tx1"/>
                </a:solidFill>
                <a:latin typeface="Arial" charset="0"/>
                <a:cs typeface="Arial" charset="0"/>
              </a:defRPr>
            </a:lvl4pPr>
            <a:lvl5pPr marL="2057400" indent="-228600">
              <a:tabLst>
                <a:tab pos="444500" algn="l"/>
              </a:tabLst>
              <a:defRPr>
                <a:solidFill>
                  <a:schemeClr val="tx1"/>
                </a:solidFill>
                <a:latin typeface="Arial" charset="0"/>
                <a:cs typeface="Arial" charset="0"/>
              </a:defRPr>
            </a:lvl5pPr>
            <a:lvl6pPr marL="2514600" indent="-228600" fontAlgn="base">
              <a:spcBef>
                <a:spcPct val="0"/>
              </a:spcBef>
              <a:spcAft>
                <a:spcPct val="0"/>
              </a:spcAft>
              <a:tabLst>
                <a:tab pos="444500" algn="l"/>
              </a:tabLst>
              <a:defRPr>
                <a:solidFill>
                  <a:schemeClr val="tx1"/>
                </a:solidFill>
                <a:latin typeface="Arial" charset="0"/>
                <a:cs typeface="Arial" charset="0"/>
              </a:defRPr>
            </a:lvl6pPr>
            <a:lvl7pPr marL="2971800" indent="-228600" fontAlgn="base">
              <a:spcBef>
                <a:spcPct val="0"/>
              </a:spcBef>
              <a:spcAft>
                <a:spcPct val="0"/>
              </a:spcAft>
              <a:tabLst>
                <a:tab pos="444500" algn="l"/>
              </a:tabLst>
              <a:defRPr>
                <a:solidFill>
                  <a:schemeClr val="tx1"/>
                </a:solidFill>
                <a:latin typeface="Arial" charset="0"/>
                <a:cs typeface="Arial" charset="0"/>
              </a:defRPr>
            </a:lvl7pPr>
            <a:lvl8pPr marL="3429000" indent="-228600" fontAlgn="base">
              <a:spcBef>
                <a:spcPct val="0"/>
              </a:spcBef>
              <a:spcAft>
                <a:spcPct val="0"/>
              </a:spcAft>
              <a:tabLst>
                <a:tab pos="444500" algn="l"/>
              </a:tabLst>
              <a:defRPr>
                <a:solidFill>
                  <a:schemeClr val="tx1"/>
                </a:solidFill>
                <a:latin typeface="Arial" charset="0"/>
                <a:cs typeface="Arial" charset="0"/>
              </a:defRPr>
            </a:lvl8pPr>
            <a:lvl9pPr marL="3886200" indent="-228600" fontAlgn="base">
              <a:spcBef>
                <a:spcPct val="0"/>
              </a:spcBef>
              <a:spcAft>
                <a:spcPct val="0"/>
              </a:spcAft>
              <a:tabLst>
                <a:tab pos="444500" algn="l"/>
              </a:tabLst>
              <a:defRPr>
                <a:solidFill>
                  <a:schemeClr val="tx1"/>
                </a:solidFill>
                <a:latin typeface="Arial" charset="0"/>
                <a:cs typeface="Arial" charset="0"/>
              </a:defRPr>
            </a:lvl9pPr>
          </a:lstStyle>
          <a:p>
            <a:pPr algn="just">
              <a:defRPr/>
            </a:pPr>
            <a:r>
              <a:rPr lang="fr-FR" dirty="0">
                <a:latin typeface="Calibri" panose="020F0502020204030204" pitchFamily="34" charset="0"/>
                <a:cs typeface="Calibri" panose="020F0502020204030204" pitchFamily="34" charset="0"/>
              </a:rPr>
              <a:t>Montréal (</a:t>
            </a:r>
            <a:r>
              <a:rPr lang="fr-FR" dirty="0" err="1">
                <a:latin typeface="Calibri" panose="020F0502020204030204" pitchFamily="34" charset="0"/>
                <a:cs typeface="Calibri" panose="020F0502020204030204" pitchFamily="34" charset="0"/>
              </a:rPr>
              <a:t>Dbf</a:t>
            </a:r>
            <a:r>
              <a:rPr lang="fr-FR" dirty="0">
                <a:latin typeface="Calibri" panose="020F0502020204030204" pitchFamily="34" charset="0"/>
                <a:cs typeface="Calibri" panose="020F0502020204030204" pitchFamily="34" charset="0"/>
              </a:rPr>
              <a:t>, presque </a:t>
            </a:r>
            <a:r>
              <a:rPr lang="fr-FR" dirty="0" err="1">
                <a:latin typeface="Calibri" panose="020F0502020204030204" pitchFamily="34" charset="0"/>
                <a:cs typeface="Calibri" panose="020F0502020204030204" pitchFamily="34" charset="0"/>
              </a:rPr>
              <a:t>Daf</a:t>
            </a:r>
            <a:r>
              <a:rPr lang="fr-FR" dirty="0">
                <a:latin typeface="Calibri" panose="020F0502020204030204" pitchFamily="34" charset="0"/>
                <a:cs typeface="Calibri" panose="020F0502020204030204" pitchFamily="34" charset="0"/>
              </a:rPr>
              <a:t>) est à limite du climat humide des façades orientales des continents.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p:cNvSpPr txBox="1"/>
          <p:nvPr/>
        </p:nvSpPr>
        <p:spPr>
          <a:xfrm>
            <a:off x="2659063" y="647700"/>
            <a:ext cx="6484937" cy="4062651"/>
          </a:xfrm>
          <a:prstGeom prst="rect">
            <a:avLst/>
          </a:prstGeom>
          <a:noFill/>
        </p:spPr>
        <p:txBody>
          <a:bodyPr>
            <a:spAutoFit/>
          </a:bodyPr>
          <a:lstStyle>
            <a:lvl1pPr>
              <a:tabLst>
                <a:tab pos="444500" algn="l"/>
              </a:tabLst>
              <a:defRPr>
                <a:solidFill>
                  <a:schemeClr val="tx1"/>
                </a:solidFill>
                <a:latin typeface="Arial" charset="0"/>
                <a:cs typeface="Arial" charset="0"/>
              </a:defRPr>
            </a:lvl1pPr>
            <a:lvl2pPr marL="742950" indent="-285750">
              <a:tabLst>
                <a:tab pos="444500" algn="l"/>
              </a:tabLst>
              <a:defRPr>
                <a:solidFill>
                  <a:schemeClr val="tx1"/>
                </a:solidFill>
                <a:latin typeface="Arial" charset="0"/>
                <a:cs typeface="Arial" charset="0"/>
              </a:defRPr>
            </a:lvl2pPr>
            <a:lvl3pPr marL="1143000" indent="-228600">
              <a:tabLst>
                <a:tab pos="444500" algn="l"/>
              </a:tabLst>
              <a:defRPr>
                <a:solidFill>
                  <a:schemeClr val="tx1"/>
                </a:solidFill>
                <a:latin typeface="Arial" charset="0"/>
                <a:cs typeface="Arial" charset="0"/>
              </a:defRPr>
            </a:lvl3pPr>
            <a:lvl4pPr marL="1600200" indent="-228600">
              <a:tabLst>
                <a:tab pos="444500" algn="l"/>
              </a:tabLst>
              <a:defRPr>
                <a:solidFill>
                  <a:schemeClr val="tx1"/>
                </a:solidFill>
                <a:latin typeface="Arial" charset="0"/>
                <a:cs typeface="Arial" charset="0"/>
              </a:defRPr>
            </a:lvl4pPr>
            <a:lvl5pPr marL="2057400" indent="-228600">
              <a:tabLst>
                <a:tab pos="444500" algn="l"/>
              </a:tabLst>
              <a:defRPr>
                <a:solidFill>
                  <a:schemeClr val="tx1"/>
                </a:solidFill>
                <a:latin typeface="Arial" charset="0"/>
                <a:cs typeface="Arial" charset="0"/>
              </a:defRPr>
            </a:lvl5pPr>
            <a:lvl6pPr marL="2514600" indent="-228600" fontAlgn="base">
              <a:spcBef>
                <a:spcPct val="0"/>
              </a:spcBef>
              <a:spcAft>
                <a:spcPct val="0"/>
              </a:spcAft>
              <a:tabLst>
                <a:tab pos="444500" algn="l"/>
              </a:tabLst>
              <a:defRPr>
                <a:solidFill>
                  <a:schemeClr val="tx1"/>
                </a:solidFill>
                <a:latin typeface="Arial" charset="0"/>
                <a:cs typeface="Arial" charset="0"/>
              </a:defRPr>
            </a:lvl6pPr>
            <a:lvl7pPr marL="2971800" indent="-228600" fontAlgn="base">
              <a:spcBef>
                <a:spcPct val="0"/>
              </a:spcBef>
              <a:spcAft>
                <a:spcPct val="0"/>
              </a:spcAft>
              <a:tabLst>
                <a:tab pos="444500" algn="l"/>
              </a:tabLst>
              <a:defRPr>
                <a:solidFill>
                  <a:schemeClr val="tx1"/>
                </a:solidFill>
                <a:latin typeface="Arial" charset="0"/>
                <a:cs typeface="Arial" charset="0"/>
              </a:defRPr>
            </a:lvl7pPr>
            <a:lvl8pPr marL="3429000" indent="-228600" fontAlgn="base">
              <a:spcBef>
                <a:spcPct val="0"/>
              </a:spcBef>
              <a:spcAft>
                <a:spcPct val="0"/>
              </a:spcAft>
              <a:tabLst>
                <a:tab pos="444500" algn="l"/>
              </a:tabLst>
              <a:defRPr>
                <a:solidFill>
                  <a:schemeClr val="tx1"/>
                </a:solidFill>
                <a:latin typeface="Arial" charset="0"/>
                <a:cs typeface="Arial" charset="0"/>
              </a:defRPr>
            </a:lvl8pPr>
            <a:lvl9pPr marL="3886200" indent="-228600" fontAlgn="base">
              <a:spcBef>
                <a:spcPct val="0"/>
              </a:spcBef>
              <a:spcAft>
                <a:spcPct val="0"/>
              </a:spcAft>
              <a:tabLst>
                <a:tab pos="444500" algn="l"/>
              </a:tabLst>
              <a:defRPr>
                <a:solidFill>
                  <a:schemeClr val="tx1"/>
                </a:solidFill>
                <a:latin typeface="Arial" charset="0"/>
                <a:cs typeface="Arial" charset="0"/>
              </a:defRPr>
            </a:lvl9pPr>
          </a:lstStyle>
          <a:p>
            <a:pPr algn="just">
              <a:defRPr/>
            </a:pPr>
            <a:r>
              <a:rPr lang="fr-FR" sz="2400" b="1" dirty="0">
                <a:latin typeface="Calibri" panose="020F0502020204030204" pitchFamily="34" charset="0"/>
                <a:cs typeface="Calibri" panose="020F0502020204030204" pitchFamily="34" charset="0"/>
              </a:rPr>
              <a:t>Le climat  humide des façades orientales de continent  (subtropical humide , surtout en Asie ) Caf-w  </a:t>
            </a:r>
            <a:r>
              <a:rPr lang="fr-FR" sz="2400" b="1" dirty="0" err="1">
                <a:latin typeface="Calibri" panose="020F0502020204030204" pitchFamily="34" charset="0"/>
                <a:cs typeface="Calibri" panose="020F0502020204030204" pitchFamily="34" charset="0"/>
              </a:rPr>
              <a:t>Daw</a:t>
            </a:r>
            <a:r>
              <a:rPr lang="fr-FR" sz="2400" b="1" dirty="0">
                <a:latin typeface="Calibri" panose="020F0502020204030204" pitchFamily="34" charset="0"/>
                <a:cs typeface="Calibri" panose="020F0502020204030204" pitchFamily="34" charset="0"/>
              </a:rPr>
              <a:t>-f</a:t>
            </a:r>
            <a:endParaRPr lang="fr-FR" sz="2400" dirty="0">
              <a:latin typeface="Calibri" panose="020F0502020204030204" pitchFamily="34" charset="0"/>
              <a:cs typeface="Calibri" panose="020F0502020204030204" pitchFamily="34" charset="0"/>
            </a:endParaRPr>
          </a:p>
          <a:p>
            <a:pPr>
              <a:defRPr/>
            </a:pPr>
            <a:endParaRPr lang="fr-FR" dirty="0">
              <a:latin typeface="Calibri" panose="020F0502020204030204" pitchFamily="34" charset="0"/>
              <a:cs typeface="Calibri" panose="020F0502020204030204" pitchFamily="34" charset="0"/>
            </a:endParaRPr>
          </a:p>
          <a:p>
            <a:pPr>
              <a:defRPr/>
            </a:pPr>
            <a:r>
              <a:rPr lang="fr-FR" b="1" u="sng" dirty="0">
                <a:latin typeface="Calibri" panose="020F0502020204030204" pitchFamily="34" charset="0"/>
                <a:cs typeface="Calibri" panose="020F0502020204030204" pitchFamily="34" charset="0"/>
              </a:rPr>
              <a:t>Comme le </a:t>
            </a:r>
            <a:r>
              <a:rPr lang="fr-FR" sz="2400" b="1" u="sng" dirty="0">
                <a:latin typeface="Calibri" panose="020F0502020204030204" pitchFamily="34" charset="0"/>
                <a:cs typeface="Calibri" panose="020F0502020204030204" pitchFamily="34" charset="0"/>
              </a:rPr>
              <a:t>climat continental</a:t>
            </a:r>
            <a:r>
              <a:rPr lang="fr-FR" b="1" u="sng" dirty="0">
                <a:latin typeface="Calibri" panose="020F0502020204030204" pitchFamily="34" charset="0"/>
                <a:cs typeface="Calibri" panose="020F0502020204030204" pitchFamily="34" charset="0"/>
              </a:rPr>
              <a:t> :</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maximum de précipitations en été ;</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hiver froid et sec ;</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amplitude thermique </a:t>
            </a:r>
            <a:r>
              <a:rPr lang="fr-FR" dirty="0">
                <a:latin typeface="Calibri" panose="020F0502020204030204" pitchFamily="34" charset="0"/>
                <a:cs typeface="Calibri" panose="020F0502020204030204" pitchFamily="34" charset="0"/>
              </a:rPr>
              <a:t>moyenne annuelle </a:t>
            </a:r>
            <a:r>
              <a:rPr lang="fr-FR" b="1" dirty="0">
                <a:latin typeface="Calibri" panose="020F0502020204030204" pitchFamily="34" charset="0"/>
                <a:cs typeface="Calibri" panose="020F0502020204030204" pitchFamily="34" charset="0"/>
              </a:rPr>
              <a:t>supérieure à 20°C ;</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précipitations diminuant avec l’éloignement des océans.</a:t>
            </a:r>
          </a:p>
          <a:p>
            <a:pPr>
              <a:defRPr/>
            </a:pPr>
            <a:endParaRPr lang="fr-FR" sz="1200" dirty="0">
              <a:latin typeface="Calibri" panose="020F0502020204030204" pitchFamily="34" charset="0"/>
              <a:cs typeface="Calibri" panose="020F0502020204030204" pitchFamily="34" charset="0"/>
            </a:endParaRPr>
          </a:p>
          <a:p>
            <a:pPr>
              <a:defRPr/>
            </a:pPr>
            <a:r>
              <a:rPr lang="fr-FR" b="1" u="sng" dirty="0">
                <a:latin typeface="Calibri" panose="020F0502020204030204" pitchFamily="34" charset="0"/>
                <a:cs typeface="Calibri" panose="020F0502020204030204" pitchFamily="34" charset="0"/>
              </a:rPr>
              <a:t>Mais avec un été </a:t>
            </a:r>
            <a:r>
              <a:rPr lang="fr-FR" sz="2400" b="1" u="sng" dirty="0">
                <a:latin typeface="Calibri" panose="020F0502020204030204" pitchFamily="34" charset="0"/>
                <a:cs typeface="Calibri" panose="020F0502020204030204" pitchFamily="34" charset="0"/>
              </a:rPr>
              <a:t>tropical </a:t>
            </a:r>
            <a:r>
              <a:rPr lang="fr-FR" b="1" u="sng" dirty="0">
                <a:latin typeface="Calibri" panose="020F0502020204030204" pitchFamily="34" charset="0"/>
                <a:cs typeface="Calibri" panose="020F0502020204030204" pitchFamily="34" charset="0"/>
              </a:rPr>
              <a:t>: </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été très chaud </a:t>
            </a:r>
            <a:r>
              <a:rPr lang="fr-FR" dirty="0">
                <a:latin typeface="Calibri" panose="020F0502020204030204" pitchFamily="34" charset="0"/>
                <a:cs typeface="Calibri" panose="020F0502020204030204" pitchFamily="34" charset="0"/>
              </a:rPr>
              <a:t>(plusieurs mois chauds &gt; 22°C)</a:t>
            </a:r>
          </a:p>
          <a:p>
            <a:pPr>
              <a:defRPr/>
            </a:pPr>
            <a:r>
              <a:rPr lang="fr-FR"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été très humide </a:t>
            </a:r>
            <a:r>
              <a:rPr lang="fr-FR" dirty="0">
                <a:latin typeface="Calibri" panose="020F0502020204030204" pitchFamily="34" charset="0"/>
                <a:cs typeface="Calibri" panose="020F0502020204030204" pitchFamily="34" charset="0"/>
              </a:rPr>
              <a:t>(</a:t>
            </a:r>
            <a:r>
              <a:rPr lang="fr-FR" sz="1700" dirty="0">
                <a:latin typeface="Calibri" panose="020F0502020204030204" pitchFamily="34" charset="0"/>
                <a:cs typeface="Calibri" panose="020F0502020204030204" pitchFamily="34" charset="0"/>
              </a:rPr>
              <a:t>précipitations de type mousson en Asie</a:t>
            </a:r>
            <a:r>
              <a:rPr lang="fr-FR" dirty="0">
                <a:latin typeface="Calibri" panose="020F0502020204030204" pitchFamily="34" charset="0"/>
                <a:cs typeface="Calibri" panose="020F0502020204030204" pitchFamily="34" charset="0"/>
              </a:rPr>
              <a:t>)</a:t>
            </a:r>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5851"/>
            <a:ext cx="27844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0" name="Freeform 4"/>
          <p:cNvSpPr>
            <a:spLocks/>
          </p:cNvSpPr>
          <p:nvPr/>
        </p:nvSpPr>
        <p:spPr bwMode="auto">
          <a:xfrm>
            <a:off x="869950" y="5242164"/>
            <a:ext cx="409575" cy="412750"/>
          </a:xfrm>
          <a:custGeom>
            <a:avLst/>
            <a:gdLst>
              <a:gd name="T0" fmla="*/ 0 w 270"/>
              <a:gd name="T1" fmla="*/ 2147483647 h 222"/>
              <a:gd name="T2" fmla="*/ 2147483647 w 270"/>
              <a:gd name="T3" fmla="*/ 2147483647 h 222"/>
              <a:gd name="T4" fmla="*/ 2147483647 w 270"/>
              <a:gd name="T5" fmla="*/ 2147483647 h 222"/>
              <a:gd name="T6" fmla="*/ 2147483647 w 270"/>
              <a:gd name="T7" fmla="*/ 2147483647 h 222"/>
              <a:gd name="T8" fmla="*/ 2147483647 w 270"/>
              <a:gd name="T9" fmla="*/ 2147483647 h 222"/>
              <a:gd name="T10" fmla="*/ 2147483647 w 270"/>
              <a:gd name="T11" fmla="*/ 2147483647 h 222"/>
              <a:gd name="T12" fmla="*/ 2147483647 w 270"/>
              <a:gd name="T13" fmla="*/ 0 h 222"/>
              <a:gd name="T14" fmla="*/ 2147483647 w 270"/>
              <a:gd name="T15" fmla="*/ 2147483647 h 222"/>
              <a:gd name="T16" fmla="*/ 2147483647 w 270"/>
              <a:gd name="T17" fmla="*/ 2147483647 h 222"/>
              <a:gd name="T18" fmla="*/ 2147483647 w 270"/>
              <a:gd name="T19" fmla="*/ 2147483647 h 222"/>
              <a:gd name="T20" fmla="*/ 0 w 270"/>
              <a:gd name="T21" fmla="*/ 2147483647 h 2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0" h="222">
                <a:moveTo>
                  <a:pt x="0" y="222"/>
                </a:moveTo>
                <a:lnTo>
                  <a:pt x="45" y="222"/>
                </a:lnTo>
                <a:lnTo>
                  <a:pt x="48" y="198"/>
                </a:lnTo>
                <a:lnTo>
                  <a:pt x="155" y="199"/>
                </a:lnTo>
                <a:lnTo>
                  <a:pt x="158" y="103"/>
                </a:lnTo>
                <a:lnTo>
                  <a:pt x="269" y="100"/>
                </a:lnTo>
                <a:lnTo>
                  <a:pt x="270" y="0"/>
                </a:lnTo>
                <a:lnTo>
                  <a:pt x="224" y="31"/>
                </a:lnTo>
                <a:lnTo>
                  <a:pt x="135" y="97"/>
                </a:lnTo>
                <a:lnTo>
                  <a:pt x="56" y="172"/>
                </a:lnTo>
                <a:lnTo>
                  <a:pt x="0" y="222"/>
                </a:lnTo>
                <a:close/>
              </a:path>
            </a:pathLst>
          </a:cu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6021" name="Freeform 5"/>
          <p:cNvSpPr>
            <a:spLocks/>
          </p:cNvSpPr>
          <p:nvPr/>
        </p:nvSpPr>
        <p:spPr bwMode="auto">
          <a:xfrm>
            <a:off x="1973263" y="5350114"/>
            <a:ext cx="239712" cy="309562"/>
          </a:xfrm>
          <a:custGeom>
            <a:avLst/>
            <a:gdLst>
              <a:gd name="T0" fmla="*/ 0 w 159"/>
              <a:gd name="T1" fmla="*/ 2147483647 h 167"/>
              <a:gd name="T2" fmla="*/ 2147483647 w 159"/>
              <a:gd name="T3" fmla="*/ 2147483647 h 167"/>
              <a:gd name="T4" fmla="*/ 2147483647 w 159"/>
              <a:gd name="T5" fmla="*/ 2147483647 h 167"/>
              <a:gd name="T6" fmla="*/ 2147483647 w 159"/>
              <a:gd name="T7" fmla="*/ 2147483647 h 167"/>
              <a:gd name="T8" fmla="*/ 2147483647 w 159"/>
              <a:gd name="T9" fmla="*/ 2147483647 h 167"/>
              <a:gd name="T10" fmla="*/ 2147483647 w 159"/>
              <a:gd name="T11" fmla="*/ 2147483647 h 167"/>
              <a:gd name="T12" fmla="*/ 0 w 159"/>
              <a:gd name="T13" fmla="*/ 0 h 167"/>
              <a:gd name="T14" fmla="*/ 0 w 159"/>
              <a:gd name="T15" fmla="*/ 2147483647 h 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 h="167">
                <a:moveTo>
                  <a:pt x="0" y="129"/>
                </a:moveTo>
                <a:lnTo>
                  <a:pt x="113" y="131"/>
                </a:lnTo>
                <a:lnTo>
                  <a:pt x="113" y="167"/>
                </a:lnTo>
                <a:lnTo>
                  <a:pt x="159" y="165"/>
                </a:lnTo>
                <a:lnTo>
                  <a:pt x="93" y="90"/>
                </a:lnTo>
                <a:lnTo>
                  <a:pt x="39" y="36"/>
                </a:lnTo>
                <a:lnTo>
                  <a:pt x="0" y="0"/>
                </a:lnTo>
                <a:lnTo>
                  <a:pt x="0" y="129"/>
                </a:lnTo>
                <a:close/>
              </a:path>
            </a:pathLst>
          </a:cu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6022" name="Line 6"/>
          <p:cNvSpPr>
            <a:spLocks noChangeShapeType="1"/>
          </p:cNvSpPr>
          <p:nvPr/>
        </p:nvSpPr>
        <p:spPr bwMode="auto">
          <a:xfrm flipH="1" flipV="1">
            <a:off x="427038" y="5859701"/>
            <a:ext cx="80962" cy="25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6023" name="Line 7"/>
          <p:cNvSpPr>
            <a:spLocks noChangeShapeType="1"/>
          </p:cNvSpPr>
          <p:nvPr/>
        </p:nvSpPr>
        <p:spPr bwMode="auto">
          <a:xfrm flipH="1" flipV="1">
            <a:off x="2406650" y="5827951"/>
            <a:ext cx="77788" cy="3333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6026" name="Text Box 15"/>
          <p:cNvSpPr txBox="1">
            <a:spLocks noChangeArrowheads="1"/>
          </p:cNvSpPr>
          <p:nvPr/>
        </p:nvSpPr>
        <p:spPr bwMode="auto">
          <a:xfrm>
            <a:off x="508000" y="3643551"/>
            <a:ext cx="990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200">
                <a:latin typeface="Comic Sans MS" pitchFamily="66" charset="0"/>
              </a:rPr>
              <a:t>IK=20</a:t>
            </a:r>
          </a:p>
          <a:p>
            <a:pPr eaLnBrk="1" hangingPunct="1">
              <a:spcBef>
                <a:spcPct val="50000"/>
              </a:spcBef>
              <a:buFontTx/>
              <a:buNone/>
            </a:pPr>
            <a:r>
              <a:rPr lang="fr-FR" altLang="fr-FR" sz="1200">
                <a:latin typeface="Comic Sans MS" pitchFamily="66" charset="0"/>
              </a:rPr>
              <a:t>Daw / BSw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p:cNvSpPr txBox="1"/>
          <p:nvPr/>
        </p:nvSpPr>
        <p:spPr>
          <a:xfrm>
            <a:off x="3058341" y="805132"/>
            <a:ext cx="5824401" cy="4222694"/>
          </a:xfrm>
          <a:prstGeom prst="rect">
            <a:avLst/>
          </a:prstGeom>
          <a:noFill/>
        </p:spPr>
        <p:txBody>
          <a:bodyPr wrap="square">
            <a:spAutoFit/>
          </a:bodyPr>
          <a:lstStyle>
            <a:lvl1pPr>
              <a:tabLst>
                <a:tab pos="444500" algn="l"/>
              </a:tabLst>
              <a:defRPr>
                <a:solidFill>
                  <a:schemeClr val="tx1"/>
                </a:solidFill>
                <a:latin typeface="Arial" charset="0"/>
                <a:cs typeface="Arial" charset="0"/>
              </a:defRPr>
            </a:lvl1pPr>
            <a:lvl2pPr marL="742950" indent="-285750">
              <a:tabLst>
                <a:tab pos="444500" algn="l"/>
              </a:tabLst>
              <a:defRPr>
                <a:solidFill>
                  <a:schemeClr val="tx1"/>
                </a:solidFill>
                <a:latin typeface="Arial" charset="0"/>
                <a:cs typeface="Arial" charset="0"/>
              </a:defRPr>
            </a:lvl2pPr>
            <a:lvl3pPr marL="1143000" indent="-228600">
              <a:tabLst>
                <a:tab pos="444500" algn="l"/>
              </a:tabLst>
              <a:defRPr>
                <a:solidFill>
                  <a:schemeClr val="tx1"/>
                </a:solidFill>
                <a:latin typeface="Arial" charset="0"/>
                <a:cs typeface="Arial" charset="0"/>
              </a:defRPr>
            </a:lvl3pPr>
            <a:lvl4pPr marL="1600200" indent="-228600">
              <a:tabLst>
                <a:tab pos="444500" algn="l"/>
              </a:tabLst>
              <a:defRPr>
                <a:solidFill>
                  <a:schemeClr val="tx1"/>
                </a:solidFill>
                <a:latin typeface="Arial" charset="0"/>
                <a:cs typeface="Arial" charset="0"/>
              </a:defRPr>
            </a:lvl4pPr>
            <a:lvl5pPr marL="2057400" indent="-228600">
              <a:tabLst>
                <a:tab pos="444500" algn="l"/>
              </a:tabLst>
              <a:defRPr>
                <a:solidFill>
                  <a:schemeClr val="tx1"/>
                </a:solidFill>
                <a:latin typeface="Arial" charset="0"/>
                <a:cs typeface="Arial" charset="0"/>
              </a:defRPr>
            </a:lvl5pPr>
            <a:lvl6pPr marL="2514600" indent="-228600" fontAlgn="base">
              <a:spcBef>
                <a:spcPct val="0"/>
              </a:spcBef>
              <a:spcAft>
                <a:spcPct val="0"/>
              </a:spcAft>
              <a:tabLst>
                <a:tab pos="444500" algn="l"/>
              </a:tabLst>
              <a:defRPr>
                <a:solidFill>
                  <a:schemeClr val="tx1"/>
                </a:solidFill>
                <a:latin typeface="Arial" charset="0"/>
                <a:cs typeface="Arial" charset="0"/>
              </a:defRPr>
            </a:lvl6pPr>
            <a:lvl7pPr marL="2971800" indent="-228600" fontAlgn="base">
              <a:spcBef>
                <a:spcPct val="0"/>
              </a:spcBef>
              <a:spcAft>
                <a:spcPct val="0"/>
              </a:spcAft>
              <a:tabLst>
                <a:tab pos="444500" algn="l"/>
              </a:tabLst>
              <a:defRPr>
                <a:solidFill>
                  <a:schemeClr val="tx1"/>
                </a:solidFill>
                <a:latin typeface="Arial" charset="0"/>
                <a:cs typeface="Arial" charset="0"/>
              </a:defRPr>
            </a:lvl7pPr>
            <a:lvl8pPr marL="3429000" indent="-228600" fontAlgn="base">
              <a:spcBef>
                <a:spcPct val="0"/>
              </a:spcBef>
              <a:spcAft>
                <a:spcPct val="0"/>
              </a:spcAft>
              <a:tabLst>
                <a:tab pos="444500" algn="l"/>
              </a:tabLst>
              <a:defRPr>
                <a:solidFill>
                  <a:schemeClr val="tx1"/>
                </a:solidFill>
                <a:latin typeface="Arial" charset="0"/>
                <a:cs typeface="Arial" charset="0"/>
              </a:defRPr>
            </a:lvl8pPr>
            <a:lvl9pPr marL="3886200" indent="-228600" fontAlgn="base">
              <a:spcBef>
                <a:spcPct val="0"/>
              </a:spcBef>
              <a:spcAft>
                <a:spcPct val="0"/>
              </a:spcAft>
              <a:tabLst>
                <a:tab pos="444500" algn="l"/>
              </a:tabLst>
              <a:defRPr>
                <a:solidFill>
                  <a:schemeClr val="tx1"/>
                </a:solidFill>
                <a:latin typeface="Arial" charset="0"/>
                <a:cs typeface="Arial" charset="0"/>
              </a:defRPr>
            </a:lvl9pPr>
          </a:lstStyle>
          <a:p>
            <a:pPr algn="just">
              <a:defRPr/>
            </a:pPr>
            <a:r>
              <a:rPr lang="fr-FR" sz="2800" b="1" dirty="0">
                <a:solidFill>
                  <a:srgbClr val="0000FF"/>
                </a:solidFill>
                <a:latin typeface="Calibri" panose="020F0502020204030204" pitchFamily="34" charset="0"/>
                <a:cs typeface="Calibri" panose="020F0502020204030204" pitchFamily="34" charset="0"/>
              </a:rPr>
              <a:t>Les nuances du climat humide des façades orientales de continent </a:t>
            </a:r>
            <a:r>
              <a:rPr lang="fr-FR" sz="2000" b="1" dirty="0">
                <a:solidFill>
                  <a:srgbClr val="0000FF"/>
                </a:solidFill>
                <a:latin typeface="Calibri" panose="020F0502020204030204" pitchFamily="34" charset="0"/>
                <a:cs typeface="Calibri" panose="020F0502020204030204" pitchFamily="34" charset="0"/>
              </a:rPr>
              <a:t>(</a:t>
            </a:r>
            <a:r>
              <a:rPr lang="fr-FR" b="1" dirty="0">
                <a:solidFill>
                  <a:srgbClr val="0000FF"/>
                </a:solidFill>
                <a:latin typeface="Calibri" panose="020F0502020204030204" pitchFamily="34" charset="0"/>
                <a:cs typeface="Calibri" panose="020F0502020204030204" pitchFamily="34" charset="0"/>
              </a:rPr>
              <a:t>subtropical humide , surtout en Asie </a:t>
            </a:r>
            <a:r>
              <a:rPr lang="fr-FR" sz="2000" b="1" dirty="0">
                <a:solidFill>
                  <a:srgbClr val="0000FF"/>
                </a:solidFill>
                <a:latin typeface="Calibri" panose="020F0502020204030204" pitchFamily="34" charset="0"/>
                <a:cs typeface="Calibri" panose="020F0502020204030204" pitchFamily="34" charset="0"/>
              </a:rPr>
              <a:t>)</a:t>
            </a:r>
            <a:endParaRPr lang="fr-FR" sz="1400" dirty="0">
              <a:solidFill>
                <a:srgbClr val="0000FF"/>
              </a:solidFill>
              <a:latin typeface="Calibri" panose="020F0502020204030204" pitchFamily="34" charset="0"/>
              <a:cs typeface="Calibri" panose="020F0502020204030204" pitchFamily="34" charset="0"/>
            </a:endParaRPr>
          </a:p>
          <a:p>
            <a:pPr algn="just">
              <a:defRPr/>
            </a:pPr>
            <a:endParaRPr lang="fr-FR" sz="1400" dirty="0">
              <a:latin typeface="Calibri" panose="020F0502020204030204" pitchFamily="34" charset="0"/>
              <a:cs typeface="Calibri" panose="020F0502020204030204" pitchFamily="34" charset="0"/>
            </a:endParaRPr>
          </a:p>
          <a:p>
            <a:pPr algn="just">
              <a:defRPr/>
            </a:pPr>
            <a:r>
              <a:rPr lang="fr-FR" sz="2400" b="1" dirty="0">
                <a:solidFill>
                  <a:srgbClr val="0000FF"/>
                </a:solidFill>
                <a:latin typeface="Calibri" panose="020F0502020204030204" pitchFamily="34" charset="0"/>
                <a:cs typeface="Calibri" panose="020F0502020204030204" pitchFamily="34" charset="0"/>
              </a:rPr>
              <a:t>La nuance chinoise : </a:t>
            </a:r>
          </a:p>
          <a:p>
            <a:pPr algn="just">
              <a:defRPr/>
            </a:pPr>
            <a:r>
              <a:rPr lang="fr-FR" sz="2400" dirty="0">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saison humide d’été vraiment tropicale, plus courte avec la latitude et l’éloignement de la mer ;</a:t>
            </a:r>
          </a:p>
          <a:p>
            <a:pPr algn="just">
              <a:lnSpc>
                <a:spcPct val="80000"/>
              </a:lnSpc>
              <a:defRPr/>
            </a:pPr>
            <a:r>
              <a:rPr lang="fr-FR" dirty="0">
                <a:latin typeface="Calibri" panose="020F0502020204030204" pitchFamily="34" charset="0"/>
                <a:cs typeface="Calibri" panose="020F0502020204030204" pitchFamily="34" charset="0"/>
              </a:rPr>
              <a:t>- peut-être très sèche :  </a:t>
            </a:r>
            <a:r>
              <a:rPr lang="fr-FR" sz="2800" b="1" dirty="0" err="1">
                <a:latin typeface="Calibri" panose="020F0502020204030204" pitchFamily="34" charset="0"/>
                <a:cs typeface="Calibri" panose="020F0502020204030204" pitchFamily="34" charset="0"/>
              </a:rPr>
              <a:t>D</a:t>
            </a:r>
            <a:r>
              <a:rPr lang="fr-FR" sz="2000" b="1" dirty="0" err="1">
                <a:latin typeface="Calibri" panose="020F0502020204030204" pitchFamily="34" charset="0"/>
                <a:cs typeface="Calibri" panose="020F0502020204030204" pitchFamily="34" charset="0"/>
              </a:rPr>
              <a:t>w</a:t>
            </a:r>
            <a:r>
              <a:rPr lang="fr-FR" sz="2400" b="1" dirty="0">
                <a:latin typeface="Calibri" panose="020F0502020204030204" pitchFamily="34" charset="0"/>
                <a:cs typeface="Calibri" panose="020F0502020204030204" pitchFamily="34" charset="0"/>
              </a:rPr>
              <a:t> / </a:t>
            </a:r>
            <a:r>
              <a:rPr lang="fr-FR" sz="2800" b="1" dirty="0" err="1">
                <a:latin typeface="Calibri" panose="020F0502020204030204" pitchFamily="34" charset="0"/>
                <a:cs typeface="Calibri" panose="020F0502020204030204" pitchFamily="34" charset="0"/>
              </a:rPr>
              <a:t>BS</a:t>
            </a:r>
            <a:r>
              <a:rPr lang="fr-FR" sz="2000" b="1" dirty="0" err="1">
                <a:latin typeface="Calibri" panose="020F0502020204030204" pitchFamily="34" charset="0"/>
                <a:cs typeface="Calibri" panose="020F0502020204030204" pitchFamily="34" charset="0"/>
              </a:rPr>
              <a:t>w</a:t>
            </a:r>
            <a:r>
              <a:rPr lang="fr-FR" sz="2000" b="1" dirty="0">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 voire </a:t>
            </a:r>
            <a:r>
              <a:rPr lang="fr-FR" sz="2800" b="1" dirty="0" err="1">
                <a:latin typeface="Calibri" panose="020F0502020204030204" pitchFamily="34" charset="0"/>
                <a:cs typeface="Calibri" panose="020F0502020204030204" pitchFamily="34" charset="0"/>
              </a:rPr>
              <a:t>D</a:t>
            </a:r>
            <a:r>
              <a:rPr lang="fr-FR" sz="2000" b="1" dirty="0" err="1">
                <a:latin typeface="Calibri" panose="020F0502020204030204" pitchFamily="34" charset="0"/>
                <a:cs typeface="Calibri" panose="020F0502020204030204" pitchFamily="34" charset="0"/>
              </a:rPr>
              <a:t>w</a:t>
            </a:r>
            <a:r>
              <a:rPr lang="fr-FR" sz="2400" b="1" dirty="0">
                <a:latin typeface="Calibri" panose="020F0502020204030204" pitchFamily="34" charset="0"/>
                <a:cs typeface="Calibri" panose="020F0502020204030204" pitchFamily="34" charset="0"/>
              </a:rPr>
              <a:t> / </a:t>
            </a:r>
            <a:r>
              <a:rPr lang="fr-FR" sz="2800" b="1" dirty="0" err="1">
                <a:latin typeface="Calibri" panose="020F0502020204030204" pitchFamily="34" charset="0"/>
                <a:cs typeface="Calibri" panose="020F0502020204030204" pitchFamily="34" charset="0"/>
              </a:rPr>
              <a:t>BW</a:t>
            </a:r>
            <a:r>
              <a:rPr lang="fr-FR" sz="2000" b="1" dirty="0" err="1">
                <a:latin typeface="Calibri" panose="020F0502020204030204" pitchFamily="34" charset="0"/>
                <a:cs typeface="Calibri" panose="020F0502020204030204" pitchFamily="34" charset="0"/>
              </a:rPr>
              <a:t>w</a:t>
            </a:r>
            <a:endParaRPr lang="fr-FR" dirty="0">
              <a:latin typeface="Calibri" panose="020F0502020204030204" pitchFamily="34" charset="0"/>
              <a:cs typeface="Calibri" panose="020F0502020204030204" pitchFamily="34" charset="0"/>
            </a:endParaRPr>
          </a:p>
          <a:p>
            <a:pPr algn="just">
              <a:spcBef>
                <a:spcPct val="20000"/>
              </a:spcBef>
              <a:defRPr/>
            </a:pPr>
            <a:r>
              <a:rPr lang="fr-FR" sz="2400" b="1" dirty="0">
                <a:solidFill>
                  <a:srgbClr val="0000FF"/>
                </a:solidFill>
                <a:latin typeface="Calibri" panose="020F0502020204030204" pitchFamily="34" charset="0"/>
                <a:cs typeface="Calibri" panose="020F0502020204030204" pitchFamily="34" charset="0"/>
              </a:rPr>
              <a:t>La nuance américaine :</a:t>
            </a:r>
            <a:r>
              <a:rPr lang="fr-FR" dirty="0">
                <a:latin typeface="Calibri" panose="020F0502020204030204" pitchFamily="34" charset="0"/>
                <a:cs typeface="Calibri" panose="020F0502020204030204" pitchFamily="34" charset="0"/>
              </a:rPr>
              <a:t> </a:t>
            </a:r>
          </a:p>
          <a:p>
            <a:pPr marL="285750" indent="-285750" algn="just">
              <a:spcBef>
                <a:spcPct val="20000"/>
              </a:spcBef>
              <a:buFontTx/>
              <a:buChar char="-"/>
              <a:defRPr/>
            </a:pPr>
            <a:r>
              <a:rPr lang="fr-FR" dirty="0">
                <a:latin typeface="Calibri" panose="020F0502020204030204" pitchFamily="34" charset="0"/>
                <a:cs typeface="Calibri" panose="020F0502020204030204" pitchFamily="34" charset="0"/>
              </a:rPr>
              <a:t>hiver plus neigeux, moins protégé des influences maritimes, moins constant ;</a:t>
            </a:r>
          </a:p>
          <a:p>
            <a:pPr marL="285750" indent="-285750" algn="just">
              <a:spcBef>
                <a:spcPct val="20000"/>
              </a:spcBef>
              <a:buFontTx/>
              <a:buChar char="-"/>
              <a:defRPr/>
            </a:pPr>
            <a:r>
              <a:rPr lang="fr-FR" dirty="0">
                <a:latin typeface="Calibri" panose="020F0502020204030204" pitchFamily="34" charset="0"/>
                <a:cs typeface="Calibri" panose="020F0502020204030204" pitchFamily="34" charset="0"/>
              </a:rPr>
              <a:t>été moins chaud</a:t>
            </a:r>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7844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0" name="Freeform 4"/>
          <p:cNvSpPr>
            <a:spLocks/>
          </p:cNvSpPr>
          <p:nvPr/>
        </p:nvSpPr>
        <p:spPr bwMode="auto">
          <a:xfrm>
            <a:off x="869950" y="2246313"/>
            <a:ext cx="409575" cy="412750"/>
          </a:xfrm>
          <a:custGeom>
            <a:avLst/>
            <a:gdLst>
              <a:gd name="T0" fmla="*/ 0 w 270"/>
              <a:gd name="T1" fmla="*/ 2147483647 h 222"/>
              <a:gd name="T2" fmla="*/ 2147483647 w 270"/>
              <a:gd name="T3" fmla="*/ 2147483647 h 222"/>
              <a:gd name="T4" fmla="*/ 2147483647 w 270"/>
              <a:gd name="T5" fmla="*/ 2147483647 h 222"/>
              <a:gd name="T6" fmla="*/ 2147483647 w 270"/>
              <a:gd name="T7" fmla="*/ 2147483647 h 222"/>
              <a:gd name="T8" fmla="*/ 2147483647 w 270"/>
              <a:gd name="T9" fmla="*/ 2147483647 h 222"/>
              <a:gd name="T10" fmla="*/ 2147483647 w 270"/>
              <a:gd name="T11" fmla="*/ 2147483647 h 222"/>
              <a:gd name="T12" fmla="*/ 2147483647 w 270"/>
              <a:gd name="T13" fmla="*/ 0 h 222"/>
              <a:gd name="T14" fmla="*/ 2147483647 w 270"/>
              <a:gd name="T15" fmla="*/ 2147483647 h 222"/>
              <a:gd name="T16" fmla="*/ 2147483647 w 270"/>
              <a:gd name="T17" fmla="*/ 2147483647 h 222"/>
              <a:gd name="T18" fmla="*/ 2147483647 w 270"/>
              <a:gd name="T19" fmla="*/ 2147483647 h 222"/>
              <a:gd name="T20" fmla="*/ 0 w 270"/>
              <a:gd name="T21" fmla="*/ 2147483647 h 2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0" h="222">
                <a:moveTo>
                  <a:pt x="0" y="222"/>
                </a:moveTo>
                <a:lnTo>
                  <a:pt x="45" y="222"/>
                </a:lnTo>
                <a:lnTo>
                  <a:pt x="48" y="198"/>
                </a:lnTo>
                <a:lnTo>
                  <a:pt x="155" y="199"/>
                </a:lnTo>
                <a:lnTo>
                  <a:pt x="158" y="103"/>
                </a:lnTo>
                <a:lnTo>
                  <a:pt x="269" y="100"/>
                </a:lnTo>
                <a:lnTo>
                  <a:pt x="270" y="0"/>
                </a:lnTo>
                <a:lnTo>
                  <a:pt x="224" y="31"/>
                </a:lnTo>
                <a:lnTo>
                  <a:pt x="135" y="97"/>
                </a:lnTo>
                <a:lnTo>
                  <a:pt x="56" y="172"/>
                </a:lnTo>
                <a:lnTo>
                  <a:pt x="0" y="222"/>
                </a:lnTo>
                <a:close/>
              </a:path>
            </a:pathLst>
          </a:cu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6021" name="Freeform 5"/>
          <p:cNvSpPr>
            <a:spLocks/>
          </p:cNvSpPr>
          <p:nvPr/>
        </p:nvSpPr>
        <p:spPr bwMode="auto">
          <a:xfrm>
            <a:off x="1973263" y="2354263"/>
            <a:ext cx="239712" cy="309562"/>
          </a:xfrm>
          <a:custGeom>
            <a:avLst/>
            <a:gdLst>
              <a:gd name="T0" fmla="*/ 0 w 159"/>
              <a:gd name="T1" fmla="*/ 2147483647 h 167"/>
              <a:gd name="T2" fmla="*/ 2147483647 w 159"/>
              <a:gd name="T3" fmla="*/ 2147483647 h 167"/>
              <a:gd name="T4" fmla="*/ 2147483647 w 159"/>
              <a:gd name="T5" fmla="*/ 2147483647 h 167"/>
              <a:gd name="T6" fmla="*/ 2147483647 w 159"/>
              <a:gd name="T7" fmla="*/ 2147483647 h 167"/>
              <a:gd name="T8" fmla="*/ 2147483647 w 159"/>
              <a:gd name="T9" fmla="*/ 2147483647 h 167"/>
              <a:gd name="T10" fmla="*/ 2147483647 w 159"/>
              <a:gd name="T11" fmla="*/ 2147483647 h 167"/>
              <a:gd name="T12" fmla="*/ 0 w 159"/>
              <a:gd name="T13" fmla="*/ 0 h 167"/>
              <a:gd name="T14" fmla="*/ 0 w 159"/>
              <a:gd name="T15" fmla="*/ 2147483647 h 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 h="167">
                <a:moveTo>
                  <a:pt x="0" y="129"/>
                </a:moveTo>
                <a:lnTo>
                  <a:pt x="113" y="131"/>
                </a:lnTo>
                <a:lnTo>
                  <a:pt x="113" y="167"/>
                </a:lnTo>
                <a:lnTo>
                  <a:pt x="159" y="165"/>
                </a:lnTo>
                <a:lnTo>
                  <a:pt x="93" y="90"/>
                </a:lnTo>
                <a:lnTo>
                  <a:pt x="39" y="36"/>
                </a:lnTo>
                <a:lnTo>
                  <a:pt x="0" y="0"/>
                </a:lnTo>
                <a:lnTo>
                  <a:pt x="0" y="129"/>
                </a:lnTo>
                <a:close/>
              </a:path>
            </a:pathLst>
          </a:custGeom>
          <a:solidFill>
            <a:srgbClr val="FFFF00"/>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6022" name="Line 6"/>
          <p:cNvSpPr>
            <a:spLocks noChangeShapeType="1"/>
          </p:cNvSpPr>
          <p:nvPr/>
        </p:nvSpPr>
        <p:spPr bwMode="auto">
          <a:xfrm flipH="1" flipV="1">
            <a:off x="427038" y="2863850"/>
            <a:ext cx="80962" cy="25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6023" name="Line 7"/>
          <p:cNvSpPr>
            <a:spLocks noChangeShapeType="1"/>
          </p:cNvSpPr>
          <p:nvPr/>
        </p:nvSpPr>
        <p:spPr bwMode="auto">
          <a:xfrm flipH="1" flipV="1">
            <a:off x="2406650" y="2832100"/>
            <a:ext cx="77788" cy="3333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86024" name="Group 9"/>
          <p:cNvGrpSpPr>
            <a:grpSpLocks/>
          </p:cNvGrpSpPr>
          <p:nvPr/>
        </p:nvGrpSpPr>
        <p:grpSpPr bwMode="auto">
          <a:xfrm>
            <a:off x="0" y="4149725"/>
            <a:ext cx="2771775" cy="2520950"/>
            <a:chOff x="0" y="2614"/>
            <a:chExt cx="1746" cy="1588"/>
          </a:xfrm>
        </p:grpSpPr>
        <p:pic>
          <p:nvPicPr>
            <p:cNvPr id="8602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14"/>
              <a:ext cx="1746"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9" name="Line 11"/>
            <p:cNvSpPr>
              <a:spLocks noChangeShapeType="1"/>
            </p:cNvSpPr>
            <p:nvPr/>
          </p:nvSpPr>
          <p:spPr bwMode="auto">
            <a:xfrm>
              <a:off x="235" y="3850"/>
              <a:ext cx="51" cy="15"/>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6030" name="Line 12"/>
            <p:cNvSpPr>
              <a:spLocks noChangeShapeType="1"/>
            </p:cNvSpPr>
            <p:nvPr/>
          </p:nvSpPr>
          <p:spPr bwMode="auto">
            <a:xfrm>
              <a:off x="1498" y="3839"/>
              <a:ext cx="52" cy="14"/>
            </a:xfrm>
            <a:prstGeom prst="line">
              <a:avLst/>
            </a:prstGeom>
            <a:noFill/>
            <a:ln w="190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6026" name="Text Box 15"/>
          <p:cNvSpPr txBox="1">
            <a:spLocks noChangeArrowheads="1"/>
          </p:cNvSpPr>
          <p:nvPr/>
        </p:nvSpPr>
        <p:spPr bwMode="auto">
          <a:xfrm>
            <a:off x="508000" y="647700"/>
            <a:ext cx="990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200">
                <a:latin typeface="Comic Sans MS" pitchFamily="66" charset="0"/>
              </a:rPr>
              <a:t>IK=20</a:t>
            </a:r>
          </a:p>
          <a:p>
            <a:pPr eaLnBrk="1" hangingPunct="1">
              <a:spcBef>
                <a:spcPct val="50000"/>
              </a:spcBef>
              <a:buFontTx/>
              <a:buNone/>
            </a:pPr>
            <a:r>
              <a:rPr lang="fr-FR" altLang="fr-FR" sz="1200">
                <a:latin typeface="Comic Sans MS" pitchFamily="66" charset="0"/>
              </a:rPr>
              <a:t>Daw / BSw </a:t>
            </a:r>
          </a:p>
        </p:txBody>
      </p:sp>
    </p:spTree>
    <p:extLst>
      <p:ext uri="{BB962C8B-B14F-4D97-AF65-F5344CB8AC3E}">
        <p14:creationId xmlns:p14="http://schemas.microsoft.com/office/powerpoint/2010/main" val="4195105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0"/>
          <p:cNvSpPr>
            <a:spLocks noChangeArrowheads="1"/>
          </p:cNvSpPr>
          <p:nvPr/>
        </p:nvSpPr>
        <p:spPr bwMode="auto">
          <a:xfrm>
            <a:off x="0" y="192648"/>
            <a:ext cx="8904968" cy="830997"/>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III. Les domaines climatiques et la définition du climat</a:t>
            </a:r>
          </a:p>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	2. La classification de </a:t>
            </a:r>
            <a:r>
              <a:rPr lang="fr-FR" altLang="fr-FR" sz="2400" dirty="0" err="1">
                <a:solidFill>
                  <a:schemeClr val="tx1">
                    <a:lumMod val="95000"/>
                    <a:lumOff val="5000"/>
                  </a:schemeClr>
                </a:solidFill>
                <a:latin typeface="Calibri" panose="020F0502020204030204" pitchFamily="34" charset="0"/>
                <a:cs typeface="Calibri" panose="020F0502020204030204" pitchFamily="34" charset="0"/>
              </a:rPr>
              <a:t>Köppen</a:t>
            </a:r>
            <a:endParaRPr lang="fr-FR" altLang="fr-FR" sz="2400" dirty="0">
              <a:solidFill>
                <a:schemeClr val="tx1">
                  <a:lumMod val="95000"/>
                  <a:lumOff val="5000"/>
                </a:schemeClr>
              </a:solidFill>
              <a:latin typeface="Comic Sans MS" pitchFamily="66" charset="0"/>
            </a:endParaRPr>
          </a:p>
        </p:txBody>
      </p:sp>
      <p:sp>
        <p:nvSpPr>
          <p:cNvPr id="4" name="Rectangle 30"/>
          <p:cNvSpPr>
            <a:spLocks noChangeArrowheads="1"/>
          </p:cNvSpPr>
          <p:nvPr/>
        </p:nvSpPr>
        <p:spPr bwMode="auto">
          <a:xfrm>
            <a:off x="1392918" y="1026467"/>
            <a:ext cx="3026682" cy="461665"/>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None/>
            </a:pPr>
            <a:r>
              <a:rPr lang="fr-FR" altLang="fr-FR" sz="2400" dirty="0">
                <a:solidFill>
                  <a:schemeClr val="tx1">
                    <a:lumMod val="95000"/>
                    <a:lumOff val="5000"/>
                  </a:schemeClr>
                </a:solidFill>
                <a:latin typeface="Calibri" panose="020F0502020204030204" pitchFamily="34" charset="0"/>
                <a:cs typeface="Calibri" panose="020F0502020204030204" pitchFamily="34" charset="0"/>
              </a:rPr>
              <a:t>C. La zone froide</a:t>
            </a:r>
            <a:endParaRPr lang="fr-FR" altLang="fr-FR" sz="2400" dirty="0">
              <a:solidFill>
                <a:schemeClr val="tx1">
                  <a:lumMod val="95000"/>
                  <a:lumOff val="5000"/>
                </a:schemeClr>
              </a:solidFill>
              <a:latin typeface="Comic Sans MS" pitchFamily="66" charset="0"/>
            </a:endParaRPr>
          </a:p>
        </p:txBody>
      </p:sp>
      <p:sp>
        <p:nvSpPr>
          <p:cNvPr id="5" name="Rectangle 30"/>
          <p:cNvSpPr>
            <a:spLocks noChangeArrowheads="1"/>
          </p:cNvSpPr>
          <p:nvPr/>
        </p:nvSpPr>
        <p:spPr bwMode="auto">
          <a:xfrm>
            <a:off x="1780448" y="1488132"/>
            <a:ext cx="7124519" cy="830997"/>
          </a:xfrm>
          <a:prstGeom prst="rect">
            <a:avLst/>
          </a:prstGeom>
          <a:noFill/>
          <a:ln>
            <a:noFill/>
          </a:ln>
          <a:effectLst/>
          <a:extLst/>
        </p:spPr>
        <p:txBody>
          <a:bodyPr wrap="square">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marL="342900" indent="-342900" eaLnBrk="1" hangingPunct="1">
              <a:spcBef>
                <a:spcPct val="0"/>
              </a:spcBef>
              <a:buFont typeface="Wingdings" panose="05000000000000000000" pitchFamily="2" charset="2"/>
              <a:buChar char="§"/>
            </a:pPr>
            <a:r>
              <a:rPr lang="fr-FR" altLang="fr-FR" sz="2400" dirty="0">
                <a:solidFill>
                  <a:schemeClr val="accent5">
                    <a:lumMod val="50000"/>
                  </a:schemeClr>
                </a:solidFill>
                <a:latin typeface="Calibri" panose="020F0502020204030204" pitchFamily="34" charset="0"/>
                <a:cs typeface="Calibri" panose="020F0502020204030204" pitchFamily="34" charset="0"/>
              </a:rPr>
              <a:t>Le climat de toundra</a:t>
            </a:r>
          </a:p>
          <a:p>
            <a:pPr marL="342900" indent="-342900" eaLnBrk="1" hangingPunct="1">
              <a:spcBef>
                <a:spcPct val="0"/>
              </a:spcBef>
              <a:buFont typeface="Wingdings" panose="05000000000000000000" pitchFamily="2" charset="2"/>
              <a:buChar char="§"/>
            </a:pPr>
            <a:r>
              <a:rPr lang="fr-FR" altLang="fr-FR" sz="2400" dirty="0">
                <a:solidFill>
                  <a:schemeClr val="accent5">
                    <a:lumMod val="50000"/>
                  </a:schemeClr>
                </a:solidFill>
                <a:latin typeface="Calibri" panose="020F0502020204030204" pitchFamily="34" charset="0"/>
                <a:cs typeface="Calibri" panose="020F0502020204030204" pitchFamily="34" charset="0"/>
              </a:rPr>
              <a:t>Le climat d’inlandsis</a:t>
            </a:r>
            <a:endParaRPr lang="fr-FR" altLang="fr-FR" sz="2400" dirty="0">
              <a:solidFill>
                <a:schemeClr val="accent5">
                  <a:lumMod val="50000"/>
                </a:schemeClr>
              </a:solidFill>
              <a:latin typeface="Comic Sans MS" pitchFamily="66" charset="0"/>
            </a:endParaRPr>
          </a:p>
        </p:txBody>
      </p:sp>
    </p:spTree>
    <p:extLst>
      <p:ext uri="{BB962C8B-B14F-4D97-AF65-F5344CB8AC3E}">
        <p14:creationId xmlns:p14="http://schemas.microsoft.com/office/powerpoint/2010/main" val="7666629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627" y="2894746"/>
            <a:ext cx="27273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6"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577"/>
            <a:ext cx="27273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ZoneTexte 25"/>
          <p:cNvSpPr txBox="1">
            <a:spLocks noChangeArrowheads="1"/>
          </p:cNvSpPr>
          <p:nvPr/>
        </p:nvSpPr>
        <p:spPr bwMode="auto">
          <a:xfrm>
            <a:off x="2727324" y="118271"/>
            <a:ext cx="655637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18000">
            <a:spAutoFit/>
          </a:bodyPr>
          <a:lstStyle>
            <a:lvl1pPr indent="354013" algn="l" eaLnBrk="0" hangingPunct="0">
              <a:tabLst>
                <a:tab pos="533400" algn="l"/>
              </a:tabLst>
              <a:defRPr>
                <a:solidFill>
                  <a:schemeClr val="tx1"/>
                </a:solidFill>
                <a:latin typeface="Arial" charset="0"/>
              </a:defRPr>
            </a:lvl1pPr>
            <a:lvl2pPr marL="1001713" indent="-285750" algn="l" eaLnBrk="0" hangingPunct="0">
              <a:tabLst>
                <a:tab pos="533400" algn="l"/>
              </a:tabLst>
              <a:defRPr>
                <a:solidFill>
                  <a:schemeClr val="tx1"/>
                </a:solidFill>
                <a:latin typeface="Arial" charset="0"/>
              </a:defRPr>
            </a:lvl2pPr>
            <a:lvl3pPr marL="1409700" indent="-228600" algn="l" eaLnBrk="0" hangingPunct="0">
              <a:tabLst>
                <a:tab pos="533400" algn="l"/>
              </a:tabLst>
              <a:defRPr>
                <a:solidFill>
                  <a:schemeClr val="tx1"/>
                </a:solidFill>
                <a:latin typeface="Arial" charset="0"/>
              </a:defRPr>
            </a:lvl3pPr>
            <a:lvl4pPr marL="1817688" indent="-228600" algn="l" eaLnBrk="0" hangingPunct="0">
              <a:tabLst>
                <a:tab pos="533400" algn="l"/>
              </a:tabLst>
              <a:defRPr>
                <a:solidFill>
                  <a:schemeClr val="tx1"/>
                </a:solidFill>
                <a:latin typeface="Arial" charset="0"/>
              </a:defRPr>
            </a:lvl4pPr>
            <a:lvl5pPr marL="2225675" indent="-228600" algn="l" eaLnBrk="0" hangingPunct="0">
              <a:tabLst>
                <a:tab pos="533400" algn="l"/>
              </a:tabLst>
              <a:defRPr>
                <a:solidFill>
                  <a:schemeClr val="tx1"/>
                </a:solidFill>
                <a:latin typeface="Arial" charset="0"/>
              </a:defRPr>
            </a:lvl5pPr>
            <a:lvl6pPr marL="2682875" indent="-228600" eaLnBrk="0" fontAlgn="base" hangingPunct="0">
              <a:spcBef>
                <a:spcPct val="0"/>
              </a:spcBef>
              <a:spcAft>
                <a:spcPct val="0"/>
              </a:spcAft>
              <a:tabLst>
                <a:tab pos="533400" algn="l"/>
              </a:tabLst>
              <a:defRPr>
                <a:solidFill>
                  <a:schemeClr val="tx1"/>
                </a:solidFill>
                <a:latin typeface="Arial" charset="0"/>
              </a:defRPr>
            </a:lvl6pPr>
            <a:lvl7pPr marL="3140075" indent="-228600" eaLnBrk="0" fontAlgn="base" hangingPunct="0">
              <a:spcBef>
                <a:spcPct val="0"/>
              </a:spcBef>
              <a:spcAft>
                <a:spcPct val="0"/>
              </a:spcAft>
              <a:tabLst>
                <a:tab pos="533400" algn="l"/>
              </a:tabLst>
              <a:defRPr>
                <a:solidFill>
                  <a:schemeClr val="tx1"/>
                </a:solidFill>
                <a:latin typeface="Arial" charset="0"/>
              </a:defRPr>
            </a:lvl7pPr>
            <a:lvl8pPr marL="3597275" indent="-228600" eaLnBrk="0" fontAlgn="base" hangingPunct="0">
              <a:spcBef>
                <a:spcPct val="0"/>
              </a:spcBef>
              <a:spcAft>
                <a:spcPct val="0"/>
              </a:spcAft>
              <a:tabLst>
                <a:tab pos="533400" algn="l"/>
              </a:tabLst>
              <a:defRPr>
                <a:solidFill>
                  <a:schemeClr val="tx1"/>
                </a:solidFill>
                <a:latin typeface="Arial" charset="0"/>
              </a:defRPr>
            </a:lvl8pPr>
            <a:lvl9pPr marL="4054475" indent="-228600" eaLnBrk="0" fontAlgn="base" hangingPunct="0">
              <a:spcBef>
                <a:spcPct val="0"/>
              </a:spcBef>
              <a:spcAft>
                <a:spcPct val="0"/>
              </a:spcAft>
              <a:tabLst>
                <a:tab pos="533400" algn="l"/>
              </a:tabLst>
              <a:defRPr>
                <a:solidFill>
                  <a:schemeClr val="tx1"/>
                </a:solidFill>
                <a:latin typeface="Arial" charset="0"/>
              </a:defRPr>
            </a:lvl9pPr>
          </a:lstStyle>
          <a:p>
            <a:pPr eaLnBrk="1" hangingPunct="1">
              <a:defRPr/>
            </a:pPr>
            <a:r>
              <a:rPr lang="fr-FR" altLang="fr-FR" sz="2800" b="1" dirty="0">
                <a:latin typeface="Calibri" panose="020F0502020204030204" pitchFamily="34" charset="0"/>
                <a:cs typeface="Calibri" panose="020F0502020204030204" pitchFamily="34" charset="0"/>
              </a:rPr>
              <a:t>Le climat de Toundra ET</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 connaît un dégel durant quelques mois ;</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Il peut être de type </a:t>
            </a:r>
            <a:r>
              <a:rPr lang="fr-FR" altLang="fr-FR" b="1" dirty="0">
                <a:solidFill>
                  <a:srgbClr val="0000FF"/>
                </a:solidFill>
                <a:latin typeface="Calibri" panose="020F0502020204030204" pitchFamily="34" charset="0"/>
                <a:cs typeface="Calibri" panose="020F0502020204030204" pitchFamily="34" charset="0"/>
              </a:rPr>
              <a:t>océanique</a:t>
            </a:r>
            <a:r>
              <a:rPr lang="fr-FR" altLang="fr-FR" dirty="0">
                <a:solidFill>
                  <a:srgbClr val="000000"/>
                </a:solidFill>
                <a:latin typeface="Calibri" panose="020F0502020204030204" pitchFamily="34" charset="0"/>
                <a:cs typeface="Calibri" panose="020F0502020204030204" pitchFamily="34" charset="0"/>
              </a:rPr>
              <a:t> comme </a:t>
            </a:r>
            <a:r>
              <a:rPr lang="fr-FR" altLang="fr-FR" dirty="0" err="1">
                <a:solidFill>
                  <a:srgbClr val="000000"/>
                </a:solidFill>
                <a:latin typeface="Calibri" panose="020F0502020204030204" pitchFamily="34" charset="0"/>
                <a:cs typeface="Calibri" panose="020F0502020204030204" pitchFamily="34" charset="0"/>
              </a:rPr>
              <a:t>Isfjord</a:t>
            </a:r>
            <a:r>
              <a:rPr lang="fr-FR" altLang="fr-FR" dirty="0">
                <a:solidFill>
                  <a:srgbClr val="000000"/>
                </a:solidFill>
                <a:latin typeface="Calibri" panose="020F0502020204030204" pitchFamily="34" charset="0"/>
                <a:cs typeface="Calibri" panose="020F0502020204030204" pitchFamily="34" charset="0"/>
              </a:rPr>
              <a:t> Radio  </a:t>
            </a:r>
            <a:r>
              <a:rPr lang="fr-FR" altLang="fr-FR" sz="2800" b="1" dirty="0" err="1">
                <a:latin typeface="Calibri" panose="020F0502020204030204" pitchFamily="34" charset="0"/>
                <a:cs typeface="Calibri" panose="020F0502020204030204" pitchFamily="34" charset="0"/>
              </a:rPr>
              <a:t>ETf</a:t>
            </a:r>
            <a:r>
              <a:rPr lang="fr-FR" altLang="fr-FR" dirty="0">
                <a:solidFill>
                  <a:srgbClr val="000000"/>
                </a:solidFill>
                <a:latin typeface="Calibri" panose="020F0502020204030204" pitchFamily="34" charset="0"/>
                <a:cs typeface="Calibri" panose="020F0502020204030204" pitchFamily="34" charset="0"/>
              </a:rPr>
              <a:t> </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 précipitations toute l’année, faibles ;</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 amplitude thermique moyenne annuelle de l’ordre de 20°C.</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a:t>
            </a:r>
          </a:p>
        </p:txBody>
      </p:sp>
      <p:sp>
        <p:nvSpPr>
          <p:cNvPr id="87049" name="Rectangle 1"/>
          <p:cNvSpPr>
            <a:spLocks noChangeArrowheads="1"/>
          </p:cNvSpPr>
          <p:nvPr/>
        </p:nvSpPr>
        <p:spPr bwMode="auto">
          <a:xfrm>
            <a:off x="246200" y="165689"/>
            <a:ext cx="2143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i="1" dirty="0">
                <a:solidFill>
                  <a:srgbClr val="000000"/>
                </a:solidFill>
                <a:latin typeface="Times New Roman" pitchFamily="18" charset="0"/>
              </a:rPr>
              <a:t>Archipel du Svalbard</a:t>
            </a:r>
          </a:p>
        </p:txBody>
      </p:sp>
      <p:sp>
        <p:nvSpPr>
          <p:cNvPr id="87050" name="Rectangle 11"/>
          <p:cNvSpPr>
            <a:spLocks noChangeArrowheads="1"/>
          </p:cNvSpPr>
          <p:nvPr/>
        </p:nvSpPr>
        <p:spPr bwMode="auto">
          <a:xfrm>
            <a:off x="6668446" y="2526446"/>
            <a:ext cx="915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i="1" dirty="0">
                <a:solidFill>
                  <a:srgbClr val="000000"/>
                </a:solidFill>
                <a:latin typeface="Times New Roman" pitchFamily="18" charset="0"/>
              </a:rPr>
              <a:t>Canada</a:t>
            </a:r>
          </a:p>
        </p:txBody>
      </p:sp>
      <p:sp>
        <p:nvSpPr>
          <p:cNvPr id="9" name="ZoneTexte 8">
            <a:extLst>
              <a:ext uri="{FF2B5EF4-FFF2-40B4-BE49-F238E27FC236}">
                <a16:creationId xmlns:a16="http://schemas.microsoft.com/office/drawing/2014/main" id="{76902067-213A-42D5-A6E9-C26AB94A52D1}"/>
              </a:ext>
            </a:extLst>
          </p:cNvPr>
          <p:cNvSpPr txBox="1">
            <a:spLocks noChangeArrowheads="1"/>
          </p:cNvSpPr>
          <p:nvPr/>
        </p:nvSpPr>
        <p:spPr bwMode="auto">
          <a:xfrm>
            <a:off x="-162721" y="6056605"/>
            <a:ext cx="578008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18000">
            <a:spAutoFit/>
          </a:bodyPr>
          <a:lstStyle>
            <a:lvl1pPr indent="354013" algn="l" eaLnBrk="0" hangingPunct="0">
              <a:tabLst>
                <a:tab pos="533400" algn="l"/>
              </a:tabLst>
              <a:defRPr>
                <a:solidFill>
                  <a:schemeClr val="tx1"/>
                </a:solidFill>
                <a:latin typeface="Arial" charset="0"/>
              </a:defRPr>
            </a:lvl1pPr>
            <a:lvl2pPr marL="1001713" indent="-285750" algn="l" eaLnBrk="0" hangingPunct="0">
              <a:tabLst>
                <a:tab pos="533400" algn="l"/>
              </a:tabLst>
              <a:defRPr>
                <a:solidFill>
                  <a:schemeClr val="tx1"/>
                </a:solidFill>
                <a:latin typeface="Arial" charset="0"/>
              </a:defRPr>
            </a:lvl2pPr>
            <a:lvl3pPr marL="1409700" indent="-228600" algn="l" eaLnBrk="0" hangingPunct="0">
              <a:tabLst>
                <a:tab pos="533400" algn="l"/>
              </a:tabLst>
              <a:defRPr>
                <a:solidFill>
                  <a:schemeClr val="tx1"/>
                </a:solidFill>
                <a:latin typeface="Arial" charset="0"/>
              </a:defRPr>
            </a:lvl3pPr>
            <a:lvl4pPr marL="1817688" indent="-228600" algn="l" eaLnBrk="0" hangingPunct="0">
              <a:tabLst>
                <a:tab pos="533400" algn="l"/>
              </a:tabLst>
              <a:defRPr>
                <a:solidFill>
                  <a:schemeClr val="tx1"/>
                </a:solidFill>
                <a:latin typeface="Arial" charset="0"/>
              </a:defRPr>
            </a:lvl4pPr>
            <a:lvl5pPr marL="2225675" indent="-228600" algn="l" eaLnBrk="0" hangingPunct="0">
              <a:tabLst>
                <a:tab pos="533400" algn="l"/>
              </a:tabLst>
              <a:defRPr>
                <a:solidFill>
                  <a:schemeClr val="tx1"/>
                </a:solidFill>
                <a:latin typeface="Arial" charset="0"/>
              </a:defRPr>
            </a:lvl5pPr>
            <a:lvl6pPr marL="2682875" indent="-228600" eaLnBrk="0" fontAlgn="base" hangingPunct="0">
              <a:spcBef>
                <a:spcPct val="0"/>
              </a:spcBef>
              <a:spcAft>
                <a:spcPct val="0"/>
              </a:spcAft>
              <a:tabLst>
                <a:tab pos="533400" algn="l"/>
              </a:tabLst>
              <a:defRPr>
                <a:solidFill>
                  <a:schemeClr val="tx1"/>
                </a:solidFill>
                <a:latin typeface="Arial" charset="0"/>
              </a:defRPr>
            </a:lvl6pPr>
            <a:lvl7pPr marL="3140075" indent="-228600" eaLnBrk="0" fontAlgn="base" hangingPunct="0">
              <a:spcBef>
                <a:spcPct val="0"/>
              </a:spcBef>
              <a:spcAft>
                <a:spcPct val="0"/>
              </a:spcAft>
              <a:tabLst>
                <a:tab pos="533400" algn="l"/>
              </a:tabLst>
              <a:defRPr>
                <a:solidFill>
                  <a:schemeClr val="tx1"/>
                </a:solidFill>
                <a:latin typeface="Arial" charset="0"/>
              </a:defRPr>
            </a:lvl7pPr>
            <a:lvl8pPr marL="3597275" indent="-228600" eaLnBrk="0" fontAlgn="base" hangingPunct="0">
              <a:spcBef>
                <a:spcPct val="0"/>
              </a:spcBef>
              <a:spcAft>
                <a:spcPct val="0"/>
              </a:spcAft>
              <a:tabLst>
                <a:tab pos="533400" algn="l"/>
              </a:tabLst>
              <a:defRPr>
                <a:solidFill>
                  <a:schemeClr val="tx1"/>
                </a:solidFill>
                <a:latin typeface="Arial" charset="0"/>
              </a:defRPr>
            </a:lvl8pPr>
            <a:lvl9pPr marL="4054475" indent="-228600" eaLnBrk="0" fontAlgn="base" hangingPunct="0">
              <a:spcBef>
                <a:spcPct val="0"/>
              </a:spcBef>
              <a:spcAft>
                <a:spcPct val="0"/>
              </a:spcAft>
              <a:tabLst>
                <a:tab pos="533400" algn="l"/>
              </a:tabLst>
              <a:defRPr>
                <a:solidFill>
                  <a:schemeClr val="tx1"/>
                </a:solidFill>
                <a:latin typeface="Arial" charset="0"/>
              </a:defRPr>
            </a:lvl9pPr>
          </a:lstStyle>
          <a:p>
            <a:pPr eaLnBrk="1" hangingPunct="1">
              <a:defRPr/>
            </a:pPr>
            <a:r>
              <a:rPr lang="fr-FR" altLang="fr-FR" sz="2800" b="1" dirty="0">
                <a:latin typeface="Calibri" panose="020F0502020204030204" pitchFamily="34" charset="0"/>
                <a:cs typeface="Calibri" panose="020F0502020204030204" pitchFamily="34" charset="0"/>
              </a:rPr>
              <a:t>Le climat  d’inlandsis EF</a:t>
            </a:r>
          </a:p>
          <a:p>
            <a:pPr eaLnBrk="1" hangingPunct="1">
              <a:defRPr/>
            </a:pPr>
            <a:r>
              <a:rPr lang="fr-FR" altLang="fr-FR" dirty="0">
                <a:latin typeface="Calibri" panose="020F0502020204030204" pitchFamily="34" charset="0"/>
                <a:cs typeface="Calibri" panose="020F0502020204030204" pitchFamily="34" charset="0"/>
              </a:rPr>
              <a:t>	- connaît le gel permanent</a:t>
            </a:r>
          </a:p>
          <a:p>
            <a:pPr eaLnBrk="1" hangingPunct="1">
              <a:defRPr/>
            </a:pPr>
            <a:endParaRPr lang="fr-FR" altLang="fr-FR"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63109AA6-4859-4E96-B143-BE2E2399FD9A}"/>
              </a:ext>
            </a:extLst>
          </p:cNvPr>
          <p:cNvSpPr/>
          <p:nvPr/>
        </p:nvSpPr>
        <p:spPr>
          <a:xfrm>
            <a:off x="337344" y="3540782"/>
            <a:ext cx="5637328" cy="1354217"/>
          </a:xfrm>
          <a:prstGeom prst="rect">
            <a:avLst/>
          </a:prstGeom>
        </p:spPr>
        <p:txBody>
          <a:bodyPr wrap="square">
            <a:spAutoFit/>
          </a:bodyPr>
          <a:lstStyle/>
          <a:p>
            <a:pPr eaLnBrk="1" hangingPunct="1">
              <a:defRPr/>
            </a:pPr>
            <a:r>
              <a:rPr lang="fr-FR" altLang="fr-FR" dirty="0">
                <a:solidFill>
                  <a:srgbClr val="000000"/>
                </a:solidFill>
                <a:latin typeface="Calibri" panose="020F0502020204030204" pitchFamily="34" charset="0"/>
                <a:cs typeface="Calibri" panose="020F0502020204030204" pitchFamily="34" charset="0"/>
              </a:rPr>
              <a:t>Il peut être de type </a:t>
            </a:r>
            <a:r>
              <a:rPr lang="fr-FR" altLang="fr-FR" b="1" dirty="0">
                <a:solidFill>
                  <a:srgbClr val="0000FF"/>
                </a:solidFill>
                <a:latin typeface="Calibri" panose="020F0502020204030204" pitchFamily="34" charset="0"/>
                <a:cs typeface="Calibri" panose="020F0502020204030204" pitchFamily="34" charset="0"/>
              </a:rPr>
              <a:t>continental</a:t>
            </a:r>
            <a:r>
              <a:rPr lang="fr-FR" altLang="fr-FR" dirty="0">
                <a:solidFill>
                  <a:srgbClr val="990099"/>
                </a:solidFill>
                <a:latin typeface="Calibri" panose="020F0502020204030204" pitchFamily="34" charset="0"/>
                <a:cs typeface="Calibri" panose="020F0502020204030204" pitchFamily="34" charset="0"/>
              </a:rPr>
              <a:t> </a:t>
            </a:r>
            <a:r>
              <a:rPr lang="fr-FR" altLang="fr-FR" dirty="0">
                <a:solidFill>
                  <a:srgbClr val="000000"/>
                </a:solidFill>
                <a:latin typeface="Calibri" panose="020F0502020204030204" pitchFamily="34" charset="0"/>
                <a:cs typeface="Calibri" panose="020F0502020204030204" pitchFamily="34" charset="0"/>
              </a:rPr>
              <a:t>comme Euréka </a:t>
            </a:r>
            <a:r>
              <a:rPr lang="fr-FR" altLang="fr-FR" sz="2800" b="1" dirty="0" err="1">
                <a:latin typeface="Calibri" panose="020F0502020204030204" pitchFamily="34" charset="0"/>
                <a:cs typeface="Calibri" panose="020F0502020204030204" pitchFamily="34" charset="0"/>
              </a:rPr>
              <a:t>ETw</a:t>
            </a:r>
            <a:endParaRPr lang="fr-FR" altLang="fr-FR" dirty="0">
              <a:latin typeface="Calibri" panose="020F0502020204030204" pitchFamily="34" charset="0"/>
              <a:cs typeface="Calibri" panose="020F0502020204030204" pitchFamily="34" charset="0"/>
            </a:endParaRPr>
          </a:p>
          <a:p>
            <a:pPr eaLnBrk="1" hangingPunct="1">
              <a:defRPr/>
            </a:pPr>
            <a:r>
              <a:rPr lang="fr-FR" altLang="fr-FR" dirty="0">
                <a:solidFill>
                  <a:srgbClr val="000000"/>
                </a:solidFill>
                <a:latin typeface="Calibri" panose="020F0502020204030204" pitchFamily="34" charset="0"/>
                <a:cs typeface="Calibri" panose="020F0502020204030204" pitchFamily="34" charset="0"/>
              </a:rPr>
              <a:t>  - très peu de précipitations mais maximum en été ;</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 hiver très froid et très sec ;</a:t>
            </a:r>
          </a:p>
          <a:p>
            <a:pPr eaLnBrk="1" hangingPunct="1">
              <a:defRPr/>
            </a:pPr>
            <a:r>
              <a:rPr lang="fr-FR" altLang="fr-FR" dirty="0">
                <a:solidFill>
                  <a:srgbClr val="000000"/>
                </a:solidFill>
                <a:latin typeface="Calibri" panose="020F0502020204030204" pitchFamily="34" charset="0"/>
                <a:cs typeface="Calibri" panose="020F0502020204030204" pitchFamily="34" charset="0"/>
              </a:rPr>
              <a:t>  - amplitude thermique moyenne annuelle &gt; 20°C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autres_agences">
            <a:extLst>
              <a:ext uri="{FF2B5EF4-FFF2-40B4-BE49-F238E27FC236}">
                <a16:creationId xmlns:a16="http://schemas.microsoft.com/office/drawing/2014/main" id="{D5CFF3E0-CE0A-4D7E-A5C1-F23833F1B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071688"/>
            <a:ext cx="4197350" cy="4786312"/>
          </a:xfrm>
          <a:prstGeom prst="rect">
            <a:avLst/>
          </a:prstGeom>
          <a:noFill/>
          <a:extLst>
            <a:ext uri="{909E8E84-426E-40DD-AFC4-6F175D3DCCD1}">
              <a14:hiddenFill xmlns:a14="http://schemas.microsoft.com/office/drawing/2010/main">
                <a:solidFill>
                  <a:srgbClr val="FFFFFF"/>
                </a:solidFill>
              </a14:hiddenFill>
            </a:ext>
          </a:extLst>
        </p:spPr>
      </p:pic>
      <p:sp>
        <p:nvSpPr>
          <p:cNvPr id="118787" name="Rectangle 3">
            <a:extLst>
              <a:ext uri="{FF2B5EF4-FFF2-40B4-BE49-F238E27FC236}">
                <a16:creationId xmlns:a16="http://schemas.microsoft.com/office/drawing/2014/main" id="{6204674E-2C6A-4CD4-B37C-89AAB5242F5D}"/>
              </a:ext>
            </a:extLst>
          </p:cNvPr>
          <p:cNvSpPr>
            <a:spLocks noChangeArrowheads="1"/>
          </p:cNvSpPr>
          <p:nvPr/>
        </p:nvSpPr>
        <p:spPr bwMode="auto">
          <a:xfrm>
            <a:off x="0" y="1743075"/>
            <a:ext cx="3021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fr-FR" altLang="fr-FR" i="1" u="sng">
                <a:latin typeface="Calibri" panose="020F0502020204030204" pitchFamily="34" charset="0"/>
              </a:rPr>
              <a:t>Les agences de l'eau en France</a:t>
            </a:r>
          </a:p>
        </p:txBody>
      </p:sp>
      <p:graphicFrame>
        <p:nvGraphicFramePr>
          <p:cNvPr id="118788" name="Group 4">
            <a:extLst>
              <a:ext uri="{FF2B5EF4-FFF2-40B4-BE49-F238E27FC236}">
                <a16:creationId xmlns:a16="http://schemas.microsoft.com/office/drawing/2014/main" id="{D385030F-C8F4-47F2-B253-9CFEB314DE61}"/>
              </a:ext>
            </a:extLst>
          </p:cNvPr>
          <p:cNvGraphicFramePr>
            <a:graphicFrameLocks noGrp="1"/>
          </p:cNvGraphicFramePr>
          <p:nvPr/>
        </p:nvGraphicFramePr>
        <p:xfrm>
          <a:off x="4500563" y="3141663"/>
          <a:ext cx="4427537" cy="1655763"/>
        </p:xfrm>
        <a:graphic>
          <a:graphicData uri="http://schemas.openxmlformats.org/drawingml/2006/table">
            <a:tbl>
              <a:tblPr/>
              <a:tblGrid>
                <a:gridCol w="4427537">
                  <a:extLst>
                    <a:ext uri="{9D8B030D-6E8A-4147-A177-3AD203B41FA5}">
                      <a16:colId xmlns:a16="http://schemas.microsoft.com/office/drawing/2014/main" val="1514252499"/>
                    </a:ext>
                  </a:extLst>
                </a:gridCol>
              </a:tblGrid>
              <a:tr h="16557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000000"/>
                          </a:solidFill>
                          <a:effectLst/>
                          <a:latin typeface="Calibri" panose="020F0502020204030204" pitchFamily="34" charset="0"/>
                        </a:rPr>
                        <a:t>La gestion de l'eau s'organise par grands bassins hydrographiques : le territoire des six agences de l'eau, créées par la loi de 1964, résulte d'un découpage naturel suivant la ligne de partage des eaux.</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9719888"/>
                  </a:ext>
                </a:extLst>
              </a:tr>
            </a:tbl>
          </a:graphicData>
        </a:graphic>
      </p:graphicFrame>
      <p:sp>
        <p:nvSpPr>
          <p:cNvPr id="118794" name="Text Box 10">
            <a:extLst>
              <a:ext uri="{FF2B5EF4-FFF2-40B4-BE49-F238E27FC236}">
                <a16:creationId xmlns:a16="http://schemas.microsoft.com/office/drawing/2014/main" id="{677629B3-4954-403B-BECE-169C1ADA4706}"/>
              </a:ext>
            </a:extLst>
          </p:cNvPr>
          <p:cNvSpPr txBox="1">
            <a:spLocks noChangeArrowheads="1"/>
          </p:cNvSpPr>
          <p:nvPr/>
        </p:nvSpPr>
        <p:spPr bwMode="auto">
          <a:xfrm>
            <a:off x="0" y="1117600"/>
            <a:ext cx="6972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dirty="0">
                <a:latin typeface="Calibri" panose="020F0502020204030204" pitchFamily="34" charset="0"/>
              </a:rPr>
              <a:t>La gestion de l’eau en France s’appuie sur les limites des bassins versants</a:t>
            </a:r>
          </a:p>
        </p:txBody>
      </p:sp>
      <p:sp>
        <p:nvSpPr>
          <p:cNvPr id="7" name="Rectangle 6">
            <a:extLst>
              <a:ext uri="{FF2B5EF4-FFF2-40B4-BE49-F238E27FC236}">
                <a16:creationId xmlns:a16="http://schemas.microsoft.com/office/drawing/2014/main" id="{DD6F091A-59AD-477F-9D7D-A37FAB2B2BA3}"/>
              </a:ext>
            </a:extLst>
          </p:cNvPr>
          <p:cNvSpPr/>
          <p:nvPr/>
        </p:nvSpPr>
        <p:spPr>
          <a:xfrm>
            <a:off x="395228" y="338460"/>
            <a:ext cx="5837322" cy="369332"/>
          </a:xfrm>
          <a:prstGeom prst="rect">
            <a:avLst/>
          </a:prstGeom>
          <a:ln>
            <a:solidFill>
              <a:schemeClr val="accent4">
                <a:lumMod val="50000"/>
                <a:lumOff val="50000"/>
              </a:schemeClr>
            </a:solidFill>
          </a:ln>
        </p:spPr>
        <p:txBody>
          <a:bodyPr wrap="square">
            <a:spAutoFit/>
          </a:bodyPr>
          <a:lstStyle/>
          <a:p>
            <a:r>
              <a:rPr lang="fr-FR" altLang="fr-FR" b="1" dirty="0">
                <a:latin typeface="Arial Narrow" panose="020B0606020202030204" pitchFamily="34" charset="0"/>
                <a:cs typeface="Times New Roman" panose="02020603050405020304" pitchFamily="18" charset="0"/>
              </a:rPr>
              <a:t>Le bassin versant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Rhin-Meuse_Europe_2">
            <a:extLst>
              <a:ext uri="{FF2B5EF4-FFF2-40B4-BE49-F238E27FC236}">
                <a16:creationId xmlns:a16="http://schemas.microsoft.com/office/drawing/2014/main" id="{54BAF09B-86D7-438F-9497-FDD7C5A7C440}"/>
              </a:ext>
            </a:extLst>
          </p:cNvPr>
          <p:cNvPicPr>
            <a:picLocks noChangeAspect="1" noChangeArrowheads="1"/>
          </p:cNvPicPr>
          <p:nvPr/>
        </p:nvPicPr>
        <p:blipFill>
          <a:blip r:embed="rId2" cstate="print">
            <a:clrChange>
              <a:clrFrom>
                <a:srgbClr val="D4D0C7"/>
              </a:clrFrom>
              <a:clrTo>
                <a:srgbClr val="D4D0C7">
                  <a:alpha val="0"/>
                </a:srgbClr>
              </a:clrTo>
            </a:clrChange>
            <a:extLst>
              <a:ext uri="{28A0092B-C50C-407E-A947-70E740481C1C}">
                <a14:useLocalDpi xmlns:a14="http://schemas.microsoft.com/office/drawing/2010/main" val="0"/>
              </a:ext>
            </a:extLst>
          </a:blip>
          <a:srcRect/>
          <a:stretch>
            <a:fillRect/>
          </a:stretch>
        </p:blipFill>
        <p:spPr bwMode="auto">
          <a:xfrm>
            <a:off x="900113" y="976313"/>
            <a:ext cx="8088312" cy="5881687"/>
          </a:xfrm>
          <a:prstGeom prst="rect">
            <a:avLst/>
          </a:prstGeom>
          <a:noFill/>
          <a:extLst>
            <a:ext uri="{909E8E84-426E-40DD-AFC4-6F175D3DCCD1}">
              <a14:hiddenFill xmlns:a14="http://schemas.microsoft.com/office/drawing/2010/main">
                <a:solidFill>
                  <a:srgbClr val="FFFFFF"/>
                </a:solidFill>
              </a14:hiddenFill>
            </a:ext>
          </a:extLst>
        </p:spPr>
      </p:pic>
      <p:sp>
        <p:nvSpPr>
          <p:cNvPr id="119811" name="Text Box 3">
            <a:extLst>
              <a:ext uri="{FF2B5EF4-FFF2-40B4-BE49-F238E27FC236}">
                <a16:creationId xmlns:a16="http://schemas.microsoft.com/office/drawing/2014/main" id="{B71F70D6-F91B-470E-8BC6-41B65F701FE8}"/>
              </a:ext>
            </a:extLst>
          </p:cNvPr>
          <p:cNvSpPr txBox="1">
            <a:spLocks noChangeArrowheads="1"/>
          </p:cNvSpPr>
          <p:nvPr/>
        </p:nvSpPr>
        <p:spPr bwMode="auto">
          <a:xfrm>
            <a:off x="1027113" y="773113"/>
            <a:ext cx="7007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fr-FR">
                <a:latin typeface="Calibri" panose="020F0502020204030204" pitchFamily="34" charset="0"/>
              </a:rPr>
              <a:t>La Directive Cadre Européenne s’appuie sur les </a:t>
            </a:r>
            <a:r>
              <a:rPr lang="fr-FR" altLang="fr-FR" b="1" u="sng">
                <a:solidFill>
                  <a:srgbClr val="CC0000"/>
                </a:solidFill>
                <a:latin typeface="Calibri" panose="020F0502020204030204" pitchFamily="34" charset="0"/>
              </a:rPr>
              <a:t>districts hydrographiques</a:t>
            </a:r>
          </a:p>
        </p:txBody>
      </p:sp>
      <p:sp>
        <p:nvSpPr>
          <p:cNvPr id="5" name="Rectangle 4">
            <a:extLst>
              <a:ext uri="{FF2B5EF4-FFF2-40B4-BE49-F238E27FC236}">
                <a16:creationId xmlns:a16="http://schemas.microsoft.com/office/drawing/2014/main" id="{74F82C7D-55A7-42BC-9CF6-EB249747E9BC}"/>
              </a:ext>
            </a:extLst>
          </p:cNvPr>
          <p:cNvSpPr/>
          <p:nvPr/>
        </p:nvSpPr>
        <p:spPr>
          <a:xfrm>
            <a:off x="395228" y="338460"/>
            <a:ext cx="5837322" cy="369332"/>
          </a:xfrm>
          <a:prstGeom prst="rect">
            <a:avLst/>
          </a:prstGeom>
          <a:ln>
            <a:solidFill>
              <a:schemeClr val="accent4">
                <a:lumMod val="50000"/>
                <a:lumOff val="50000"/>
              </a:schemeClr>
            </a:solidFill>
          </a:ln>
        </p:spPr>
        <p:txBody>
          <a:bodyPr wrap="square">
            <a:spAutoFit/>
          </a:bodyPr>
          <a:lstStyle/>
          <a:p>
            <a:r>
              <a:rPr lang="fr-FR" altLang="fr-FR" b="1" dirty="0">
                <a:latin typeface="Arial Narrow" panose="020B0606020202030204" pitchFamily="34" charset="0"/>
                <a:cs typeface="Times New Roman" panose="02020603050405020304" pitchFamily="18" charset="0"/>
              </a:rPr>
              <a:t>Le bassin versant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4D907576-FC74-44C9-90CA-37AF6A9832BC}"/>
              </a:ext>
            </a:extLst>
          </p:cNvPr>
          <p:cNvSpPr/>
          <p:nvPr/>
        </p:nvSpPr>
        <p:spPr>
          <a:xfrm>
            <a:off x="3833165" y="5098694"/>
            <a:ext cx="2794406" cy="350376"/>
          </a:xfrm>
          <a:custGeom>
            <a:avLst/>
            <a:gdLst>
              <a:gd name="connsiteX0" fmla="*/ 0 w 2794406"/>
              <a:gd name="connsiteY0" fmla="*/ 146304 h 350376"/>
              <a:gd name="connsiteX1" fmla="*/ 58521 w 2794406"/>
              <a:gd name="connsiteY1" fmla="*/ 256032 h 350376"/>
              <a:gd name="connsiteX2" fmla="*/ 168249 w 2794406"/>
              <a:gd name="connsiteY2" fmla="*/ 343814 h 350376"/>
              <a:gd name="connsiteX3" fmla="*/ 292608 w 2794406"/>
              <a:gd name="connsiteY3" fmla="*/ 321869 h 350376"/>
              <a:gd name="connsiteX4" fmla="*/ 563270 w 2794406"/>
              <a:gd name="connsiteY4" fmla="*/ 146304 h 350376"/>
              <a:gd name="connsiteX5" fmla="*/ 863193 w 2794406"/>
              <a:gd name="connsiteY5" fmla="*/ 43891 h 350376"/>
              <a:gd name="connsiteX6" fmla="*/ 1192377 w 2794406"/>
              <a:gd name="connsiteY6" fmla="*/ 7315 h 350376"/>
              <a:gd name="connsiteX7" fmla="*/ 1565453 w 2794406"/>
              <a:gd name="connsiteY7" fmla="*/ 0 h 350376"/>
              <a:gd name="connsiteX8" fmla="*/ 1806854 w 2794406"/>
              <a:gd name="connsiteY8" fmla="*/ 7315 h 350376"/>
              <a:gd name="connsiteX9" fmla="*/ 2048256 w 2794406"/>
              <a:gd name="connsiteY9" fmla="*/ 43891 h 350376"/>
              <a:gd name="connsiteX10" fmla="*/ 2267712 w 2794406"/>
              <a:gd name="connsiteY10" fmla="*/ 102413 h 350376"/>
              <a:gd name="connsiteX11" fmla="*/ 2567635 w 2794406"/>
              <a:gd name="connsiteY11" fmla="*/ 226771 h 350376"/>
              <a:gd name="connsiteX12" fmla="*/ 2713939 w 2794406"/>
              <a:gd name="connsiteY12" fmla="*/ 292608 h 350376"/>
              <a:gd name="connsiteX13" fmla="*/ 2794406 w 2794406"/>
              <a:gd name="connsiteY13" fmla="*/ 343814 h 35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4406" h="350376">
                <a:moveTo>
                  <a:pt x="0" y="146304"/>
                </a:moveTo>
                <a:cubicBezTo>
                  <a:pt x="15240" y="184709"/>
                  <a:pt x="30480" y="223114"/>
                  <a:pt x="58521" y="256032"/>
                </a:cubicBezTo>
                <a:cubicBezTo>
                  <a:pt x="86562" y="288950"/>
                  <a:pt x="129235" y="332841"/>
                  <a:pt x="168249" y="343814"/>
                </a:cubicBezTo>
                <a:cubicBezTo>
                  <a:pt x="207264" y="354787"/>
                  <a:pt x="226771" y="354787"/>
                  <a:pt x="292608" y="321869"/>
                </a:cubicBezTo>
                <a:cubicBezTo>
                  <a:pt x="358445" y="288951"/>
                  <a:pt x="468173" y="192634"/>
                  <a:pt x="563270" y="146304"/>
                </a:cubicBezTo>
                <a:cubicBezTo>
                  <a:pt x="658367" y="99974"/>
                  <a:pt x="758342" y="67056"/>
                  <a:pt x="863193" y="43891"/>
                </a:cubicBezTo>
                <a:cubicBezTo>
                  <a:pt x="968044" y="20726"/>
                  <a:pt x="1075334" y="14630"/>
                  <a:pt x="1192377" y="7315"/>
                </a:cubicBezTo>
                <a:cubicBezTo>
                  <a:pt x="1309420" y="0"/>
                  <a:pt x="1463040" y="0"/>
                  <a:pt x="1565453" y="0"/>
                </a:cubicBezTo>
                <a:cubicBezTo>
                  <a:pt x="1667866" y="0"/>
                  <a:pt x="1726387" y="0"/>
                  <a:pt x="1806854" y="7315"/>
                </a:cubicBezTo>
                <a:cubicBezTo>
                  <a:pt x="1887321" y="14630"/>
                  <a:pt x="1971446" y="28041"/>
                  <a:pt x="2048256" y="43891"/>
                </a:cubicBezTo>
                <a:cubicBezTo>
                  <a:pt x="2125066" y="59741"/>
                  <a:pt x="2181149" y="71933"/>
                  <a:pt x="2267712" y="102413"/>
                </a:cubicBezTo>
                <a:cubicBezTo>
                  <a:pt x="2354275" y="132893"/>
                  <a:pt x="2493264" y="195072"/>
                  <a:pt x="2567635" y="226771"/>
                </a:cubicBezTo>
                <a:cubicBezTo>
                  <a:pt x="2642006" y="258470"/>
                  <a:pt x="2676144" y="273101"/>
                  <a:pt x="2713939" y="292608"/>
                </a:cubicBezTo>
                <a:cubicBezTo>
                  <a:pt x="2751734" y="312115"/>
                  <a:pt x="2773070" y="327964"/>
                  <a:pt x="2794406" y="34381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a:extLst>
              <a:ext uri="{FF2B5EF4-FFF2-40B4-BE49-F238E27FC236}">
                <a16:creationId xmlns:a16="http://schemas.microsoft.com/office/drawing/2014/main" id="{DE2A7DF0-2F66-4A8D-B531-6B30FFC45553}"/>
              </a:ext>
            </a:extLst>
          </p:cNvPr>
          <p:cNvGrpSpPr/>
          <p:nvPr/>
        </p:nvGrpSpPr>
        <p:grpSpPr>
          <a:xfrm>
            <a:off x="1584043" y="778260"/>
            <a:ext cx="7146345" cy="5041789"/>
            <a:chOff x="1584043" y="778260"/>
            <a:chExt cx="7146345" cy="5041789"/>
          </a:xfrm>
        </p:grpSpPr>
        <p:grpSp>
          <p:nvGrpSpPr>
            <p:cNvPr id="38" name="Groupe 37">
              <a:extLst>
                <a:ext uri="{FF2B5EF4-FFF2-40B4-BE49-F238E27FC236}">
                  <a16:creationId xmlns:a16="http://schemas.microsoft.com/office/drawing/2014/main" id="{5A225091-6AE3-4377-93C6-167912C1A85F}"/>
                </a:ext>
              </a:extLst>
            </p:cNvPr>
            <p:cNvGrpSpPr/>
            <p:nvPr/>
          </p:nvGrpSpPr>
          <p:grpSpPr>
            <a:xfrm>
              <a:off x="1584043" y="778260"/>
              <a:ext cx="7146345" cy="5041789"/>
              <a:chOff x="389137" y="1576494"/>
              <a:chExt cx="7146345" cy="5041789"/>
            </a:xfrm>
          </p:grpSpPr>
          <p:pic>
            <p:nvPicPr>
              <p:cNvPr id="2" name="Picture 2">
                <a:extLst>
                  <a:ext uri="{FF2B5EF4-FFF2-40B4-BE49-F238E27FC236}">
                    <a16:creationId xmlns:a16="http://schemas.microsoft.com/office/drawing/2014/main" id="{46AFAF23-637F-49E7-9339-16AFB2A0EF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41" t="34000" r="19089" b="38895"/>
              <a:stretch/>
            </p:blipFill>
            <p:spPr bwMode="auto">
              <a:xfrm>
                <a:off x="834644" y="1761160"/>
                <a:ext cx="6700838" cy="286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FA2BCF79-C66F-4063-9E9E-4C01272B099B}"/>
                  </a:ext>
                </a:extLst>
              </p:cNvPr>
              <p:cNvSpPr/>
              <p:nvPr/>
            </p:nvSpPr>
            <p:spPr>
              <a:xfrm>
                <a:off x="389137" y="1576494"/>
                <a:ext cx="1840568" cy="369332"/>
              </a:xfrm>
              <a:prstGeom prst="rect">
                <a:avLst/>
              </a:prstGeom>
            </p:spPr>
            <p:txBody>
              <a:bodyPr wrap="none">
                <a:spAutoFit/>
              </a:bodyPr>
              <a:lstStyle/>
              <a:p>
                <a:r>
                  <a:rPr lang="fr-FR" altLang="fr-FR" b="1" dirty="0">
                    <a:solidFill>
                      <a:srgbClr val="0000FF"/>
                    </a:solidFill>
                    <a:latin typeface="Arial Narrow" panose="020B0606020202030204" pitchFamily="34" charset="0"/>
                    <a:cs typeface="Times New Roman" panose="02020603050405020304" pitchFamily="18" charset="0"/>
                  </a:rPr>
                  <a:t>Le bassin versant </a:t>
                </a:r>
              </a:p>
            </p:txBody>
          </p:sp>
          <p:sp>
            <p:nvSpPr>
              <p:cNvPr id="8" name="Rectangle 7">
                <a:extLst>
                  <a:ext uri="{FF2B5EF4-FFF2-40B4-BE49-F238E27FC236}">
                    <a16:creationId xmlns:a16="http://schemas.microsoft.com/office/drawing/2014/main" id="{BB347B6A-3CA8-455F-BE31-F507723BDD94}"/>
                  </a:ext>
                </a:extLst>
              </p:cNvPr>
              <p:cNvSpPr/>
              <p:nvPr/>
            </p:nvSpPr>
            <p:spPr>
              <a:xfrm>
                <a:off x="5091591" y="1887158"/>
                <a:ext cx="2177199" cy="369332"/>
              </a:xfrm>
              <a:prstGeom prst="rect">
                <a:avLst/>
              </a:prstGeom>
            </p:spPr>
            <p:txBody>
              <a:bodyPr wrap="none">
                <a:spAutoFit/>
              </a:bodyPr>
              <a:lstStyle/>
              <a:p>
                <a:r>
                  <a:rPr lang="fr-FR" altLang="fr-FR" b="1" dirty="0">
                    <a:solidFill>
                      <a:srgbClr val="0000FF"/>
                    </a:solidFill>
                    <a:latin typeface="Arial Narrow" panose="020B0606020202030204" pitchFamily="34" charset="0"/>
                    <a:cs typeface="Times New Roman" panose="02020603050405020304" pitchFamily="18" charset="0"/>
                  </a:rPr>
                  <a:t>Les débits à l’exutoire</a:t>
                </a:r>
              </a:p>
            </p:txBody>
          </p:sp>
          <p:sp>
            <p:nvSpPr>
              <p:cNvPr id="9" name="Rectangle 8">
                <a:extLst>
                  <a:ext uri="{FF2B5EF4-FFF2-40B4-BE49-F238E27FC236}">
                    <a16:creationId xmlns:a16="http://schemas.microsoft.com/office/drawing/2014/main" id="{FB122885-4B71-45C4-9DCC-C4ACFF4DC134}"/>
                  </a:ext>
                </a:extLst>
              </p:cNvPr>
              <p:cNvSpPr/>
              <p:nvPr/>
            </p:nvSpPr>
            <p:spPr>
              <a:xfrm>
                <a:off x="4277709" y="5295115"/>
                <a:ext cx="1867060" cy="369332"/>
              </a:xfrm>
              <a:prstGeom prst="rect">
                <a:avLst/>
              </a:prstGeom>
              <a:solidFill>
                <a:schemeClr val="bg1"/>
              </a:solidFill>
            </p:spPr>
            <p:txBody>
              <a:bodyPr wrap="square">
                <a:spAutoFit/>
              </a:bodyPr>
              <a:lstStyle/>
              <a:p>
                <a:r>
                  <a:rPr lang="fr-FR" altLang="fr-FR" b="1" dirty="0">
                    <a:solidFill>
                      <a:srgbClr val="0000FF"/>
                    </a:solidFill>
                    <a:latin typeface="Arial Narrow" panose="020B0606020202030204" pitchFamily="34" charset="0"/>
                    <a:cs typeface="Times New Roman" panose="02020603050405020304" pitchFamily="18" charset="0"/>
                  </a:rPr>
                  <a:t>L’hydrogramme</a:t>
                </a:r>
              </a:p>
            </p:txBody>
          </p:sp>
          <p:sp>
            <p:nvSpPr>
              <p:cNvPr id="10" name="Rectangle 9">
                <a:extLst>
                  <a:ext uri="{FF2B5EF4-FFF2-40B4-BE49-F238E27FC236}">
                    <a16:creationId xmlns:a16="http://schemas.microsoft.com/office/drawing/2014/main" id="{41791512-72E4-40D0-B868-56372CE00EC6}"/>
                  </a:ext>
                </a:extLst>
              </p:cNvPr>
              <p:cNvSpPr/>
              <p:nvPr/>
            </p:nvSpPr>
            <p:spPr>
              <a:xfrm>
                <a:off x="5632704" y="6341284"/>
                <a:ext cx="1324050" cy="276999"/>
              </a:xfrm>
              <a:prstGeom prst="rect">
                <a:avLst/>
              </a:prstGeom>
              <a:solidFill>
                <a:schemeClr val="bg1"/>
              </a:solidFill>
            </p:spPr>
            <p:txBody>
              <a:bodyPr wrap="square">
                <a:spAutoFit/>
              </a:bodyPr>
              <a:lstStyle/>
              <a:p>
                <a:r>
                  <a:rPr lang="fr-FR" altLang="fr-FR" sz="1200" b="1" dirty="0">
                    <a:latin typeface="Arial Narrow" panose="020B0606020202030204" pitchFamily="34" charset="0"/>
                    <a:cs typeface="Times New Roman" panose="02020603050405020304" pitchFamily="18" charset="0"/>
                  </a:rPr>
                  <a:t>Temps</a:t>
                </a:r>
              </a:p>
            </p:txBody>
          </p:sp>
          <p:sp>
            <p:nvSpPr>
              <p:cNvPr id="11" name="Rectangle 10">
                <a:extLst>
                  <a:ext uri="{FF2B5EF4-FFF2-40B4-BE49-F238E27FC236}">
                    <a16:creationId xmlns:a16="http://schemas.microsoft.com/office/drawing/2014/main" id="{9770F965-5FA3-420F-B82A-30A8F0219658}"/>
                  </a:ext>
                </a:extLst>
              </p:cNvPr>
              <p:cNvSpPr/>
              <p:nvPr/>
            </p:nvSpPr>
            <p:spPr>
              <a:xfrm rot="16200000">
                <a:off x="2103752" y="4541672"/>
                <a:ext cx="571282" cy="276999"/>
              </a:xfrm>
              <a:prstGeom prst="rect">
                <a:avLst/>
              </a:prstGeom>
              <a:solidFill>
                <a:schemeClr val="bg1"/>
              </a:solidFill>
            </p:spPr>
            <p:txBody>
              <a:bodyPr wrap="square">
                <a:spAutoFit/>
              </a:bodyPr>
              <a:lstStyle/>
              <a:p>
                <a:r>
                  <a:rPr lang="fr-FR" altLang="fr-FR" sz="1200" b="1" dirty="0">
                    <a:latin typeface="Arial Narrow" panose="020B0606020202030204" pitchFamily="34" charset="0"/>
                    <a:cs typeface="Times New Roman" panose="02020603050405020304" pitchFamily="18" charset="0"/>
                  </a:rPr>
                  <a:t>Débits</a:t>
                </a:r>
              </a:p>
            </p:txBody>
          </p:sp>
          <p:sp>
            <p:nvSpPr>
              <p:cNvPr id="22" name="Forme libre : forme 21">
                <a:extLst>
                  <a:ext uri="{FF2B5EF4-FFF2-40B4-BE49-F238E27FC236}">
                    <a16:creationId xmlns:a16="http://schemas.microsoft.com/office/drawing/2014/main" id="{B0AC2465-C938-4F0C-81BD-0FB77F0936FE}"/>
                  </a:ext>
                </a:extLst>
              </p:cNvPr>
              <p:cNvSpPr/>
              <p:nvPr/>
            </p:nvSpPr>
            <p:spPr>
              <a:xfrm>
                <a:off x="2677363" y="4819079"/>
                <a:ext cx="2816352" cy="1477239"/>
              </a:xfrm>
              <a:custGeom>
                <a:avLst/>
                <a:gdLst>
                  <a:gd name="connsiteX0" fmla="*/ 0 w 2816352"/>
                  <a:gd name="connsiteY0" fmla="*/ 1274483 h 1477239"/>
                  <a:gd name="connsiteX1" fmla="*/ 109728 w 2816352"/>
                  <a:gd name="connsiteY1" fmla="*/ 1420787 h 1477239"/>
                  <a:gd name="connsiteX2" fmla="*/ 175565 w 2816352"/>
                  <a:gd name="connsiteY2" fmla="*/ 1457363 h 1477239"/>
                  <a:gd name="connsiteX3" fmla="*/ 277978 w 2816352"/>
                  <a:gd name="connsiteY3" fmla="*/ 1420787 h 1477239"/>
                  <a:gd name="connsiteX4" fmla="*/ 431597 w 2816352"/>
                  <a:gd name="connsiteY4" fmla="*/ 1069657 h 1477239"/>
                  <a:gd name="connsiteX5" fmla="*/ 687629 w 2816352"/>
                  <a:gd name="connsiteY5" fmla="*/ 499071 h 1477239"/>
                  <a:gd name="connsiteX6" fmla="*/ 921715 w 2816352"/>
                  <a:gd name="connsiteY6" fmla="*/ 67475 h 1477239"/>
                  <a:gd name="connsiteX7" fmla="*/ 1089965 w 2816352"/>
                  <a:gd name="connsiteY7" fmla="*/ 16268 h 1477239"/>
                  <a:gd name="connsiteX8" fmla="*/ 1243584 w 2816352"/>
                  <a:gd name="connsiteY8" fmla="*/ 221094 h 1477239"/>
                  <a:gd name="connsiteX9" fmla="*/ 1558138 w 2816352"/>
                  <a:gd name="connsiteY9" fmla="*/ 806310 h 1477239"/>
                  <a:gd name="connsiteX10" fmla="*/ 2136039 w 2816352"/>
                  <a:gd name="connsiteY10" fmla="*/ 1311059 h 1477239"/>
                  <a:gd name="connsiteX11" fmla="*/ 2582266 w 2816352"/>
                  <a:gd name="connsiteY11" fmla="*/ 1457363 h 1477239"/>
                  <a:gd name="connsiteX12" fmla="*/ 2816352 w 2816352"/>
                  <a:gd name="connsiteY12" fmla="*/ 1471993 h 147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352" h="1477239">
                    <a:moveTo>
                      <a:pt x="0" y="1274483"/>
                    </a:moveTo>
                    <a:cubicBezTo>
                      <a:pt x="40233" y="1332395"/>
                      <a:pt x="80467" y="1390307"/>
                      <a:pt x="109728" y="1420787"/>
                    </a:cubicBezTo>
                    <a:cubicBezTo>
                      <a:pt x="138989" y="1451267"/>
                      <a:pt x="147523" y="1457363"/>
                      <a:pt x="175565" y="1457363"/>
                    </a:cubicBezTo>
                    <a:cubicBezTo>
                      <a:pt x="203607" y="1457363"/>
                      <a:pt x="235306" y="1485405"/>
                      <a:pt x="277978" y="1420787"/>
                    </a:cubicBezTo>
                    <a:cubicBezTo>
                      <a:pt x="320650" y="1356169"/>
                      <a:pt x="363322" y="1223276"/>
                      <a:pt x="431597" y="1069657"/>
                    </a:cubicBezTo>
                    <a:cubicBezTo>
                      <a:pt x="499872" y="916038"/>
                      <a:pt x="605943" y="666101"/>
                      <a:pt x="687629" y="499071"/>
                    </a:cubicBezTo>
                    <a:cubicBezTo>
                      <a:pt x="769315" y="332041"/>
                      <a:pt x="854659" y="147942"/>
                      <a:pt x="921715" y="67475"/>
                    </a:cubicBezTo>
                    <a:cubicBezTo>
                      <a:pt x="988771" y="-12992"/>
                      <a:pt x="1036320" y="-9335"/>
                      <a:pt x="1089965" y="16268"/>
                    </a:cubicBezTo>
                    <a:cubicBezTo>
                      <a:pt x="1143610" y="41871"/>
                      <a:pt x="1165555" y="89420"/>
                      <a:pt x="1243584" y="221094"/>
                    </a:cubicBezTo>
                    <a:cubicBezTo>
                      <a:pt x="1321613" y="352768"/>
                      <a:pt x="1409396" y="624649"/>
                      <a:pt x="1558138" y="806310"/>
                    </a:cubicBezTo>
                    <a:cubicBezTo>
                      <a:pt x="1706880" y="987971"/>
                      <a:pt x="1965351" y="1202550"/>
                      <a:pt x="2136039" y="1311059"/>
                    </a:cubicBezTo>
                    <a:cubicBezTo>
                      <a:pt x="2306727" y="1419568"/>
                      <a:pt x="2468881" y="1430541"/>
                      <a:pt x="2582266" y="1457363"/>
                    </a:cubicBezTo>
                    <a:cubicBezTo>
                      <a:pt x="2695651" y="1484185"/>
                      <a:pt x="2756001" y="1478089"/>
                      <a:pt x="2816352" y="1471993"/>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0B98459D-5ECC-4979-B157-C47C1C43B79D}"/>
                  </a:ext>
                </a:extLst>
              </p:cNvPr>
              <p:cNvCxnSpPr>
                <a:cxnSpLocks/>
              </p:cNvCxnSpPr>
              <p:nvPr/>
            </p:nvCxnSpPr>
            <p:spPr>
              <a:xfrm flipV="1">
                <a:off x="2655418" y="4476902"/>
                <a:ext cx="14630" cy="19914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Connecteur droit avec flèche 26">
                <a:extLst>
                  <a:ext uri="{FF2B5EF4-FFF2-40B4-BE49-F238E27FC236}">
                    <a16:creationId xmlns:a16="http://schemas.microsoft.com/office/drawing/2014/main" id="{F40ED1B7-9CD0-484E-9D72-8CE37B179869}"/>
                  </a:ext>
                </a:extLst>
              </p:cNvPr>
              <p:cNvCxnSpPr>
                <a:cxnSpLocks/>
              </p:cNvCxnSpPr>
              <p:nvPr/>
            </p:nvCxnSpPr>
            <p:spPr>
              <a:xfrm>
                <a:off x="2648103" y="6468388"/>
                <a:ext cx="2962656" cy="1139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5" name="Groupe 4">
              <a:extLst>
                <a:ext uri="{FF2B5EF4-FFF2-40B4-BE49-F238E27FC236}">
                  <a16:creationId xmlns:a16="http://schemas.microsoft.com/office/drawing/2014/main" id="{32917D5D-7182-4107-9A9C-D64F8AC65442}"/>
                </a:ext>
              </a:extLst>
            </p:cNvPr>
            <p:cNvGrpSpPr/>
            <p:nvPr/>
          </p:nvGrpSpPr>
          <p:grpSpPr>
            <a:xfrm>
              <a:off x="6122823" y="2610307"/>
              <a:ext cx="431596" cy="688848"/>
              <a:chOff x="5581498" y="2895600"/>
              <a:chExt cx="431596" cy="688848"/>
            </a:xfrm>
          </p:grpSpPr>
          <p:sp>
            <p:nvSpPr>
              <p:cNvPr id="3" name="Rectangle 2">
                <a:extLst>
                  <a:ext uri="{FF2B5EF4-FFF2-40B4-BE49-F238E27FC236}">
                    <a16:creationId xmlns:a16="http://schemas.microsoft.com/office/drawing/2014/main" id="{8BFBBFA2-94ED-4EF4-AA59-56C40F463E7B}"/>
                  </a:ext>
                </a:extLst>
              </p:cNvPr>
              <p:cNvSpPr/>
              <p:nvPr/>
            </p:nvSpPr>
            <p:spPr>
              <a:xfrm>
                <a:off x="5581498" y="3211373"/>
                <a:ext cx="431596" cy="373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A1C36D8C-AF63-4079-9E03-93DAD7F18567}"/>
                  </a:ext>
                </a:extLst>
              </p:cNvPr>
              <p:cNvSpPr/>
              <p:nvPr/>
            </p:nvSpPr>
            <p:spPr>
              <a:xfrm>
                <a:off x="5919216" y="2895600"/>
                <a:ext cx="93878" cy="373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e 39">
              <a:extLst>
                <a:ext uri="{FF2B5EF4-FFF2-40B4-BE49-F238E27FC236}">
                  <a16:creationId xmlns:a16="http://schemas.microsoft.com/office/drawing/2014/main" id="{1F8DCA0C-3F8C-43BE-BCDD-938C4B3CE73A}"/>
                </a:ext>
              </a:extLst>
            </p:cNvPr>
            <p:cNvGrpSpPr/>
            <p:nvPr/>
          </p:nvGrpSpPr>
          <p:grpSpPr>
            <a:xfrm>
              <a:off x="6802425" y="3619308"/>
              <a:ext cx="431596" cy="278769"/>
              <a:chOff x="5581498" y="2895600"/>
              <a:chExt cx="431596" cy="688848"/>
            </a:xfrm>
          </p:grpSpPr>
          <p:sp>
            <p:nvSpPr>
              <p:cNvPr id="41" name="Rectangle 40">
                <a:extLst>
                  <a:ext uri="{FF2B5EF4-FFF2-40B4-BE49-F238E27FC236}">
                    <a16:creationId xmlns:a16="http://schemas.microsoft.com/office/drawing/2014/main" id="{90FDEBD3-E0B0-47B9-A0C4-E1DE4F3B3A51}"/>
                  </a:ext>
                </a:extLst>
              </p:cNvPr>
              <p:cNvSpPr/>
              <p:nvPr/>
            </p:nvSpPr>
            <p:spPr>
              <a:xfrm>
                <a:off x="5581498" y="3211373"/>
                <a:ext cx="431596" cy="373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76964BEE-F1EC-4EF2-B160-7C7E46EA6FA9}"/>
                  </a:ext>
                </a:extLst>
              </p:cNvPr>
              <p:cNvSpPr/>
              <p:nvPr/>
            </p:nvSpPr>
            <p:spPr>
              <a:xfrm>
                <a:off x="5919216" y="2895600"/>
                <a:ext cx="93878" cy="373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21" name="Forme libre : forme 20">
            <a:extLst>
              <a:ext uri="{FF2B5EF4-FFF2-40B4-BE49-F238E27FC236}">
                <a16:creationId xmlns:a16="http://schemas.microsoft.com/office/drawing/2014/main" id="{15C3D2A0-FD42-46B7-8228-187B64DD7C86}"/>
              </a:ext>
            </a:extLst>
          </p:cNvPr>
          <p:cNvSpPr/>
          <p:nvPr/>
        </p:nvSpPr>
        <p:spPr>
          <a:xfrm>
            <a:off x="3833165" y="3567913"/>
            <a:ext cx="2648102" cy="1984323"/>
          </a:xfrm>
          <a:custGeom>
            <a:avLst/>
            <a:gdLst>
              <a:gd name="connsiteX0" fmla="*/ 0 w 2648102"/>
              <a:gd name="connsiteY0" fmla="*/ 1706346 h 1984323"/>
              <a:gd name="connsiteX1" fmla="*/ 51206 w 2648102"/>
              <a:gd name="connsiteY1" fmla="*/ 1786813 h 1984323"/>
              <a:gd name="connsiteX2" fmla="*/ 168249 w 2648102"/>
              <a:gd name="connsiteY2" fmla="*/ 1859965 h 1984323"/>
              <a:gd name="connsiteX3" fmla="*/ 212141 w 2648102"/>
              <a:gd name="connsiteY3" fmla="*/ 1677085 h 1984323"/>
              <a:gd name="connsiteX4" fmla="*/ 299923 w 2648102"/>
              <a:gd name="connsiteY4" fmla="*/ 528599 h 1984323"/>
              <a:gd name="connsiteX5" fmla="*/ 314553 w 2648102"/>
              <a:gd name="connsiteY5" fmla="*/ 82371 h 1984323"/>
              <a:gd name="connsiteX6" fmla="*/ 387705 w 2648102"/>
              <a:gd name="connsiteY6" fmla="*/ 16535 h 1984323"/>
              <a:gd name="connsiteX7" fmla="*/ 453542 w 2648102"/>
              <a:gd name="connsiteY7" fmla="*/ 279882 h 1984323"/>
              <a:gd name="connsiteX8" fmla="*/ 636422 w 2648102"/>
              <a:gd name="connsiteY8" fmla="*/ 1399107 h 1984323"/>
              <a:gd name="connsiteX9" fmla="*/ 782726 w 2648102"/>
              <a:gd name="connsiteY9" fmla="*/ 1779498 h 1984323"/>
              <a:gd name="connsiteX10" fmla="*/ 1068019 w 2648102"/>
              <a:gd name="connsiteY10" fmla="*/ 1859965 h 1984323"/>
              <a:gd name="connsiteX11" fmla="*/ 2099462 w 2648102"/>
              <a:gd name="connsiteY11" fmla="*/ 1940432 h 1984323"/>
              <a:gd name="connsiteX12" fmla="*/ 2648102 w 2648102"/>
              <a:gd name="connsiteY12" fmla="*/ 1984323 h 198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8102" h="1984323">
                <a:moveTo>
                  <a:pt x="0" y="1706346"/>
                </a:moveTo>
                <a:cubicBezTo>
                  <a:pt x="11582" y="1733778"/>
                  <a:pt x="23165" y="1761210"/>
                  <a:pt x="51206" y="1786813"/>
                </a:cubicBezTo>
                <a:cubicBezTo>
                  <a:pt x="79247" y="1812416"/>
                  <a:pt x="141427" y="1878253"/>
                  <a:pt x="168249" y="1859965"/>
                </a:cubicBezTo>
                <a:cubicBezTo>
                  <a:pt x="195071" y="1841677"/>
                  <a:pt x="190195" y="1898979"/>
                  <a:pt x="212141" y="1677085"/>
                </a:cubicBezTo>
                <a:cubicBezTo>
                  <a:pt x="234087" y="1455191"/>
                  <a:pt x="282854" y="794385"/>
                  <a:pt x="299923" y="528599"/>
                </a:cubicBezTo>
                <a:cubicBezTo>
                  <a:pt x="316992" y="262813"/>
                  <a:pt x="299923" y="167715"/>
                  <a:pt x="314553" y="82371"/>
                </a:cubicBezTo>
                <a:cubicBezTo>
                  <a:pt x="329183" y="-2973"/>
                  <a:pt x="364540" y="-16383"/>
                  <a:pt x="387705" y="16535"/>
                </a:cubicBezTo>
                <a:cubicBezTo>
                  <a:pt x="410870" y="49453"/>
                  <a:pt x="412089" y="49453"/>
                  <a:pt x="453542" y="279882"/>
                </a:cubicBezTo>
                <a:cubicBezTo>
                  <a:pt x="494995" y="510311"/>
                  <a:pt x="581558" y="1149171"/>
                  <a:pt x="636422" y="1399107"/>
                </a:cubicBezTo>
                <a:cubicBezTo>
                  <a:pt x="691286" y="1649043"/>
                  <a:pt x="710793" y="1702688"/>
                  <a:pt x="782726" y="1779498"/>
                </a:cubicBezTo>
                <a:cubicBezTo>
                  <a:pt x="854659" y="1856308"/>
                  <a:pt x="848563" y="1833143"/>
                  <a:pt x="1068019" y="1859965"/>
                </a:cubicBezTo>
                <a:cubicBezTo>
                  <a:pt x="1287475" y="1886787"/>
                  <a:pt x="2099462" y="1940432"/>
                  <a:pt x="2099462" y="1940432"/>
                </a:cubicBezTo>
                <a:lnTo>
                  <a:pt x="2648102" y="1984323"/>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91151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7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2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theme/theme1.xml><?xml version="1.0" encoding="utf-8"?>
<a:theme xmlns:a="http://schemas.openxmlformats.org/drawingml/2006/main" name="la terre 1">
  <a:themeElements>
    <a:clrScheme name="la terr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 terre 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 terr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 terre 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 terre 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 terre 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 terre 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 terre 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 terre 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 terre 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 terre 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 terre 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 terre 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 terre 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Modèle par défaut">
  <a:themeElements>
    <a:clrScheme name="1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la terre 1">
  <a:themeElements>
    <a:clrScheme name="la terr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 terre 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 terr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 terre 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 terre 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 terre 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 terre 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 terre 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 terre 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 terre 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 terre 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 terre 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 terre 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 terre 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a terre 1">
  <a:themeElements>
    <a:clrScheme name="la terr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 terre 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 terre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 terre 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 terre 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 terre 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 terre 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 terre 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 terre 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 terre 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 terre 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 terre 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 terre 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 terre 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 terre 1</Template>
  <TotalTime>8911</TotalTime>
  <Words>3842</Words>
  <Application>Microsoft Office PowerPoint</Application>
  <PresentationFormat>Affichage à l'écran (4:3)</PresentationFormat>
  <Paragraphs>548</Paragraphs>
  <Slides>67</Slides>
  <Notes>0</Notes>
  <HiddenSlides>0</HiddenSlides>
  <MMClips>0</MMClips>
  <ScaleCrop>false</ScaleCrop>
  <HeadingPairs>
    <vt:vector size="8" baseType="variant">
      <vt:variant>
        <vt:lpstr>Polices utilisées</vt:lpstr>
      </vt:variant>
      <vt:variant>
        <vt:i4>9</vt:i4>
      </vt:variant>
      <vt:variant>
        <vt:lpstr>Thème</vt:lpstr>
      </vt:variant>
      <vt:variant>
        <vt:i4>6</vt:i4>
      </vt:variant>
      <vt:variant>
        <vt:lpstr>Serveurs OLE incorporés</vt:lpstr>
      </vt:variant>
      <vt:variant>
        <vt:i4>1</vt:i4>
      </vt:variant>
      <vt:variant>
        <vt:lpstr>Titres des diapositives</vt:lpstr>
      </vt:variant>
      <vt:variant>
        <vt:i4>67</vt:i4>
      </vt:variant>
    </vt:vector>
  </HeadingPairs>
  <TitlesOfParts>
    <vt:vector size="83" baseType="lpstr">
      <vt:lpstr>Andy</vt:lpstr>
      <vt:lpstr>Arial</vt:lpstr>
      <vt:lpstr>Arial Narrow</vt:lpstr>
      <vt:lpstr>Bradley Hand ITC</vt:lpstr>
      <vt:lpstr>Calibri</vt:lpstr>
      <vt:lpstr>Comic Sans MS</vt:lpstr>
      <vt:lpstr>Times</vt:lpstr>
      <vt:lpstr>Times New Roman</vt:lpstr>
      <vt:lpstr>Wingdings</vt:lpstr>
      <vt:lpstr>la terre 1</vt:lpstr>
      <vt:lpstr>Modèle par défaut</vt:lpstr>
      <vt:lpstr>1_Modèle par défaut</vt:lpstr>
      <vt:lpstr>2_la terre 1</vt:lpstr>
      <vt:lpstr>3_la terre 1</vt:lpstr>
      <vt:lpstr>2_Modèle par défaut</vt:lpstr>
      <vt:lpstr>Photo Editor Photo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gille</dc:creator>
  <cp:lastModifiedBy>Claire Delus</cp:lastModifiedBy>
  <cp:revision>209</cp:revision>
  <cp:lastPrinted>2018-12-03T07:40:07Z</cp:lastPrinted>
  <dcterms:created xsi:type="dcterms:W3CDTF">2007-10-16T03:22:19Z</dcterms:created>
  <dcterms:modified xsi:type="dcterms:W3CDTF">2020-11-13T05:22:35Z</dcterms:modified>
</cp:coreProperties>
</file>